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95"/>
    <p:restoredTop sz="96208"/>
  </p:normalViewPr>
  <p:slideViewPr>
    <p:cSldViewPr snapToGrid="0" snapToObjects="1">
      <p:cViewPr varScale="1">
        <p:scale>
          <a:sx n="90" d="100"/>
          <a:sy n="90" d="100"/>
        </p:scale>
        <p:origin x="216" y="9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10/14/22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8706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8272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6011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0229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10/14/22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404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85429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0063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8563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5846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10/14/22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59232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10/14/22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867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10/14/22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6018712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62" r:id="rId4"/>
    <p:sldLayoutId id="2147483663" r:id="rId5"/>
    <p:sldLayoutId id="2147483669" r:id="rId6"/>
    <p:sldLayoutId id="2147483664" r:id="rId7"/>
    <p:sldLayoutId id="2147483665" r:id="rId8"/>
    <p:sldLayoutId id="2147483666" r:id="rId9"/>
    <p:sldLayoutId id="2147483667" r:id="rId10"/>
    <p:sldLayoutId id="2147483668" r:id="rId11"/>
  </p:sldLayoutIdLst>
  <p:hf sldNum="0" hdr="0" ftr="0" dt="0"/>
  <p:txStyles>
    <p:titleStyle>
      <a:lvl1pPr algn="l" defTabSz="914400" rtl="0" eaLnBrk="1" latinLnBrk="0" hangingPunct="1">
        <a:lnSpc>
          <a:spcPct val="90000"/>
        </a:lnSpc>
        <a:spcBef>
          <a:spcPct val="0"/>
        </a:spcBef>
        <a:buNone/>
        <a:defRPr lang="en-US" sz="48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riangular abstract background">
            <a:extLst>
              <a:ext uri="{FF2B5EF4-FFF2-40B4-BE49-F238E27FC236}">
                <a16:creationId xmlns:a16="http://schemas.microsoft.com/office/drawing/2014/main" id="{0A1D8D99-07A1-4464-B0FA-A49DA28E16C8}"/>
              </a:ext>
            </a:extLst>
          </p:cNvPr>
          <p:cNvPicPr>
            <a:picLocks noChangeAspect="1"/>
          </p:cNvPicPr>
          <p:nvPr/>
        </p:nvPicPr>
        <p:blipFill rotWithShape="1">
          <a:blip r:embed="rId2"/>
          <a:srcRect t="15730"/>
          <a:stretch/>
        </p:blipFill>
        <p:spPr>
          <a:xfrm>
            <a:off x="-115593" y="10"/>
            <a:ext cx="12191979" cy="6857990"/>
          </a:xfrm>
          <a:prstGeom prst="rect">
            <a:avLst/>
          </a:prstGeom>
        </p:spPr>
      </p:pic>
      <p:sp>
        <p:nvSpPr>
          <p:cNvPr id="10" name="Rectangle 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4" name="TextBox 3">
            <a:extLst>
              <a:ext uri="{FF2B5EF4-FFF2-40B4-BE49-F238E27FC236}">
                <a16:creationId xmlns:a16="http://schemas.microsoft.com/office/drawing/2014/main" id="{633E1322-505A-D047-8476-A33B2AEC7A06}"/>
              </a:ext>
            </a:extLst>
          </p:cNvPr>
          <p:cNvSpPr txBox="1"/>
          <p:nvPr/>
        </p:nvSpPr>
        <p:spPr>
          <a:xfrm>
            <a:off x="6143625" y="120015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80013D-3A72-804E-82C0-7A3D2066DA84}"/>
              </a:ext>
            </a:extLst>
          </p:cNvPr>
          <p:cNvSpPr txBox="1"/>
          <p:nvPr/>
        </p:nvSpPr>
        <p:spPr>
          <a:xfrm>
            <a:off x="6096000" y="2769622"/>
            <a:ext cx="4885650" cy="1200329"/>
          </a:xfrm>
          <a:prstGeom prst="rect">
            <a:avLst/>
          </a:prstGeom>
          <a:noFill/>
        </p:spPr>
        <p:txBody>
          <a:bodyPr wrap="square" rtlCol="0">
            <a:spAutoFit/>
          </a:bodyPr>
          <a:lstStyle/>
          <a:p>
            <a:pPr algn="ctr"/>
            <a:r>
              <a:rPr lang="en-US" sz="3600" dirty="0">
                <a:latin typeface="Abadi MT Condensed Light" panose="020B0306030101010103" pitchFamily="34" charset="77"/>
              </a:rPr>
              <a:t>Elays Network</a:t>
            </a:r>
          </a:p>
          <a:p>
            <a:pPr algn="ctr"/>
            <a:endParaRPr lang="en-US" sz="1200" dirty="0"/>
          </a:p>
          <a:p>
            <a:pPr algn="ctr"/>
            <a:r>
              <a:rPr lang="en-US" sz="2400" i="1" dirty="0">
                <a:latin typeface="Abadi MT Condensed Light" panose="020B0306030101010103" pitchFamily="34" charset="77"/>
                <a:ea typeface="Apple Symbols" panose="02000000000000000000" pitchFamily="2" charset="-79"/>
                <a:cs typeface="APPLE CHANCERY" panose="03020702040506060504" pitchFamily="66" charset="-79"/>
              </a:rPr>
              <a:t>By the community, for the community</a:t>
            </a:r>
            <a:r>
              <a:rPr lang="en-US" sz="2400" dirty="0">
                <a:latin typeface="Abadi MT Condensed Light" panose="020B0306030101010103" pitchFamily="34" charset="77"/>
                <a:ea typeface="Apple Symbols" panose="02000000000000000000" pitchFamily="2" charset="-79"/>
                <a:cs typeface="Apple Chancery" panose="03020702040506060504" pitchFamily="66" charset="-79"/>
              </a:rPr>
              <a:t>.</a:t>
            </a:r>
            <a:endParaRPr lang="en-US" sz="2400" i="1" dirty="0">
              <a:latin typeface="Abadi MT Condensed Light" panose="020B0306030101010103" pitchFamily="34" charset="77"/>
              <a:ea typeface="Apple Symbols" panose="02000000000000000000" pitchFamily="2" charset="-79"/>
              <a:cs typeface="APPLE CHANCERY" panose="03020702040506060504" pitchFamily="66" charset="-79"/>
            </a:endParaRPr>
          </a:p>
        </p:txBody>
      </p:sp>
      <p:pic>
        <p:nvPicPr>
          <p:cNvPr id="16" name="Picture 15" descr="Logo&#10;&#10;Description automatically generated">
            <a:extLst>
              <a:ext uri="{FF2B5EF4-FFF2-40B4-BE49-F238E27FC236}">
                <a16:creationId xmlns:a16="http://schemas.microsoft.com/office/drawing/2014/main" id="{D7086C60-8656-4039-8F74-958EE8077407}"/>
              </a:ext>
            </a:extLst>
          </p:cNvPr>
          <p:cNvPicPr>
            <a:picLocks noChangeAspect="1"/>
          </p:cNvPicPr>
          <p:nvPr/>
        </p:nvPicPr>
        <p:blipFill>
          <a:blip r:embed="rId3"/>
          <a:stretch>
            <a:fillRect/>
          </a:stretch>
        </p:blipFill>
        <p:spPr>
          <a:xfrm>
            <a:off x="432943" y="813182"/>
            <a:ext cx="4829202" cy="5231635"/>
          </a:xfrm>
          <a:prstGeom prst="rect">
            <a:avLst/>
          </a:prstGeom>
        </p:spPr>
      </p:pic>
    </p:spTree>
    <p:extLst>
      <p:ext uri="{BB962C8B-B14F-4D97-AF65-F5344CB8AC3E}">
        <p14:creationId xmlns:p14="http://schemas.microsoft.com/office/powerpoint/2010/main" val="4241580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9">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useBgFill="1">
        <p:nvSpPr>
          <p:cNvPr id="18" name="Rectangle 11">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E4E3525-4F34-046A-335A-BCC552A1E741}"/>
              </a:ext>
            </a:extLst>
          </p:cNvPr>
          <p:cNvSpPr>
            <a:spLocks noGrp="1"/>
          </p:cNvSpPr>
          <p:nvPr>
            <p:ph type="title"/>
          </p:nvPr>
        </p:nvSpPr>
        <p:spPr>
          <a:xfrm>
            <a:off x="1192625" y="1420706"/>
            <a:ext cx="3466540" cy="4016587"/>
          </a:xfrm>
        </p:spPr>
        <p:txBody>
          <a:bodyPr>
            <a:normAutofit/>
          </a:bodyPr>
          <a:lstStyle/>
          <a:p>
            <a:r>
              <a:rPr lang="en-US" sz="3600"/>
              <a:t>Elays Health and Wellbeing</a:t>
            </a:r>
          </a:p>
        </p:txBody>
      </p:sp>
      <p:cxnSp>
        <p:nvCxnSpPr>
          <p:cNvPr id="19" name="Straight Connector 13">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C7CDDF-C8C6-1FA9-6ED8-39200E5EA4C7}"/>
              </a:ext>
            </a:extLst>
          </p:cNvPr>
          <p:cNvSpPr>
            <a:spLocks noGrp="1"/>
          </p:cNvSpPr>
          <p:nvPr>
            <p:ph idx="1"/>
          </p:nvPr>
        </p:nvSpPr>
        <p:spPr>
          <a:xfrm>
            <a:off x="5236723" y="1420706"/>
            <a:ext cx="5514758" cy="4016587"/>
          </a:xfrm>
        </p:spPr>
        <p:txBody>
          <a:bodyPr anchor="ctr">
            <a:normAutofit/>
          </a:bodyPr>
          <a:lstStyle/>
          <a:p>
            <a:pPr marL="0" indent="0">
              <a:lnSpc>
                <a:spcPct val="90000"/>
              </a:lnSpc>
              <a:buNone/>
            </a:pPr>
            <a:r>
              <a:rPr lang="en-GB" sz="1500" dirty="0">
                <a:solidFill>
                  <a:schemeClr val="tx1">
                    <a:lumMod val="75000"/>
                    <a:lumOff val="25000"/>
                  </a:schemeClr>
                </a:solidFill>
              </a:rPr>
              <a:t>The Elays health and wellbeing department was developed for two main purposes:</a:t>
            </a:r>
          </a:p>
          <a:p>
            <a:pPr marL="0" indent="0">
              <a:lnSpc>
                <a:spcPct val="90000"/>
              </a:lnSpc>
              <a:buNone/>
            </a:pPr>
            <a:endParaRPr lang="en-GB" sz="1500" dirty="0">
              <a:solidFill>
                <a:schemeClr val="tx1">
                  <a:lumMod val="75000"/>
                  <a:lumOff val="25000"/>
                </a:schemeClr>
              </a:solidFill>
            </a:endParaRPr>
          </a:p>
          <a:p>
            <a:pPr marL="0" indent="0">
              <a:lnSpc>
                <a:spcPct val="90000"/>
              </a:lnSpc>
              <a:buNone/>
            </a:pPr>
            <a:r>
              <a:rPr lang="en-GB" sz="1500" dirty="0">
                <a:solidFill>
                  <a:schemeClr val="tx1">
                    <a:lumMod val="75000"/>
                    <a:lumOff val="25000"/>
                  </a:schemeClr>
                </a:solidFill>
              </a:rPr>
              <a:t>1) In working with the youth, we recognised the importance and necessity of working with the family as a whole to create happier, healthier, more confident and well-adjusted children and young people, which in essence will create happier, healthier, more connected and well-adjusted families and members of society and by extension society. </a:t>
            </a:r>
          </a:p>
          <a:p>
            <a:pPr marL="0" indent="0">
              <a:lnSpc>
                <a:spcPct val="90000"/>
              </a:lnSpc>
              <a:buNone/>
            </a:pPr>
            <a:r>
              <a:rPr lang="en-GB" sz="1500" dirty="0">
                <a:solidFill>
                  <a:schemeClr val="tx1">
                    <a:lumMod val="75000"/>
                    <a:lumOff val="25000"/>
                  </a:schemeClr>
                </a:solidFill>
              </a:rPr>
              <a:t>2) A response to the health inequalities witnessed within our service users and local communities. Witnessing women suffer avoidable health complications, scares and near-death experiences during pregnancies and births. Poor management and support for those with health conditions (inc. mental health conditions) and chronic illnesses and poor diagnostic timings. </a:t>
            </a:r>
          </a:p>
        </p:txBody>
      </p:sp>
    </p:spTree>
    <p:extLst>
      <p:ext uri="{BB962C8B-B14F-4D97-AF65-F5344CB8AC3E}">
        <p14:creationId xmlns:p14="http://schemas.microsoft.com/office/powerpoint/2010/main" val="4096878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useBgFill="1">
        <p:nvSpPr>
          <p:cNvPr id="18" name="Rectangle 17">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8" name="Title 7">
            <a:extLst>
              <a:ext uri="{FF2B5EF4-FFF2-40B4-BE49-F238E27FC236}">
                <a16:creationId xmlns:a16="http://schemas.microsoft.com/office/drawing/2014/main" id="{C4ED7A4F-28E2-EF86-3F07-BC81666083EF}"/>
              </a:ext>
            </a:extLst>
          </p:cNvPr>
          <p:cNvSpPr>
            <a:spLocks noGrp="1"/>
          </p:cNvSpPr>
          <p:nvPr>
            <p:ph type="title"/>
          </p:nvPr>
        </p:nvSpPr>
        <p:spPr>
          <a:xfrm>
            <a:off x="1047410" y="1420706"/>
            <a:ext cx="3773906" cy="4016587"/>
          </a:xfrm>
        </p:spPr>
        <p:txBody>
          <a:bodyPr>
            <a:normAutofit/>
          </a:bodyPr>
          <a:lstStyle/>
          <a:p>
            <a:r>
              <a:rPr lang="en-GB" sz="3600" dirty="0"/>
              <a:t>Wellness with Elays</a:t>
            </a:r>
          </a:p>
        </p:txBody>
      </p:sp>
      <p:cxnSp>
        <p:nvCxnSpPr>
          <p:cNvPr id="20" name="Straight Connector 19">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9E43952B-47D3-7B15-D75E-54F4C784869B}"/>
              </a:ext>
            </a:extLst>
          </p:cNvPr>
          <p:cNvSpPr>
            <a:spLocks noGrp="1"/>
          </p:cNvSpPr>
          <p:nvPr>
            <p:ph idx="1"/>
          </p:nvPr>
        </p:nvSpPr>
        <p:spPr>
          <a:xfrm>
            <a:off x="5236723" y="1420706"/>
            <a:ext cx="5514758" cy="4016587"/>
          </a:xfrm>
        </p:spPr>
        <p:txBody>
          <a:bodyPr anchor="ctr">
            <a:normAutofit/>
          </a:bodyPr>
          <a:lstStyle/>
          <a:p>
            <a:pPr marL="0" indent="0">
              <a:buNone/>
            </a:pPr>
            <a:endParaRPr lang="en-GB" dirty="0">
              <a:solidFill>
                <a:schemeClr val="tx1">
                  <a:lumMod val="75000"/>
                  <a:lumOff val="25000"/>
                </a:schemeClr>
              </a:solidFill>
            </a:endParaRPr>
          </a:p>
          <a:p>
            <a:pPr marL="0" indent="0">
              <a:buNone/>
            </a:pPr>
            <a:r>
              <a:rPr lang="en-GB" dirty="0">
                <a:solidFill>
                  <a:schemeClr val="tx1">
                    <a:lumMod val="75000"/>
                    <a:lumOff val="25000"/>
                  </a:schemeClr>
                </a:solidFill>
              </a:rPr>
              <a:t>With a lack of accessible and affordable physical activity spaces that they can feel comfortable in, we consulted our service users and local community and designed wellness with Elays. A women only holistic wellness project that started in June 2021. The aim of the project was to address their needs and empower them through improving their physical health, mental health and provide an educational space that will strengthen them in taking control of their health in a confident manner.</a:t>
            </a:r>
          </a:p>
        </p:txBody>
      </p:sp>
    </p:spTree>
    <p:extLst>
      <p:ext uri="{BB962C8B-B14F-4D97-AF65-F5344CB8AC3E}">
        <p14:creationId xmlns:p14="http://schemas.microsoft.com/office/powerpoint/2010/main" val="42555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group of people exercising in a room&#10;&#10;Description automatically generated with medium confidence">
            <a:extLst>
              <a:ext uri="{FF2B5EF4-FFF2-40B4-BE49-F238E27FC236}">
                <a16:creationId xmlns:a16="http://schemas.microsoft.com/office/drawing/2014/main" id="{ED732103-BB12-3CB8-92A7-1559C116E972}"/>
              </a:ext>
            </a:extLst>
          </p:cNvPr>
          <p:cNvPicPr>
            <a:picLocks noGrp="1" noChangeAspect="1"/>
          </p:cNvPicPr>
          <p:nvPr>
            <p:ph type="pic" idx="1"/>
          </p:nvPr>
        </p:nvPicPr>
        <p:blipFill rotWithShape="1">
          <a:blip r:embed="rId2"/>
          <a:srcRect t="17005" r="9091" b="14813"/>
          <a:stretch/>
        </p:blipFill>
        <p:spPr>
          <a:xfrm>
            <a:off x="20" y="-1"/>
            <a:ext cx="12191980" cy="685799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8844E-EEE4-86C4-29D2-41F6A541123E}"/>
              </a:ext>
            </a:extLst>
          </p:cNvPr>
          <p:cNvSpPr>
            <a:spLocks noGrp="1"/>
          </p:cNvSpPr>
          <p:nvPr>
            <p:ph type="title"/>
          </p:nvPr>
        </p:nvSpPr>
        <p:spPr>
          <a:xfrm>
            <a:off x="774043" y="727626"/>
            <a:ext cx="4602152" cy="1718225"/>
          </a:xfrm>
        </p:spPr>
        <p:txBody>
          <a:bodyPr vert="horz" lIns="91440" tIns="45720" rIns="91440" bIns="45720" rtlCol="0" anchor="ctr">
            <a:normAutofit/>
          </a:bodyPr>
          <a:lstStyle/>
          <a:p>
            <a:pPr>
              <a:lnSpc>
                <a:spcPct val="90000"/>
              </a:lnSpc>
            </a:pPr>
            <a:r>
              <a:rPr lang="en-US" sz="4400">
                <a:solidFill>
                  <a:schemeClr val="tx1">
                    <a:lumMod val="85000"/>
                    <a:lumOff val="15000"/>
                  </a:schemeClr>
                </a:solidFill>
              </a:rPr>
              <a:t>Wellness with Elays</a:t>
            </a:r>
          </a:p>
        </p:txBody>
      </p:sp>
      <p:sp>
        <p:nvSpPr>
          <p:cNvPr id="5" name="Text Placeholder 4">
            <a:extLst>
              <a:ext uri="{FF2B5EF4-FFF2-40B4-BE49-F238E27FC236}">
                <a16:creationId xmlns:a16="http://schemas.microsoft.com/office/drawing/2014/main" id="{85D7F490-3CD6-3B4C-786B-7BB21D0F4FA5}"/>
              </a:ext>
            </a:extLst>
          </p:cNvPr>
          <p:cNvSpPr>
            <a:spLocks noGrp="1"/>
          </p:cNvSpPr>
          <p:nvPr>
            <p:ph type="body" sz="half" idx="2"/>
          </p:nvPr>
        </p:nvSpPr>
        <p:spPr>
          <a:xfrm>
            <a:off x="774043" y="2538920"/>
            <a:ext cx="4602152" cy="3480066"/>
          </a:xfrm>
        </p:spPr>
        <p:txBody>
          <a:bodyPr vert="horz" lIns="91440" tIns="45720" rIns="91440" bIns="45720" rtlCol="0">
            <a:normAutofit/>
          </a:bodyPr>
          <a:lstStyle/>
          <a:p>
            <a:pPr indent="-182880">
              <a:lnSpc>
                <a:spcPct val="100000"/>
              </a:lnSpc>
              <a:buFont typeface="Garamond" pitchFamily="18" charset="0"/>
              <a:buChar char="◦"/>
            </a:pPr>
            <a:r>
              <a:rPr lang="en-US" dirty="0"/>
              <a:t>In November 2021 we started an incredible partnership with LKY and Dami from Public Health Wandsworth in supporting and facilitating the project.</a:t>
            </a:r>
          </a:p>
          <a:p>
            <a:pPr indent="-182880">
              <a:lnSpc>
                <a:spcPct val="100000"/>
              </a:lnSpc>
              <a:buFont typeface="Garamond" pitchFamily="18" charset="0"/>
              <a:buChar char="◦"/>
            </a:pPr>
            <a:r>
              <a:rPr lang="en-US" dirty="0"/>
              <a:t>Meet every Tuesday and Friday 11am for yoga and strength training session.</a:t>
            </a:r>
          </a:p>
          <a:p>
            <a:pPr indent="-182880">
              <a:lnSpc>
                <a:spcPct val="100000"/>
              </a:lnSpc>
              <a:buFont typeface="Garamond" pitchFamily="18" charset="0"/>
              <a:buChar char="◦"/>
            </a:pPr>
            <a:r>
              <a:rPr lang="en-US" dirty="0"/>
              <a:t>Fortnightly discussion on various topics such as self care, mental health, creating healthier connections.</a:t>
            </a:r>
          </a:p>
          <a:p>
            <a:pPr indent="-182880">
              <a:lnSpc>
                <a:spcPct val="100000"/>
              </a:lnSpc>
              <a:buFont typeface="Garamond" pitchFamily="18" charset="0"/>
              <a:buChar char="◦"/>
            </a:pPr>
            <a:endParaRPr lang="en-US" dirty="0"/>
          </a:p>
        </p:txBody>
      </p:sp>
    </p:spTree>
    <p:extLst>
      <p:ext uri="{BB962C8B-B14F-4D97-AF65-F5344CB8AC3E}">
        <p14:creationId xmlns:p14="http://schemas.microsoft.com/office/powerpoint/2010/main" val="1429816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51" name="Rectangle 50">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53" name="Rectangle 52">
            <a:extLst>
              <a:ext uri="{FF2B5EF4-FFF2-40B4-BE49-F238E27FC236}">
                <a16:creationId xmlns:a16="http://schemas.microsoft.com/office/drawing/2014/main" id="{6359C4A9-5E60-471C-830B-8875C59BA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C23BFAB-D9E7-42FB-88CA-21BF19F39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85D7AE96-093D-45DC-8519-AD795CD80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2560" y="374904"/>
            <a:ext cx="5117584" cy="6108192"/>
          </a:xfrm>
          <a:prstGeom prst="rect">
            <a:avLst/>
          </a:prstGeom>
          <a:noFill/>
          <a:ln w="6350" cap="sq" cmpd="sng" algn="ctr">
            <a:solidFill>
              <a:schemeClr val="tx1">
                <a:lumMod val="75000"/>
                <a:lumOff val="25000"/>
              </a:schemeClr>
            </a:solidFill>
            <a:prstDash val="solid"/>
            <a:miter lim="800000"/>
          </a:ln>
          <a:effectLst/>
        </p:spPr>
      </p:sp>
      <p:sp>
        <p:nvSpPr>
          <p:cNvPr id="3" name="Title 2">
            <a:extLst>
              <a:ext uri="{FF2B5EF4-FFF2-40B4-BE49-F238E27FC236}">
                <a16:creationId xmlns:a16="http://schemas.microsoft.com/office/drawing/2014/main" id="{816A4FBC-F392-C647-0758-3C05B062ACEA}"/>
              </a:ext>
            </a:extLst>
          </p:cNvPr>
          <p:cNvSpPr>
            <a:spLocks noGrp="1"/>
          </p:cNvSpPr>
          <p:nvPr>
            <p:ph type="title"/>
          </p:nvPr>
        </p:nvSpPr>
        <p:spPr>
          <a:xfrm>
            <a:off x="7064082" y="642594"/>
            <a:ext cx="4472921" cy="1371600"/>
          </a:xfrm>
        </p:spPr>
        <p:txBody>
          <a:bodyPr vert="horz" lIns="91440" tIns="45720" rIns="91440" bIns="45720" rtlCol="0" anchor="ctr">
            <a:normAutofit/>
          </a:bodyPr>
          <a:lstStyle/>
          <a:p>
            <a:pPr>
              <a:lnSpc>
                <a:spcPct val="90000"/>
              </a:lnSpc>
            </a:pPr>
            <a:r>
              <a:rPr lang="en-US" sz="4400" dirty="0">
                <a:solidFill>
                  <a:schemeClr val="tx1">
                    <a:lumMod val="85000"/>
                    <a:lumOff val="15000"/>
                  </a:schemeClr>
                </a:solidFill>
              </a:rPr>
              <a:t>Feedback</a:t>
            </a:r>
          </a:p>
        </p:txBody>
      </p:sp>
      <p:pic>
        <p:nvPicPr>
          <p:cNvPr id="8" name="Picture 7" descr="A group of people sitting at a table&#10;&#10;Description automatically generated with low confidence">
            <a:extLst>
              <a:ext uri="{FF2B5EF4-FFF2-40B4-BE49-F238E27FC236}">
                <a16:creationId xmlns:a16="http://schemas.microsoft.com/office/drawing/2014/main" id="{35FF9B42-4704-E018-432E-92D02A03C909}"/>
              </a:ext>
            </a:extLst>
          </p:cNvPr>
          <p:cNvPicPr>
            <a:picLocks noChangeAspect="1"/>
          </p:cNvPicPr>
          <p:nvPr/>
        </p:nvPicPr>
        <p:blipFill rotWithShape="1">
          <a:blip r:embed="rId2"/>
          <a:srcRect r="15269" b="-3"/>
          <a:stretch/>
        </p:blipFill>
        <p:spPr>
          <a:xfrm rot="5400000">
            <a:off x="17645" y="448882"/>
            <a:ext cx="3755625" cy="3324388"/>
          </a:xfrm>
          <a:prstGeom prst="rect">
            <a:avLst/>
          </a:prstGeom>
        </p:spPr>
      </p:pic>
      <p:pic>
        <p:nvPicPr>
          <p:cNvPr id="6" name="Picture Placeholder 5" descr="A picture containing tree, outdoor, sport, athletic game&#10;&#10;Description automatically generated">
            <a:extLst>
              <a:ext uri="{FF2B5EF4-FFF2-40B4-BE49-F238E27FC236}">
                <a16:creationId xmlns:a16="http://schemas.microsoft.com/office/drawing/2014/main" id="{2099FF4A-6CD3-0194-B1EF-A96F7DFA95C7}"/>
              </a:ext>
            </a:extLst>
          </p:cNvPr>
          <p:cNvPicPr>
            <a:picLocks noGrp="1" noChangeAspect="1"/>
          </p:cNvPicPr>
          <p:nvPr>
            <p:ph type="pic" idx="1"/>
          </p:nvPr>
        </p:nvPicPr>
        <p:blipFill rotWithShape="1">
          <a:blip r:embed="rId3"/>
          <a:srcRect r="18647" b="-3"/>
          <a:stretch/>
        </p:blipFill>
        <p:spPr>
          <a:xfrm>
            <a:off x="3719534" y="229024"/>
            <a:ext cx="2695380" cy="2948516"/>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52DD7C6C-DB3F-4ECA-06EB-B87E5BDDB3E8}"/>
              </a:ext>
            </a:extLst>
          </p:cNvPr>
          <p:cNvPicPr>
            <a:picLocks noChangeAspect="1"/>
          </p:cNvPicPr>
          <p:nvPr/>
        </p:nvPicPr>
        <p:blipFill rotWithShape="1">
          <a:blip r:embed="rId4"/>
          <a:srcRect l="11320" r="32968" b="4"/>
          <a:stretch/>
        </p:blipFill>
        <p:spPr>
          <a:xfrm rot="5400000">
            <a:off x="660102" y="3727188"/>
            <a:ext cx="2470041" cy="3325058"/>
          </a:xfrm>
          <a:prstGeom prst="rect">
            <a:avLst/>
          </a:prstGeom>
        </p:spPr>
      </p:pic>
      <p:pic>
        <p:nvPicPr>
          <p:cNvPr id="10" name="Picture 9">
            <a:extLst>
              <a:ext uri="{FF2B5EF4-FFF2-40B4-BE49-F238E27FC236}">
                <a16:creationId xmlns:a16="http://schemas.microsoft.com/office/drawing/2014/main" id="{80E7BAD0-07D0-C83C-6244-7AFE0C9BA0AE}"/>
              </a:ext>
            </a:extLst>
          </p:cNvPr>
          <p:cNvPicPr>
            <a:picLocks noChangeAspect="1"/>
          </p:cNvPicPr>
          <p:nvPr/>
        </p:nvPicPr>
        <p:blipFill>
          <a:blip r:embed="rId5"/>
          <a:srcRect t="2081" b="2081"/>
          <a:stretch/>
        </p:blipFill>
        <p:spPr>
          <a:xfrm>
            <a:off x="3683416" y="3314700"/>
            <a:ext cx="2731498" cy="3305556"/>
          </a:xfrm>
          <a:prstGeom prst="rect">
            <a:avLst/>
          </a:prstGeom>
        </p:spPr>
      </p:pic>
      <p:sp>
        <p:nvSpPr>
          <p:cNvPr id="4" name="Text Placeholder 3">
            <a:extLst>
              <a:ext uri="{FF2B5EF4-FFF2-40B4-BE49-F238E27FC236}">
                <a16:creationId xmlns:a16="http://schemas.microsoft.com/office/drawing/2014/main" id="{A04D0400-33FD-0AAC-5132-1A7F606F722C}"/>
              </a:ext>
            </a:extLst>
          </p:cNvPr>
          <p:cNvSpPr>
            <a:spLocks noGrp="1"/>
          </p:cNvSpPr>
          <p:nvPr>
            <p:ph type="body" sz="half" idx="2"/>
          </p:nvPr>
        </p:nvSpPr>
        <p:spPr>
          <a:xfrm>
            <a:off x="7064082" y="2103120"/>
            <a:ext cx="4472922" cy="3931920"/>
          </a:xfrm>
        </p:spPr>
        <p:txBody>
          <a:bodyPr vert="horz" lIns="91440" tIns="45720" rIns="91440" bIns="45720" rtlCol="0">
            <a:normAutofit fontScale="92500"/>
          </a:bodyPr>
          <a:lstStyle/>
          <a:p>
            <a:pPr>
              <a:lnSpc>
                <a:spcPct val="100000"/>
              </a:lnSpc>
            </a:pPr>
            <a:r>
              <a:rPr lang="en-US" dirty="0"/>
              <a:t>“ I used to struggle with any physical activity, and I found the most basic things difficult. Now, because of the sessions and kit you have given us, I jump rope at home and my kids laughed at the beginning but now they join me. We are starting a new chapter, my kids seeing me allows them to engage positively with physical activity. ” Ifrah Ahmed</a:t>
            </a:r>
          </a:p>
          <a:p>
            <a:pPr indent="-182880">
              <a:lnSpc>
                <a:spcPct val="100000"/>
              </a:lnSpc>
              <a:buFont typeface="Garamond" pitchFamily="18" charset="0"/>
              <a:buChar char="◦"/>
            </a:pPr>
            <a:r>
              <a:rPr lang="en-US" dirty="0"/>
              <a:t>“After our discussions, especially on self-care and mental health, I see so many of my friends struggling, they are always worried, and I know the fact that they do not take care of themselves too is making their mental health worse. These conversations helped me understand so much about myself and our communities” Anonymous</a:t>
            </a:r>
          </a:p>
        </p:txBody>
      </p:sp>
    </p:spTree>
    <p:extLst>
      <p:ext uri="{BB962C8B-B14F-4D97-AF65-F5344CB8AC3E}">
        <p14:creationId xmlns:p14="http://schemas.microsoft.com/office/powerpoint/2010/main" val="3689429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FDEF95CC75546A249FEEDC40C9213" ma:contentTypeVersion="15" ma:contentTypeDescription="Create a new document." ma:contentTypeScope="" ma:versionID="6130295a560c57b33c28c7ee27cab65f">
  <xsd:schema xmlns:xsd="http://www.w3.org/2001/XMLSchema" xmlns:xs="http://www.w3.org/2001/XMLSchema" xmlns:p="http://schemas.microsoft.com/office/2006/metadata/properties" xmlns:ns2="c66c340a-7e4c-46ee-a14e-08ebacdf30f4" xmlns:ns3="6500f136-3e0e-46de-95f9-c4d4ff3c2155" targetNamespace="http://schemas.microsoft.com/office/2006/metadata/properties" ma:root="true" ma:fieldsID="a9a664e8409b0a36c305d1f4eb383fde" ns2:_="" ns3:_="">
    <xsd:import namespace="c66c340a-7e4c-46ee-a14e-08ebacdf30f4"/>
    <xsd:import namespace="6500f136-3e0e-46de-95f9-c4d4ff3c21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6c340a-7e4c-46ee-a14e-08ebacdf30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5a2c63-70e0-4b99-ac73-670269d3d6c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00f136-3e0e-46de-95f9-c4d4ff3c21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3332413-17aa-41be-b239-e0ac00afde72}" ma:internalName="TaxCatchAll" ma:showField="CatchAllData" ma:web="6500f136-3e0e-46de-95f9-c4d4ff3c21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F363B5-F7CF-47BC-A93B-0DFA5B63FF5E}"/>
</file>

<file path=customXml/itemProps2.xml><?xml version="1.0" encoding="utf-8"?>
<ds:datastoreItem xmlns:ds="http://schemas.openxmlformats.org/officeDocument/2006/customXml" ds:itemID="{DCD02C24-067E-4710-8F40-1B637ED3E33B}"/>
</file>

<file path=docProps/app.xml><?xml version="1.0" encoding="utf-8"?>
<Properties xmlns="http://schemas.openxmlformats.org/officeDocument/2006/extended-properties" xmlns:vt="http://schemas.openxmlformats.org/officeDocument/2006/docPropsVTypes">
  <Template>Integral</Template>
  <TotalTime>887</TotalTime>
  <Words>422</Words>
  <Application>Microsoft Macintosh PowerPoint</Application>
  <PresentationFormat>Widescreen</PresentationFormat>
  <Paragraphs>18</Paragraphs>
  <Slides>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Abadi MT Condensed Light</vt:lpstr>
      <vt:lpstr>Garamond</vt:lpstr>
      <vt:lpstr>SavonVTI</vt:lpstr>
      <vt:lpstr>PowerPoint Presentation</vt:lpstr>
      <vt:lpstr>Elays Health and Wellbeing</vt:lpstr>
      <vt:lpstr>Wellness with Elays</vt:lpstr>
      <vt:lpstr>Wellness with Elays</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Zahra Bihi (Student)</dc:creator>
  <cp:lastModifiedBy>Zahra Bihi (Student)</cp:lastModifiedBy>
  <cp:revision>5</cp:revision>
  <dcterms:created xsi:type="dcterms:W3CDTF">2021-06-13T23:05:19Z</dcterms:created>
  <dcterms:modified xsi:type="dcterms:W3CDTF">2022-10-14T12:54:07Z</dcterms:modified>
</cp:coreProperties>
</file>