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8" r:id="rId5"/>
    <p:sldId id="552" r:id="rId6"/>
    <p:sldId id="551" r:id="rId7"/>
    <p:sldId id="277" r:id="rId8"/>
    <p:sldId id="536" r:id="rId9"/>
    <p:sldId id="553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Cook" initials="SC" lastIdx="10" clrIdx="0">
    <p:extLst>
      <p:ext uri="{19B8F6BF-5375-455C-9EA6-DF929625EA0E}">
        <p15:presenceInfo xmlns:p15="http://schemas.microsoft.com/office/powerpoint/2012/main" userId="S::SarahCook@wandcareall.org.uk::efe5b46e-e042-4767-b55c-2b3e68fcd1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0CD828-DAD3-41C9-8EDF-8234D3A17DA9}" v="7" dt="2021-03-23T14:57:37.3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481" autoAdjust="0"/>
  </p:normalViewPr>
  <p:slideViewPr>
    <p:cSldViewPr snapToGrid="0">
      <p:cViewPr varScale="1">
        <p:scale>
          <a:sx n="84" d="100"/>
          <a:sy n="84" d="100"/>
        </p:scale>
        <p:origin x="216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C7527-1B08-4CDE-81EE-95BE940E0533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FDF9C-16DB-4BFD-8315-610B67B1E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774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EFDF9C-16DB-4BFD-8315-610B67B1E67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367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EFDF9C-16DB-4BFD-8315-610B67B1E67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684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EFDF9C-16DB-4BFD-8315-610B67B1E67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346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werPoint V4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1411" y="1142990"/>
            <a:ext cx="5058508" cy="2123954"/>
          </a:xfrm>
        </p:spPr>
        <p:txBody>
          <a:bodyPr anchor="b" anchorCtr="0">
            <a:noAutofit/>
          </a:bodyPr>
          <a:lstStyle>
            <a:lvl1pPr algn="l">
              <a:defRPr sz="4000" b="1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1411" y="3500793"/>
            <a:ext cx="3964354" cy="435209"/>
          </a:xfrm>
          <a:solidFill>
            <a:srgbClr val="003087"/>
          </a:solidFill>
        </p:spPr>
        <p:txBody>
          <a:bodyPr wrap="square" lIns="108000" tIns="50400" rIns="108000" bIns="50400">
            <a:sp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871410" y="4660634"/>
            <a:ext cx="6094051" cy="1744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rtl="0"/>
            <a:r>
              <a:rPr lang="en-US" sz="1700" b="0" i="0" u="none" strike="noStrike" kern="1200" baseline="300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Bringing together Croydon, Kingston, Merton, Richmond, Sutton and </a:t>
            </a:r>
            <a:r>
              <a:rPr lang="en-US" sz="1700" b="0" i="0" u="none" strike="noStrike" kern="1200" baseline="3000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Wandsworth</a:t>
            </a:r>
            <a:endParaRPr lang="en-US" sz="1700" b="0" i="0" u="none" strike="noStrike" kern="1200" baseline="300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7690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27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7229" y="1378806"/>
            <a:ext cx="3536463" cy="3222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7462" y="1378806"/>
            <a:ext cx="3499338" cy="3222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9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97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werPoint V42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87230" y="205979"/>
            <a:ext cx="7299570" cy="8572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7230" y="1268534"/>
            <a:ext cx="7299569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387230" y="1063229"/>
            <a:ext cx="7299569" cy="0"/>
          </a:xfrm>
          <a:prstGeom prst="line">
            <a:avLst/>
          </a:prstGeom>
          <a:ln w="6350" cmpd="sng">
            <a:solidFill>
              <a:srgbClr val="0030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4191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00308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tx2"/>
        </a:buClr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tx2"/>
        </a:buClr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sandy.keen@swlondon.nhs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385CB4-B042-47D7-AEF1-EB4C9DCFE9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Changes to hospital discharge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0B7FBD6-6508-4BA1-9208-9C1EEA2312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1411" y="3500793"/>
            <a:ext cx="3964354" cy="752668"/>
          </a:xfrm>
        </p:spPr>
        <p:txBody>
          <a:bodyPr/>
          <a:lstStyle/>
          <a:p>
            <a:r>
              <a:rPr lang="en-GB" dirty="0"/>
              <a:t>Sandy Keen  Assistant head of Transformation and integration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EC365D-FFAD-413D-942F-07F43E3DD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CDA9845-2C51-4631-85ED-9D88F2532375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757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42AFD-15B1-4DC4-A504-ADA7DDF1B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7229" y="144195"/>
            <a:ext cx="7299570" cy="857250"/>
          </a:xfrm>
        </p:spPr>
        <p:txBody>
          <a:bodyPr>
            <a:normAutofit/>
          </a:bodyPr>
          <a:lstStyle/>
          <a:p>
            <a:r>
              <a:rPr lang="en-GB" dirty="0"/>
              <a:t> The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7E7E9-7E92-4EAA-B622-896660E75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7230" y="1116134"/>
            <a:ext cx="7299569" cy="3394472"/>
          </a:xfrm>
        </p:spPr>
        <p:txBody>
          <a:bodyPr>
            <a:noAutofit/>
          </a:bodyPr>
          <a:lstStyle/>
          <a:p>
            <a:r>
              <a:rPr lang="en-GB" sz="2000" dirty="0"/>
              <a:t>The hospitals, needed support to manage sudden and large increases in hospital admissions</a:t>
            </a:r>
          </a:p>
          <a:p>
            <a:r>
              <a:rPr lang="en-GB" sz="2000" dirty="0"/>
              <a:t>Before COVID, patients needed to  be assessed by different organisations and professionals before they could go home.</a:t>
            </a:r>
          </a:p>
          <a:p>
            <a:r>
              <a:rPr lang="en-GB" sz="2000" dirty="0"/>
              <a:t>Each organisation involved had a separate contact number and form that the ward staff needed to use.</a:t>
            </a:r>
          </a:p>
          <a:p>
            <a:r>
              <a:rPr lang="en-GB" sz="2000" dirty="0"/>
              <a:t>Sometimes, meetings were also needed to coordinate  discharges better.</a:t>
            </a:r>
          </a:p>
        </p:txBody>
      </p:sp>
    </p:spTree>
    <p:extLst>
      <p:ext uri="{BB962C8B-B14F-4D97-AF65-F5344CB8AC3E}">
        <p14:creationId xmlns:p14="http://schemas.microsoft.com/office/powerpoint/2010/main" val="3332895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8203-5D3C-4B85-A546-E4615F634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What we did ……..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62DC7-72DD-4A90-AC4C-5751FB548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GB" sz="4500" dirty="0"/>
              <a:t>Stopped assessments on the wards and  assessed at home.</a:t>
            </a:r>
          </a:p>
          <a:p>
            <a:r>
              <a:rPr lang="en-GB" sz="4500" dirty="0"/>
              <a:t>One form for all organisations, to one email address.</a:t>
            </a:r>
          </a:p>
          <a:p>
            <a:r>
              <a:rPr lang="en-GB" sz="4500" dirty="0"/>
              <a:t>A discharge team across organisations</a:t>
            </a:r>
          </a:p>
          <a:p>
            <a:r>
              <a:rPr lang="en-GB" sz="4500" dirty="0"/>
              <a:t>Hospital staff discharged patients home with a care package and this package was assessed at home. </a:t>
            </a:r>
          </a:p>
          <a:p>
            <a:r>
              <a:rPr lang="en-GB" sz="4500" dirty="0"/>
              <a:t>St George’s Hospital was the first hospital in London to start opening beds for planned operations and their waiting times in A and E continue to be the best in London.</a:t>
            </a:r>
          </a:p>
          <a:p>
            <a:endParaRPr lang="en-GB" sz="2000" dirty="0"/>
          </a:p>
          <a:p>
            <a:r>
              <a:rPr lang="en-GB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74496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E52D4-B898-4A5C-9419-0BC68CFA0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Going forward</a:t>
            </a:r>
            <a:r>
              <a:rPr lang="en-GB" b="1" dirty="0"/>
              <a:t> </a:t>
            </a:r>
            <a:endParaRPr lang="en-GB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3ED47-4981-4061-9C07-0653315CE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625" dirty="0"/>
              <a:t>Review what makes sense to continue, to stop and what to adapt</a:t>
            </a:r>
          </a:p>
          <a:p>
            <a:r>
              <a:rPr lang="en-GB" sz="2625" dirty="0"/>
              <a:t>Develop new services for  people with post COVID needs</a:t>
            </a:r>
          </a:p>
          <a:p>
            <a:r>
              <a:rPr lang="en-GB" sz="2625" dirty="0"/>
              <a:t>Build  on and maintain new cross organisational relationships that improve services</a:t>
            </a:r>
          </a:p>
          <a:p>
            <a:r>
              <a:rPr lang="en-GB" sz="2625" dirty="0"/>
              <a:t>Restart services that help people stay well and out of hospital</a:t>
            </a:r>
          </a:p>
          <a:p>
            <a:pPr marL="0" indent="0">
              <a:buNone/>
            </a:pPr>
            <a:endParaRPr lang="en-GB" sz="1725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4062F2-FF98-42C1-A94B-2125D7949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CDA9845-2C51-4631-85ED-9D88F2532375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801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5095D-4627-41C5-A97A-2A9D3E19B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395" y="300299"/>
            <a:ext cx="7806043" cy="822428"/>
          </a:xfrm>
        </p:spPr>
        <p:txBody>
          <a:bodyPr>
            <a:normAutofit/>
          </a:bodyPr>
          <a:lstStyle/>
          <a:p>
            <a:r>
              <a:rPr lang="en-GB" sz="2700" dirty="0"/>
              <a:t>What we need from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9A574-60EE-445F-80AA-95C2F51DC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954" y="1177750"/>
            <a:ext cx="7845785" cy="347741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sz="3400" dirty="0"/>
          </a:p>
          <a:p>
            <a:r>
              <a:rPr lang="en-GB" sz="3400" dirty="0"/>
              <a:t>Our thinking at the moment is that there have been benefits to this way of working</a:t>
            </a:r>
          </a:p>
          <a:p>
            <a:r>
              <a:rPr lang="en-GB" sz="3400" dirty="0"/>
              <a:t>However there is work needed to improve the processes and learn from those who experienced these new discharge arrangements </a:t>
            </a:r>
          </a:p>
          <a:p>
            <a:pPr>
              <a:buFont typeface="+mj-lt"/>
              <a:buAutoNum type="arabicPeriod"/>
            </a:pPr>
            <a:endParaRPr lang="en-GB" sz="1800" dirty="0"/>
          </a:p>
          <a:p>
            <a:endParaRPr lang="en-GB" sz="1800" dirty="0"/>
          </a:p>
          <a:p>
            <a:pPr marL="0" indent="0">
              <a:buNone/>
            </a:pPr>
            <a:r>
              <a:rPr lang="en-GB" dirty="0"/>
              <a:t>  </a:t>
            </a:r>
          </a:p>
        </p:txBody>
      </p:sp>
      <p:pic>
        <p:nvPicPr>
          <p:cNvPr id="14" name="Graphic 27" descr="Money">
            <a:extLst>
              <a:ext uri="{FF2B5EF4-FFF2-40B4-BE49-F238E27FC236}">
                <a16:creationId xmlns:a16="http://schemas.microsoft.com/office/drawing/2014/main" id="{B08FCF3A-04A0-4153-87B0-8A8205AF5F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15527" y="3950551"/>
            <a:ext cx="400219" cy="400219"/>
          </a:xfrm>
          <a:prstGeom prst="rect">
            <a:avLst/>
          </a:prstGeom>
        </p:spPr>
      </p:pic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9E002960-5127-4907-ABE4-C508919F7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CDA9845-2C51-4631-85ED-9D88F2532375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675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4F3F-918A-4F11-90B8-76A6036B1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Questions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E20A4-9820-4EF1-91F4-87C72FDAD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+mj-lt"/>
              <a:buAutoNum type="arabicPeriod"/>
            </a:pPr>
            <a:r>
              <a:rPr lang="en-GB" sz="3200" dirty="0"/>
              <a:t>What are your </a:t>
            </a:r>
            <a:r>
              <a:rPr lang="en-GB" dirty="0"/>
              <a:t>experiences</a:t>
            </a:r>
            <a:r>
              <a:rPr lang="en-GB" sz="3200" dirty="0"/>
              <a:t> of these new arrangements for discharge</a:t>
            </a:r>
          </a:p>
          <a:p>
            <a:pPr>
              <a:buFont typeface="+mj-lt"/>
              <a:buAutoNum type="arabicPeriod"/>
            </a:pPr>
            <a:r>
              <a:rPr lang="en-GB" sz="3200" dirty="0"/>
              <a:t>What would you like to see improved </a:t>
            </a:r>
            <a:r>
              <a:rPr lang="en-GB" dirty="0"/>
              <a:t>in the new processes</a:t>
            </a:r>
            <a:endParaRPr lang="en-GB" sz="3200" dirty="0"/>
          </a:p>
          <a:p>
            <a:pPr>
              <a:buFont typeface="+mj-lt"/>
              <a:buAutoNum type="arabicPeriod"/>
            </a:pPr>
            <a:r>
              <a:rPr lang="en-GB" sz="3200" dirty="0"/>
              <a:t>We are looking for participants to be part of a task and finish group to set up a work programme if you are interested please email me </a:t>
            </a:r>
            <a:r>
              <a:rPr lang="en-GB" sz="3200" dirty="0">
                <a:hlinkClick r:id="rId2"/>
              </a:rPr>
              <a:t>sandy.keen@swlondon.nhs.uk</a:t>
            </a:r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752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WL">
      <a:dk1>
        <a:sysClr val="windowText" lastClr="000000"/>
      </a:dk1>
      <a:lt1>
        <a:sysClr val="window" lastClr="FFFFFF"/>
      </a:lt1>
      <a:dk2>
        <a:srgbClr val="005EB8"/>
      </a:dk2>
      <a:lt2>
        <a:srgbClr val="E8EDEE"/>
      </a:lt2>
      <a:accent1>
        <a:srgbClr val="41B6E6"/>
      </a:accent1>
      <a:accent2>
        <a:srgbClr val="AE2573"/>
      </a:accent2>
      <a:accent3>
        <a:srgbClr val="78BE20"/>
      </a:accent3>
      <a:accent4>
        <a:srgbClr val="330072"/>
      </a:accent4>
      <a:accent5>
        <a:srgbClr val="00A499"/>
      </a:accent5>
      <a:accent6>
        <a:srgbClr val="FFB81C"/>
      </a:accent6>
      <a:hlink>
        <a:srgbClr val="005EB8"/>
      </a:hlink>
      <a:folHlink>
        <a:srgbClr val="AE257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93F4FE79B5B143AE377BD3CAE207EF" ma:contentTypeVersion="12" ma:contentTypeDescription="Create a new document." ma:contentTypeScope="" ma:versionID="fe5f4bfbabbf4f8fde6662db47c2d463">
  <xsd:schema xmlns:xsd="http://www.w3.org/2001/XMLSchema" xmlns:xs="http://www.w3.org/2001/XMLSchema" xmlns:p="http://schemas.microsoft.com/office/2006/metadata/properties" xmlns:ns2="2f7a7b57-405d-4e7a-85c4-27864944fb43" xmlns:ns3="855be8b2-44ff-42f3-9e94-4867fd0cdc02" targetNamespace="http://schemas.microsoft.com/office/2006/metadata/properties" ma:root="true" ma:fieldsID="b3979e95418e0e36239275166fc47c73" ns2:_="" ns3:_="">
    <xsd:import namespace="2f7a7b57-405d-4e7a-85c4-27864944fb43"/>
    <xsd:import namespace="855be8b2-44ff-42f3-9e94-4867fd0cdc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7a7b57-405d-4e7a-85c4-27864944fb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5be8b2-44ff-42f3-9e94-4867fd0cdc0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0154AB-D1D4-4D60-AEB9-F2B47E692F2C}">
  <ds:schemaRefs>
    <ds:schemaRef ds:uri="2f7a7b57-405d-4e7a-85c4-27864944fb43"/>
    <ds:schemaRef ds:uri="855be8b2-44ff-42f3-9e94-4867fd0cdc0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C43FAB2-95EF-4DC6-832F-5CCBAA39DA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2EEAA0-15CB-479D-9B5A-FAC3ABAB62B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1992</TotalTime>
  <Words>310</Words>
  <Application>Microsoft Office PowerPoint</Application>
  <PresentationFormat>On-screen Show (16:9)</PresentationFormat>
  <Paragraphs>37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Changes to hospital discharge</vt:lpstr>
      <vt:lpstr> The Challenge</vt:lpstr>
      <vt:lpstr>What we did …….. </vt:lpstr>
      <vt:lpstr>Going forward </vt:lpstr>
      <vt:lpstr>What we need from you</vt:lpstr>
      <vt:lpstr> Questions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Samuel Jackson</dc:creator>
  <cp:lastModifiedBy>Sarah Cook</cp:lastModifiedBy>
  <cp:revision>40</cp:revision>
  <dcterms:created xsi:type="dcterms:W3CDTF">2020-03-17T11:59:40Z</dcterms:created>
  <dcterms:modified xsi:type="dcterms:W3CDTF">2021-04-13T07:59:16Z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0x010100B393F4FE79B5B143AE377BD3CAE207EF</vt:lpwstr>
  </property>
</Properties>
</file>