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080" r:id="rId6"/>
    <p:sldId id="2079" r:id="rId7"/>
    <p:sldId id="2082" r:id="rId8"/>
    <p:sldId id="421" r:id="rId9"/>
    <p:sldId id="428" r:id="rId10"/>
    <p:sldId id="420" r:id="rId11"/>
    <p:sldId id="2083" r:id="rId12"/>
    <p:sldId id="412" r:id="rId13"/>
    <p:sldId id="407" r:id="rId14"/>
    <p:sldId id="424" r:id="rId15"/>
    <p:sldId id="430" r:id="rId16"/>
    <p:sldId id="2072" r:id="rId17"/>
    <p:sldId id="429" r:id="rId18"/>
    <p:sldId id="2084" r:id="rId19"/>
    <p:sldId id="4522" r:id="rId20"/>
    <p:sldId id="2088"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EE5115-3D52-C64B-A168-CACD8FC75852}">
          <p14:sldIdLst>
            <p14:sldId id="256"/>
            <p14:sldId id="2080"/>
            <p14:sldId id="2079"/>
            <p14:sldId id="2082"/>
            <p14:sldId id="421"/>
            <p14:sldId id="428"/>
            <p14:sldId id="420"/>
            <p14:sldId id="2083"/>
            <p14:sldId id="412"/>
            <p14:sldId id="407"/>
            <p14:sldId id="424"/>
            <p14:sldId id="430"/>
            <p14:sldId id="2072"/>
            <p14:sldId id="429"/>
            <p14:sldId id="2084"/>
            <p14:sldId id="4522"/>
            <p14:sldId id="208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ia" initials="D" lastIdx="8" clrIdx="0">
    <p:extLst>
      <p:ext uri="{19B8F6BF-5375-455C-9EA6-DF929625EA0E}">
        <p15:presenceInfo xmlns:p15="http://schemas.microsoft.com/office/powerpoint/2012/main" userId="S-1-5-21-3233581795-3637004655-2490414460-1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B"/>
    <a:srgbClr val="FDB71B"/>
    <a:srgbClr val="003087"/>
    <a:srgbClr val="2890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249" autoAdjust="0"/>
  </p:normalViewPr>
  <p:slideViewPr>
    <p:cSldViewPr snapToGrid="0" snapToObjects="1">
      <p:cViewPr varScale="1">
        <p:scale>
          <a:sx n="97" d="100"/>
          <a:sy n="97" d="100"/>
        </p:scale>
        <p:origin x="72"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66BA2-846D-454C-9A2C-A2FF32F93C45}" type="datetimeFigureOut">
              <a:rPr lang="en-GB" smtClean="0"/>
              <a:t>26/03/2021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0EDBD-8365-4CF8-9298-1FBBDC11DF6D}" type="slidenum">
              <a:rPr lang="en-GB" smtClean="0"/>
              <a:t>‹#›</a:t>
            </a:fld>
            <a:endParaRPr lang="en-GB"/>
          </a:p>
        </p:txBody>
      </p:sp>
    </p:spTree>
    <p:extLst>
      <p:ext uri="{BB962C8B-B14F-4D97-AF65-F5344CB8AC3E}">
        <p14:creationId xmlns:p14="http://schemas.microsoft.com/office/powerpoint/2010/main" val="350007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 V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871411" y="1142990"/>
            <a:ext cx="5058508" cy="2123954"/>
          </a:xfrm>
        </p:spPr>
        <p:txBody>
          <a:bodyPr anchor="b" anchorCtr="0">
            <a:noAutofit/>
          </a:bodyPr>
          <a:lstStyle>
            <a:lvl1pPr algn="l">
              <a:defRPr sz="4000" b="1">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871411" y="3500793"/>
            <a:ext cx="3964354" cy="435209"/>
          </a:xfrm>
          <a:solidFill>
            <a:srgbClr val="003087"/>
          </a:solidFill>
        </p:spPr>
        <p:txBody>
          <a:bodyPr wrap="square" lIns="108000" tIns="50400" rIns="108000" bIns="50400">
            <a:sp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9" name="Rectangle 8"/>
          <p:cNvSpPr/>
          <p:nvPr userDrawn="1"/>
        </p:nvSpPr>
        <p:spPr>
          <a:xfrm>
            <a:off x="871410" y="4660634"/>
            <a:ext cx="6094051" cy="174407"/>
          </a:xfrm>
          <a:prstGeom prst="rect">
            <a:avLst/>
          </a:prstGeom>
        </p:spPr>
        <p:txBody>
          <a:bodyPr wrap="square" lIns="0" tIns="0" rIns="0" bIns="0">
            <a:spAutoFit/>
          </a:bodyPr>
          <a:lstStyle/>
          <a:p>
            <a:pPr rtl="0"/>
            <a:r>
              <a:rPr lang="en-US" sz="1700" b="0" i="0" u="none" strike="noStrike" kern="1200" baseline="30000" dirty="0">
                <a:solidFill>
                  <a:srgbClr val="FFFFFF"/>
                </a:solidFill>
                <a:latin typeface="+mn-lt"/>
                <a:ea typeface="+mn-ea"/>
                <a:cs typeface="+mn-cs"/>
              </a:rPr>
              <a:t>Bringing together Croydon, Kingston, Merton, Richmond, Sutton and </a:t>
            </a:r>
            <a:r>
              <a:rPr lang="en-US" sz="1700" b="0" i="0" u="none" strike="noStrike" kern="1200" baseline="30000" dirty="0" err="1">
                <a:solidFill>
                  <a:srgbClr val="FFFFFF"/>
                </a:solidFill>
                <a:latin typeface="+mn-lt"/>
                <a:ea typeface="+mn-ea"/>
                <a:cs typeface="+mn-cs"/>
              </a:rPr>
              <a:t>Wandsworth</a:t>
            </a:r>
            <a:endParaRPr lang="en-US" sz="1700" b="0" i="0" u="none" strike="noStrike" kern="1200" baseline="30000" dirty="0">
              <a:solidFill>
                <a:srgbClr val="FFFFFF"/>
              </a:solidFill>
              <a:latin typeface="+mn-lt"/>
              <a:ea typeface="+mn-ea"/>
              <a:cs typeface="+mn-cs"/>
            </a:endParaRPr>
          </a:p>
        </p:txBody>
      </p:sp>
    </p:spTree>
    <p:extLst>
      <p:ext uri="{BB962C8B-B14F-4D97-AF65-F5344CB8AC3E}">
        <p14:creationId xmlns:p14="http://schemas.microsoft.com/office/powerpoint/2010/main" val="97769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PowerPoint V4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rgbClr val="003087"/>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4567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PowerPoint V4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9237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PowerPoint V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chemeClr val="bg1"/>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009027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descr="PowerPoint V4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54181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PowerPoint V4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chemeClr val="bg1"/>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30915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6" name="Picture 5" descr="PowerPoint V4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2453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732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387229" y="1378806"/>
            <a:ext cx="3536463" cy="3222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187462" y="1378806"/>
            <a:ext cx="3499338" cy="3222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8669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46570" y="1592385"/>
            <a:ext cx="5361354" cy="1670538"/>
          </a:xfrm>
        </p:spPr>
        <p:txBody>
          <a:bodyPr anchor="b" anchorCtr="1">
            <a:noAutofit/>
          </a:bodyPr>
          <a:lstStyle>
            <a:lvl1pPr algn="ctr">
              <a:defRPr sz="4000" b="1">
                <a:solidFill>
                  <a:srgbClr val="FFFFFF"/>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50803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PowerPoint V4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0200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PowerPoint V4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rgbClr val="FFFFFF"/>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84441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PowerPoint V4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8486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owerPoint V4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rgbClr val="FFFFFF"/>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06788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descr="PowerPoint V4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483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 V42.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1387230" y="205979"/>
            <a:ext cx="7299570" cy="857250"/>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387230" y="1268534"/>
            <a:ext cx="7299569"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p:cNvCxnSpPr/>
          <p:nvPr userDrawn="1"/>
        </p:nvCxnSpPr>
        <p:spPr>
          <a:xfrm>
            <a:off x="1387230" y="1063229"/>
            <a:ext cx="7299569" cy="0"/>
          </a:xfrm>
          <a:prstGeom prst="line">
            <a:avLst/>
          </a:prstGeom>
          <a:ln w="6350" cmpd="sng">
            <a:solidFill>
              <a:srgbClr val="00308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19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l" defTabSz="457200" rtl="0" eaLnBrk="1" latinLnBrk="0" hangingPunct="1">
        <a:spcBef>
          <a:spcPct val="0"/>
        </a:spcBef>
        <a:buNone/>
        <a:defRPr sz="4000" b="1" kern="1200">
          <a:solidFill>
            <a:srgbClr val="003087"/>
          </a:solidFill>
          <a:latin typeface="+mj-lt"/>
          <a:ea typeface="+mj-ea"/>
          <a:cs typeface="+mj-cs"/>
        </a:defRPr>
      </a:lvl1pPr>
    </p:titleStyle>
    <p:bodyStyle>
      <a:lvl1pPr marL="342900" indent="-342900" algn="l" defTabSz="457200" rtl="0" eaLnBrk="1" latinLnBrk="0" hangingPunct="1">
        <a:lnSpc>
          <a:spcPct val="110000"/>
        </a:lnSpc>
        <a:spcBef>
          <a:spcPct val="20000"/>
        </a:spcBef>
        <a:spcAft>
          <a:spcPts val="600"/>
        </a:spcAft>
        <a:buClr>
          <a:schemeClr val="tx2"/>
        </a:buClr>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spcAft>
          <a:spcPts val="600"/>
        </a:spcAft>
        <a:buClr>
          <a:schemeClr val="tx2"/>
        </a:buClr>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spcAft>
          <a:spcPts val="600"/>
        </a:spcAft>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spcAft>
          <a:spcPts val="600"/>
        </a:spcAft>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spcAft>
          <a:spcPts val="60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hyperlink" Target="https://imd2019.group.shef.ac.u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410" y="1198917"/>
            <a:ext cx="6837081" cy="2123954"/>
          </a:xfrm>
        </p:spPr>
        <p:txBody>
          <a:bodyPr/>
          <a:lstStyle/>
          <a:p>
            <a:r>
              <a:rPr lang="en-US" dirty="0"/>
              <a:t>Working together with the Wandsworth Community</a:t>
            </a:r>
            <a:br>
              <a:rPr lang="en-US" dirty="0"/>
            </a:br>
            <a:endParaRPr lang="en-US" dirty="0"/>
          </a:p>
        </p:txBody>
      </p:sp>
      <p:sp>
        <p:nvSpPr>
          <p:cNvPr id="3" name="Subtitle 2"/>
          <p:cNvSpPr>
            <a:spLocks noGrp="1"/>
          </p:cNvSpPr>
          <p:nvPr>
            <p:ph type="subTitle" idx="1"/>
          </p:nvPr>
        </p:nvSpPr>
        <p:spPr>
          <a:xfrm>
            <a:off x="871410" y="3836828"/>
            <a:ext cx="5346510" cy="471116"/>
          </a:xfrm>
        </p:spPr>
        <p:txBody>
          <a:bodyPr/>
          <a:lstStyle/>
          <a:p>
            <a:pPr>
              <a:lnSpc>
                <a:spcPct val="100000"/>
              </a:lnSpc>
              <a:spcBef>
                <a:spcPts val="0"/>
              </a:spcBef>
              <a:spcAft>
                <a:spcPts val="0"/>
              </a:spcAft>
            </a:pPr>
            <a:r>
              <a:rPr lang="en-US" sz="1200" b="1" dirty="0"/>
              <a:t>Naomi Good</a:t>
            </a:r>
            <a:r>
              <a:rPr lang="en-US" sz="1200" dirty="0"/>
              <a:t>, Patient Engagement Manager </a:t>
            </a:r>
          </a:p>
          <a:p>
            <a:pPr>
              <a:lnSpc>
                <a:spcPct val="100000"/>
              </a:lnSpc>
              <a:spcBef>
                <a:spcPts val="0"/>
              </a:spcBef>
              <a:spcAft>
                <a:spcPts val="0"/>
              </a:spcAft>
            </a:pPr>
            <a:r>
              <a:rPr lang="en-US" sz="1200" dirty="0"/>
              <a:t>NHS Wandsworth South West London Clinical Commissioning Group `</a:t>
            </a:r>
          </a:p>
        </p:txBody>
      </p:sp>
      <p:sp>
        <p:nvSpPr>
          <p:cNvPr id="4" name="Subtitle 2">
            <a:extLst>
              <a:ext uri="{FF2B5EF4-FFF2-40B4-BE49-F238E27FC236}">
                <a16:creationId xmlns:a16="http://schemas.microsoft.com/office/drawing/2014/main" id="{D2DE1640-F37B-4102-BAAF-EDEBD3336EEF}"/>
              </a:ext>
            </a:extLst>
          </p:cNvPr>
          <p:cNvSpPr txBox="1">
            <a:spLocks/>
          </p:cNvSpPr>
          <p:nvPr/>
        </p:nvSpPr>
        <p:spPr>
          <a:xfrm>
            <a:off x="871410" y="3182033"/>
            <a:ext cx="5346510" cy="471116"/>
          </a:xfrm>
          <a:prstGeom prst="rect">
            <a:avLst/>
          </a:prstGeom>
          <a:solidFill>
            <a:srgbClr val="003087"/>
          </a:solidFill>
        </p:spPr>
        <p:txBody>
          <a:bodyPr vert="horz" wrap="square" lIns="108000" tIns="50400" rIns="108000" bIns="50400" rtlCol="0">
            <a:spAutoFit/>
          </a:bodyPr>
          <a:lstStyle>
            <a:lvl1pPr marL="0" indent="0" algn="l" defTabSz="457200" rtl="0" eaLnBrk="1" latinLnBrk="0" hangingPunct="1">
              <a:lnSpc>
                <a:spcPct val="110000"/>
              </a:lnSpc>
              <a:spcBef>
                <a:spcPct val="20000"/>
              </a:spcBef>
              <a:spcAft>
                <a:spcPts val="600"/>
              </a:spcAft>
              <a:buClr>
                <a:schemeClr val="tx2"/>
              </a:buClr>
              <a:buFont typeface="Arial"/>
              <a:buNone/>
              <a:defRPr sz="2000" kern="1200">
                <a:solidFill>
                  <a:schemeClr val="bg1"/>
                </a:solidFill>
                <a:latin typeface="+mn-lt"/>
                <a:ea typeface="+mn-ea"/>
                <a:cs typeface="+mn-cs"/>
              </a:defRPr>
            </a:lvl1pPr>
            <a:lvl2pPr marL="457200" indent="0" algn="ctr" defTabSz="457200" rtl="0" eaLnBrk="1" latinLnBrk="0" hangingPunct="1">
              <a:lnSpc>
                <a:spcPct val="110000"/>
              </a:lnSpc>
              <a:spcBef>
                <a:spcPct val="20000"/>
              </a:spcBef>
              <a:spcAft>
                <a:spcPts val="600"/>
              </a:spcAft>
              <a:buClr>
                <a:schemeClr val="tx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lnSpc>
                <a:spcPct val="110000"/>
              </a:lnSpc>
              <a:spcBef>
                <a:spcPct val="20000"/>
              </a:spcBef>
              <a:spcAft>
                <a:spcPts val="600"/>
              </a:spcAft>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110000"/>
              </a:lnSpc>
              <a:spcBef>
                <a:spcPct val="20000"/>
              </a:spcBef>
              <a:spcAft>
                <a:spcPts val="600"/>
              </a:spcAft>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lnSpc>
                <a:spcPct val="110000"/>
              </a:lnSpc>
              <a:spcBef>
                <a:spcPct val="20000"/>
              </a:spcBef>
              <a:spcAft>
                <a:spcPts val="600"/>
              </a:spcAft>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spcBef>
                <a:spcPts val="0"/>
              </a:spcBef>
              <a:spcAft>
                <a:spcPts val="0"/>
              </a:spcAft>
            </a:pPr>
            <a:r>
              <a:rPr lang="en-US" sz="1200" b="1" dirty="0"/>
              <a:t>Mark Creelman</a:t>
            </a:r>
            <a:r>
              <a:rPr lang="en-US" sz="1200" dirty="0"/>
              <a:t>, Locality Director Merton and Wandsworth </a:t>
            </a:r>
          </a:p>
          <a:p>
            <a:pPr>
              <a:lnSpc>
                <a:spcPct val="100000"/>
              </a:lnSpc>
              <a:spcBef>
                <a:spcPts val="0"/>
              </a:spcBef>
              <a:spcAft>
                <a:spcPts val="0"/>
              </a:spcAft>
            </a:pPr>
            <a:r>
              <a:rPr lang="en-US" sz="1200" dirty="0"/>
              <a:t>South West London Clinical Commissioning Group </a:t>
            </a:r>
          </a:p>
        </p:txBody>
      </p:sp>
    </p:spTree>
    <p:extLst>
      <p:ext uri="{BB962C8B-B14F-4D97-AF65-F5344CB8AC3E}">
        <p14:creationId xmlns:p14="http://schemas.microsoft.com/office/powerpoint/2010/main" val="358508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A group of people sitting at a table&#10;&#10;Description automatically generated">
            <a:extLst>
              <a:ext uri="{FF2B5EF4-FFF2-40B4-BE49-F238E27FC236}">
                <a16:creationId xmlns:a16="http://schemas.microsoft.com/office/drawing/2014/main" id="{2BE96E8C-EB0A-4996-BCBE-E4F24955F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072" y="2972913"/>
            <a:ext cx="4100052" cy="1953631"/>
          </a:xfrm>
          <a:prstGeom prst="rect">
            <a:avLst/>
          </a:prstGeom>
          <a:ln>
            <a:noFill/>
          </a:ln>
          <a:effectLst>
            <a:softEdge rad="112500"/>
          </a:effectLst>
        </p:spPr>
      </p:pic>
      <p:pic>
        <p:nvPicPr>
          <p:cNvPr id="6" name="Picture 5">
            <a:extLst>
              <a:ext uri="{FF2B5EF4-FFF2-40B4-BE49-F238E27FC236}">
                <a16:creationId xmlns:a16="http://schemas.microsoft.com/office/drawing/2014/main" id="{819E53C3-A52B-4FBD-96A2-0E3ABD643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7365" y="444357"/>
            <a:ext cx="3051759" cy="2288818"/>
          </a:xfrm>
          <a:prstGeom prst="rect">
            <a:avLst/>
          </a:prstGeom>
          <a:effectLst>
            <a:softEdge rad="317500"/>
          </a:effectLst>
        </p:spPr>
      </p:pic>
      <p:pic>
        <p:nvPicPr>
          <p:cNvPr id="9" name="Picture 8" descr="Text, whiteboard&#10;&#10;Description automatically generated">
            <a:extLst>
              <a:ext uri="{FF2B5EF4-FFF2-40B4-BE49-F238E27FC236}">
                <a16:creationId xmlns:a16="http://schemas.microsoft.com/office/drawing/2014/main" id="{4EDB26A1-712C-4913-A83B-E1715B956208}"/>
              </a:ext>
            </a:extLst>
          </p:cNvPr>
          <p:cNvPicPr>
            <a:picLocks noChangeAspect="1"/>
          </p:cNvPicPr>
          <p:nvPr/>
        </p:nvPicPr>
        <p:blipFill>
          <a:blip r:embed="rId4"/>
          <a:stretch>
            <a:fillRect/>
          </a:stretch>
        </p:blipFill>
        <p:spPr>
          <a:xfrm>
            <a:off x="1657609" y="976704"/>
            <a:ext cx="2991463" cy="4321002"/>
          </a:xfrm>
          <a:prstGeom prst="rect">
            <a:avLst/>
          </a:prstGeom>
        </p:spPr>
      </p:pic>
      <p:sp>
        <p:nvSpPr>
          <p:cNvPr id="7" name="Rectangle 6">
            <a:extLst>
              <a:ext uri="{FF2B5EF4-FFF2-40B4-BE49-F238E27FC236}">
                <a16:creationId xmlns:a16="http://schemas.microsoft.com/office/drawing/2014/main" id="{4DF75DBB-EE58-4D89-939B-B21EA18E8D1B}"/>
              </a:ext>
            </a:extLst>
          </p:cNvPr>
          <p:cNvSpPr/>
          <p:nvPr/>
        </p:nvSpPr>
        <p:spPr>
          <a:xfrm>
            <a:off x="1157079" y="259691"/>
            <a:ext cx="4480714" cy="369332"/>
          </a:xfrm>
          <a:prstGeom prst="rect">
            <a:avLst/>
          </a:prstGeom>
        </p:spPr>
        <p:txBody>
          <a:bodyPr wrap="none">
            <a:spAutoFit/>
          </a:bodyPr>
          <a:lstStyle/>
          <a:p>
            <a:r>
              <a:rPr lang="en-GB" b="1" dirty="0">
                <a:solidFill>
                  <a:schemeClr val="tx2"/>
                </a:solidFill>
              </a:rPr>
              <a:t>3.3 How we engage – </a:t>
            </a:r>
            <a:r>
              <a:rPr lang="en-GB" i="1" dirty="0"/>
              <a:t>Community Grants</a:t>
            </a:r>
            <a:endParaRPr lang="en-GB" dirty="0"/>
          </a:p>
        </p:txBody>
      </p:sp>
    </p:spTree>
    <p:extLst>
      <p:ext uri="{BB962C8B-B14F-4D97-AF65-F5344CB8AC3E}">
        <p14:creationId xmlns:p14="http://schemas.microsoft.com/office/powerpoint/2010/main" val="172891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DD42-F1DB-447D-B199-3DD546C0B161}"/>
              </a:ext>
            </a:extLst>
          </p:cNvPr>
          <p:cNvSpPr>
            <a:spLocks noGrp="1"/>
          </p:cNvSpPr>
          <p:nvPr>
            <p:ph type="title"/>
          </p:nvPr>
        </p:nvSpPr>
        <p:spPr>
          <a:xfrm>
            <a:off x="1236451" y="118872"/>
            <a:ext cx="7299570" cy="857250"/>
          </a:xfrm>
        </p:spPr>
        <p:txBody>
          <a:bodyPr>
            <a:normAutofit fontScale="90000"/>
          </a:bodyPr>
          <a:lstStyle/>
          <a:p>
            <a:r>
              <a:rPr lang="en-GB" sz="2400" dirty="0">
                <a:solidFill>
                  <a:schemeClr val="tx2">
                    <a:lumMod val="60000"/>
                    <a:lumOff val="40000"/>
                  </a:schemeClr>
                </a:solidFill>
              </a:rPr>
              <a:t>4. PPI during Covid-19:</a:t>
            </a:r>
            <a:r>
              <a:rPr lang="en-GB" sz="2000" dirty="0">
                <a:solidFill>
                  <a:srgbClr val="002060"/>
                </a:solidFill>
              </a:rPr>
              <a:t>how we have adapted our approach?</a:t>
            </a:r>
            <a:br>
              <a:rPr lang="en-GB" sz="2400" dirty="0">
                <a:solidFill>
                  <a:srgbClr val="002060"/>
                </a:solidFill>
              </a:rPr>
            </a:br>
            <a:r>
              <a:rPr lang="en-GB" sz="2400" b="0" i="1" dirty="0"/>
              <a:t>Adapting to the virtual world</a:t>
            </a:r>
          </a:p>
        </p:txBody>
      </p:sp>
      <p:sp>
        <p:nvSpPr>
          <p:cNvPr id="3" name="Content Placeholder 2">
            <a:extLst>
              <a:ext uri="{FF2B5EF4-FFF2-40B4-BE49-F238E27FC236}">
                <a16:creationId xmlns:a16="http://schemas.microsoft.com/office/drawing/2014/main" id="{21B391C0-9828-4B63-8433-2D3AEBF1DE3A}"/>
              </a:ext>
            </a:extLst>
          </p:cNvPr>
          <p:cNvSpPr>
            <a:spLocks noGrp="1"/>
          </p:cNvSpPr>
          <p:nvPr>
            <p:ph idx="1"/>
          </p:nvPr>
        </p:nvSpPr>
        <p:spPr>
          <a:xfrm>
            <a:off x="1328864" y="976704"/>
            <a:ext cx="7299569" cy="4047924"/>
          </a:xfrm>
        </p:spPr>
        <p:txBody>
          <a:bodyPr>
            <a:normAutofit/>
          </a:bodyPr>
          <a:lstStyle/>
          <a:p>
            <a:r>
              <a:rPr lang="en-GB" sz="1200" dirty="0"/>
              <a:t>We explored online platforms – this has been an iterative process (Slack, Teams)</a:t>
            </a:r>
          </a:p>
          <a:p>
            <a:pPr marL="571500" lvl="1" indent="-171450">
              <a:buFont typeface="Wingdings" panose="05000000000000000000" pitchFamily="2" charset="2"/>
              <a:buChar char="ü"/>
            </a:pPr>
            <a:r>
              <a:rPr lang="en-GB" sz="800" dirty="0"/>
              <a:t>	Sharing resources and messaging between meetings</a:t>
            </a:r>
          </a:p>
          <a:p>
            <a:pPr marL="571500" lvl="1" indent="-171450">
              <a:buFont typeface="Wingdings" panose="05000000000000000000" pitchFamily="2" charset="2"/>
              <a:buChar char="ü"/>
            </a:pPr>
            <a:r>
              <a:rPr lang="en-GB" sz="800" dirty="0"/>
              <a:t>	Supporting our existing PPI members to get online – lots of 1:1 telephone support calls!</a:t>
            </a:r>
          </a:p>
          <a:p>
            <a:pPr marL="571500" lvl="1" indent="-171450">
              <a:buFont typeface="Wingdings" panose="05000000000000000000" pitchFamily="2" charset="2"/>
              <a:buChar char="ü"/>
            </a:pPr>
            <a:r>
              <a:rPr lang="en-GB" sz="800" dirty="0"/>
              <a:t>	Creating clear guidance </a:t>
            </a:r>
          </a:p>
          <a:p>
            <a:pPr marL="571500" lvl="1" indent="-171450">
              <a:buFont typeface="Wingdings" panose="05000000000000000000" pitchFamily="2" charset="2"/>
              <a:buChar char="ü"/>
            </a:pPr>
            <a:r>
              <a:rPr lang="en-GB" sz="800" dirty="0"/>
              <a:t>	Tutorials to use the platforms</a:t>
            </a:r>
          </a:p>
          <a:p>
            <a:pPr marL="571500" lvl="1" indent="-171450">
              <a:buFont typeface="Wingdings" panose="05000000000000000000" pitchFamily="2" charset="2"/>
              <a:buChar char="ü"/>
            </a:pPr>
            <a:r>
              <a:rPr lang="en-GB" sz="800" dirty="0"/>
              <a:t>	Extra time to dial-in to meetings earlier than the start-time to address any issues and technological  difficulties</a:t>
            </a:r>
          </a:p>
          <a:p>
            <a:pPr marL="571500" lvl="1" indent="-171450">
              <a:buFont typeface="Wingdings" panose="05000000000000000000" pitchFamily="2" charset="2"/>
              <a:buChar char="ü"/>
            </a:pPr>
            <a:r>
              <a:rPr lang="en-GB" sz="800" dirty="0"/>
              <a:t>	Opportunities to continually feedback about the adapted virtual engagement.</a:t>
            </a:r>
          </a:p>
          <a:p>
            <a:r>
              <a:rPr lang="en-GB" sz="1200" dirty="0"/>
              <a:t>We increased the frequency of online meetings </a:t>
            </a:r>
          </a:p>
          <a:p>
            <a:r>
              <a:rPr lang="en-GB" sz="1200" dirty="0"/>
              <a:t>Both frequency of contact and the levels of attendance increased </a:t>
            </a:r>
          </a:p>
          <a:p>
            <a:pPr lvl="1">
              <a:buFont typeface="Wingdings" panose="05000000000000000000" pitchFamily="2" charset="2"/>
              <a:buChar char="ü"/>
            </a:pPr>
            <a:r>
              <a:rPr lang="en-GB" sz="800" dirty="0"/>
              <a:t>Analytics pre and post Covid-19 show patient involvement meetings doubled in attendance (24 people joined our first patient group meeting during Covid-19 with a total of 43 people joining online, who were able to view and post messages).</a:t>
            </a:r>
          </a:p>
          <a:p>
            <a:pPr lvl="1">
              <a:buFont typeface="Wingdings" panose="05000000000000000000" pitchFamily="2" charset="2"/>
              <a:buChar char="ü"/>
            </a:pPr>
            <a:r>
              <a:rPr lang="en-GB" sz="800" dirty="0"/>
              <a:t>In a single day, 109 posted messages were shared – timely messaging on mutual aid, emergency funding, changes in access to the NHS etc </a:t>
            </a:r>
          </a:p>
          <a:p>
            <a:pPr lvl="1">
              <a:buFont typeface="Wingdings" panose="05000000000000000000" pitchFamily="2" charset="2"/>
              <a:buChar char="ü"/>
            </a:pPr>
            <a:r>
              <a:rPr lang="en-GB" sz="800" dirty="0"/>
              <a:t>Pooling together intelligence sharing across community organisations</a:t>
            </a:r>
          </a:p>
          <a:p>
            <a:pPr lvl="1">
              <a:buFont typeface="Wingdings" panose="05000000000000000000" pitchFamily="2" charset="2"/>
              <a:buChar char="ü"/>
            </a:pPr>
            <a:r>
              <a:rPr lang="en-GB" sz="800" dirty="0"/>
              <a:t>Reduced barriers – travel, mobility, convenience, time </a:t>
            </a:r>
          </a:p>
          <a:p>
            <a:pPr marL="457200" lvl="1" indent="0">
              <a:buNone/>
            </a:pPr>
            <a:endParaRPr lang="en-GB" sz="900" dirty="0"/>
          </a:p>
          <a:p>
            <a:endParaRPr lang="en-GB" sz="1100" dirty="0"/>
          </a:p>
          <a:p>
            <a:endParaRPr lang="en-GB" sz="1100" dirty="0"/>
          </a:p>
          <a:p>
            <a:endParaRPr lang="en-GB" dirty="0"/>
          </a:p>
        </p:txBody>
      </p:sp>
    </p:spTree>
    <p:extLst>
      <p:ext uri="{BB962C8B-B14F-4D97-AF65-F5344CB8AC3E}">
        <p14:creationId xmlns:p14="http://schemas.microsoft.com/office/powerpoint/2010/main" val="48258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B69FA7-6E96-44DD-8E9E-76DCDD2E5F84}"/>
              </a:ext>
            </a:extLst>
          </p:cNvPr>
          <p:cNvGrpSpPr/>
          <p:nvPr/>
        </p:nvGrpSpPr>
        <p:grpSpPr>
          <a:xfrm>
            <a:off x="361081" y="964406"/>
            <a:ext cx="3956954" cy="3471839"/>
            <a:chOff x="182331" y="624195"/>
            <a:chExt cx="5747052" cy="4575057"/>
          </a:xfrm>
        </p:grpSpPr>
        <p:pic>
          <p:nvPicPr>
            <p:cNvPr id="16" name="Picture 15">
              <a:extLst>
                <a:ext uri="{FF2B5EF4-FFF2-40B4-BE49-F238E27FC236}">
                  <a16:creationId xmlns:a16="http://schemas.microsoft.com/office/drawing/2014/main" id="{62D93ADC-63CA-4B1D-9624-8A29C710091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98" b="94803" l="1964" r="98091">
                          <a14:foregroundMark x1="9929" y1="55896" x2="3110" y2="49034"/>
                          <a14:foregroundMark x1="3110" y1="49034" x2="2073" y2="38374"/>
                          <a14:foregroundMark x1="2073" y1="38374" x2="8620" y2="31646"/>
                          <a14:foregroundMark x1="8620" y1="31646" x2="11457" y2="31179"/>
                          <a14:foregroundMark x1="4801" y1="32911" x2="1964" y2="43371"/>
                          <a14:foregroundMark x1="1964" y1="43371" x2="6929" y2="52032"/>
                          <a14:foregroundMark x1="61593" y1="9993" x2="78778" y2="3198"/>
                          <a14:foregroundMark x1="78778" y1="3198" x2="96017" y2="2465"/>
                          <a14:foregroundMark x1="96017" y1="2465" x2="94272" y2="13058"/>
                          <a14:foregroundMark x1="94272" y1="13058" x2="90726" y2="20386"/>
                          <a14:foregroundMark x1="66121" y1="6862" x2="83252" y2="2532"/>
                          <a14:foregroundMark x1="83252" y1="2532" x2="92199" y2="3331"/>
                          <a14:foregroundMark x1="92199" y1="3331" x2="98145" y2="6329"/>
                          <a14:foregroundMark x1="58702" y1="89607" x2="66830" y2="94004"/>
                          <a14:foregroundMark x1="66830" y1="94004" x2="75341" y2="92538"/>
                          <a14:foregroundMark x1="75341" y1="92538" x2="83142" y2="97868"/>
                          <a14:foregroundMark x1="83142" y1="97868" x2="89307" y2="90340"/>
                          <a14:foregroundMark x1="89307" y1="90340" x2="89307" y2="88874"/>
                          <a14:foregroundMark x1="67103" y1="94803" x2="73541" y2="94270"/>
                          <a14:foregroundMark x1="27114" y1="20919" x2="28969" y2="21985"/>
                          <a14:backgroundMark x1="24550" y1="15523" x2="25477" y2="4997"/>
                          <a14:backgroundMark x1="25477" y1="4997" x2="25259" y2="14524"/>
                        </a14:backgroundRemoval>
                      </a14:imgEffect>
                    </a14:imgLayer>
                  </a14:imgProps>
                </a:ext>
              </a:extLst>
            </a:blip>
            <a:stretch>
              <a:fillRect/>
            </a:stretch>
          </p:blipFill>
          <p:spPr>
            <a:xfrm>
              <a:off x="342388" y="624195"/>
              <a:ext cx="5586995" cy="4575057"/>
            </a:xfrm>
            <a:prstGeom prst="rect">
              <a:avLst/>
            </a:prstGeom>
          </p:spPr>
        </p:pic>
        <p:sp>
          <p:nvSpPr>
            <p:cNvPr id="17" name="Rectangle 16">
              <a:extLst>
                <a:ext uri="{FF2B5EF4-FFF2-40B4-BE49-F238E27FC236}">
                  <a16:creationId xmlns:a16="http://schemas.microsoft.com/office/drawing/2014/main" id="{5E3BA29B-DCC6-4EEC-B10A-13780D529269}"/>
                </a:ext>
              </a:extLst>
            </p:cNvPr>
            <p:cNvSpPr/>
            <p:nvPr/>
          </p:nvSpPr>
          <p:spPr>
            <a:xfrm>
              <a:off x="182331" y="1949528"/>
              <a:ext cx="1893021" cy="2300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43285B71-5170-49DF-9BD0-5A7425470EBC}"/>
                </a:ext>
              </a:extLst>
            </p:cNvPr>
            <p:cNvSpPr/>
            <p:nvPr/>
          </p:nvSpPr>
          <p:spPr>
            <a:xfrm rot="19623987">
              <a:off x="3256770" y="1429244"/>
              <a:ext cx="2032616" cy="5827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20F46EF5-DC7E-47EF-8DC8-B4BE05CF5995}"/>
                </a:ext>
              </a:extLst>
            </p:cNvPr>
            <p:cNvSpPr/>
            <p:nvPr/>
          </p:nvSpPr>
          <p:spPr>
            <a:xfrm>
              <a:off x="4929626" y="718869"/>
              <a:ext cx="970103" cy="914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040BF2D6-8AEB-48E4-9245-164C065824A5}"/>
                </a:ext>
              </a:extLst>
            </p:cNvPr>
            <p:cNvSpPr/>
            <p:nvPr/>
          </p:nvSpPr>
          <p:spPr>
            <a:xfrm>
              <a:off x="3521656" y="3933645"/>
              <a:ext cx="1302647" cy="1201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1" name="TextBox 20">
            <a:extLst>
              <a:ext uri="{FF2B5EF4-FFF2-40B4-BE49-F238E27FC236}">
                <a16:creationId xmlns:a16="http://schemas.microsoft.com/office/drawing/2014/main" id="{D743DD00-F271-42C0-BC20-19AFAA27ECC4}"/>
              </a:ext>
            </a:extLst>
          </p:cNvPr>
          <p:cNvSpPr txBox="1"/>
          <p:nvPr/>
        </p:nvSpPr>
        <p:spPr>
          <a:xfrm>
            <a:off x="1004765" y="4640653"/>
            <a:ext cx="37965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Source: English Indices of Deprivation </a:t>
            </a:r>
            <a:r>
              <a:rPr kumimoji="0" lang="en-GB" sz="1000" b="0" i="0" u="none" strike="noStrike" kern="1200" cap="none" spc="0" normalizeH="0" baseline="0" noProof="0" dirty="0">
                <a:ln>
                  <a:noFill/>
                </a:ln>
                <a:solidFill>
                  <a:prstClr val="black"/>
                </a:solidFill>
                <a:effectLst/>
                <a:uLnTx/>
                <a:uFillTx/>
                <a:latin typeface="Arial"/>
                <a:ea typeface="+mn-ea"/>
                <a:cs typeface="+mn-cs"/>
                <a:hlinkClick r:id="rId4"/>
              </a:rPr>
              <a:t>https://imd2019.group.shef.ac.uk/</a:t>
            </a:r>
            <a:r>
              <a:rPr kumimoji="0" lang="en-GB" sz="1000" b="0" i="0" u="none" strike="noStrike" kern="1200" cap="none" spc="0" normalizeH="0" baseline="0" noProof="0" dirty="0">
                <a:ln>
                  <a:noFill/>
                </a:ln>
                <a:solidFill>
                  <a:prstClr val="black"/>
                </a:solidFill>
                <a:effectLst/>
                <a:uLnTx/>
                <a:uFillTx/>
                <a:latin typeface="Arial"/>
                <a:ea typeface="+mn-ea"/>
                <a:cs typeface="+mn-cs"/>
              </a:rPr>
              <a:t> last accessed 10/09/2020</a:t>
            </a:r>
          </a:p>
        </p:txBody>
      </p:sp>
      <p:sp>
        <p:nvSpPr>
          <p:cNvPr id="22" name="TextBox 21">
            <a:extLst>
              <a:ext uri="{FF2B5EF4-FFF2-40B4-BE49-F238E27FC236}">
                <a16:creationId xmlns:a16="http://schemas.microsoft.com/office/drawing/2014/main" id="{C318C743-B76E-483D-953B-842583C6BEAC}"/>
              </a:ext>
            </a:extLst>
          </p:cNvPr>
          <p:cNvSpPr txBox="1"/>
          <p:nvPr/>
        </p:nvSpPr>
        <p:spPr>
          <a:xfrm>
            <a:off x="4590559" y="813311"/>
            <a:ext cx="4482004"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Wandsworth has an estimated 328,828 residents, the second highest in inner London, and a growing population. Nearly half of all people living in Wandsworth are aged between 25 and 44 years old.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There are significant social inequalities affecting young people and the elderly. 36% of children are living in poverty when housing costs are accounted for.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2016 research highlighted that a quarter of people over 60 were experiencing income deprivation.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Bariol" panose="02000506040000020003" charset="0"/>
              <a:ea typeface="+mn-ea"/>
              <a:cs typeface="+mn-cs"/>
            </a:endParaRPr>
          </a:p>
        </p:txBody>
      </p:sp>
      <p:graphicFrame>
        <p:nvGraphicFramePr>
          <p:cNvPr id="23" name="Table 8">
            <a:extLst>
              <a:ext uri="{FF2B5EF4-FFF2-40B4-BE49-F238E27FC236}">
                <a16:creationId xmlns:a16="http://schemas.microsoft.com/office/drawing/2014/main" id="{71E2C088-3737-4C8A-A67B-8B45EC42E9F9}"/>
              </a:ext>
            </a:extLst>
          </p:cNvPr>
          <p:cNvGraphicFramePr>
            <a:graphicFrameLocks noGrp="1"/>
          </p:cNvGraphicFramePr>
          <p:nvPr>
            <p:extLst>
              <p:ext uri="{D42A27DB-BD31-4B8C-83A1-F6EECF244321}">
                <p14:modId xmlns:p14="http://schemas.microsoft.com/office/powerpoint/2010/main" val="1524462465"/>
              </p:ext>
            </p:extLst>
          </p:nvPr>
        </p:nvGraphicFramePr>
        <p:xfrm>
          <a:off x="4723351" y="2754196"/>
          <a:ext cx="4216419" cy="2247359"/>
        </p:xfrm>
        <a:graphic>
          <a:graphicData uri="http://schemas.openxmlformats.org/drawingml/2006/table">
            <a:tbl>
              <a:tblPr firstCol="1" bandRow="1">
                <a:tableStyleId>{5C22544A-7EE6-4342-B048-85BDC9FD1C3A}</a:tableStyleId>
              </a:tblPr>
              <a:tblGrid>
                <a:gridCol w="1028074">
                  <a:extLst>
                    <a:ext uri="{9D8B030D-6E8A-4147-A177-3AD203B41FA5}">
                      <a16:colId xmlns:a16="http://schemas.microsoft.com/office/drawing/2014/main" val="2839065593"/>
                    </a:ext>
                  </a:extLst>
                </a:gridCol>
                <a:gridCol w="3188345">
                  <a:extLst>
                    <a:ext uri="{9D8B030D-6E8A-4147-A177-3AD203B41FA5}">
                      <a16:colId xmlns:a16="http://schemas.microsoft.com/office/drawing/2014/main" val="3236597911"/>
                    </a:ext>
                  </a:extLst>
                </a:gridCol>
              </a:tblGrid>
              <a:tr h="631919">
                <a:tc>
                  <a:txBody>
                    <a:bodyPr/>
                    <a:lstStyle/>
                    <a:p>
                      <a:r>
                        <a:rPr lang="en-GB" sz="1000" b="1" dirty="0">
                          <a:latin typeface="+mn-lt"/>
                        </a:rPr>
                        <a:t>Populations of interest</a:t>
                      </a:r>
                    </a:p>
                  </a:txBody>
                  <a:tcPr/>
                </a:tc>
                <a:tc>
                  <a:txBody>
                    <a:bodyPr/>
                    <a:lstStyle/>
                    <a:p>
                      <a:pPr marL="285750" indent="-285750">
                        <a:buFont typeface="Arial" panose="020B0604020202020204" pitchFamily="34" charset="0"/>
                        <a:buChar char="•"/>
                      </a:pPr>
                      <a:r>
                        <a:rPr lang="en-GB" sz="1000" dirty="0">
                          <a:latin typeface="+mn-lt"/>
                        </a:rPr>
                        <a:t>Communities in areas of deprivation </a:t>
                      </a:r>
                    </a:p>
                    <a:p>
                      <a:pPr marL="285750" indent="-285750">
                        <a:buFont typeface="Arial" panose="020B0604020202020204" pitchFamily="34" charset="0"/>
                        <a:buChar char="•"/>
                      </a:pPr>
                      <a:r>
                        <a:rPr lang="en-GB" sz="1000" dirty="0">
                          <a:latin typeface="+mn-lt"/>
                        </a:rPr>
                        <a:t>Communities with Caribbean, Indian, Pakistani, and Somali backgrounds</a:t>
                      </a:r>
                    </a:p>
                  </a:txBody>
                  <a:tcPr/>
                </a:tc>
                <a:extLst>
                  <a:ext uri="{0D108BD9-81ED-4DB2-BD59-A6C34878D82A}">
                    <a16:rowId xmlns:a16="http://schemas.microsoft.com/office/drawing/2014/main" val="2410877053"/>
                  </a:ext>
                </a:extLst>
              </a:tr>
              <a:tr h="973058">
                <a:tc>
                  <a:txBody>
                    <a:bodyPr/>
                    <a:lstStyle/>
                    <a:p>
                      <a:r>
                        <a:rPr lang="en-GB" sz="1000" b="1" dirty="0">
                          <a:latin typeface="+mn-lt"/>
                        </a:rPr>
                        <a:t>Focus wards /Postcodes</a:t>
                      </a:r>
                    </a:p>
                  </a:txBody>
                  <a:tcPr/>
                </a:tc>
                <a:tc>
                  <a:txBody>
                    <a:bodyPr/>
                    <a:lstStyle/>
                    <a:p>
                      <a:r>
                        <a:rPr lang="en-GB" sz="1000" dirty="0">
                          <a:latin typeface="+mn-lt"/>
                        </a:rPr>
                        <a:t>Roehampton and Putney Heath, Southfields, </a:t>
                      </a:r>
                      <a:r>
                        <a:rPr lang="en-GB" sz="1000" dirty="0" err="1">
                          <a:latin typeface="+mn-lt"/>
                        </a:rPr>
                        <a:t>Graveney</a:t>
                      </a:r>
                      <a:r>
                        <a:rPr lang="en-GB" sz="1000" dirty="0">
                          <a:latin typeface="+mn-lt"/>
                        </a:rPr>
                        <a:t>, </a:t>
                      </a:r>
                      <a:r>
                        <a:rPr lang="en-GB" sz="1000" dirty="0" err="1">
                          <a:latin typeface="+mn-lt"/>
                        </a:rPr>
                        <a:t>Latchmere</a:t>
                      </a:r>
                      <a:r>
                        <a:rPr lang="en-GB" sz="1000" dirty="0">
                          <a:latin typeface="+mn-lt"/>
                        </a:rPr>
                        <a:t>, Queenstown</a:t>
                      </a:r>
                    </a:p>
                    <a:p>
                      <a:pPr marL="171450" indent="-171450">
                        <a:buFont typeface="Arial" panose="020B0604020202020204" pitchFamily="34" charset="0"/>
                        <a:buChar char="•"/>
                      </a:pPr>
                      <a:r>
                        <a:rPr lang="en-GB" sz="1000" kern="1200" dirty="0">
                          <a:solidFill>
                            <a:schemeClr val="dk1"/>
                          </a:solidFill>
                          <a:effectLst/>
                          <a:latin typeface="+mn-lt"/>
                          <a:ea typeface="+mn-ea"/>
                          <a:cs typeface="+mn-cs"/>
                        </a:rPr>
                        <a:t>Tooting – SW17 0</a:t>
                      </a:r>
                    </a:p>
                    <a:p>
                      <a:pPr marL="171450" indent="-171450">
                        <a:buFont typeface="Arial" panose="020B0604020202020204" pitchFamily="34" charset="0"/>
                        <a:buChar char="•"/>
                      </a:pPr>
                      <a:r>
                        <a:rPr lang="en-GB" sz="1000" kern="1200" dirty="0" err="1">
                          <a:solidFill>
                            <a:schemeClr val="dk1"/>
                          </a:solidFill>
                          <a:effectLst/>
                          <a:latin typeface="+mn-lt"/>
                          <a:ea typeface="+mn-ea"/>
                          <a:cs typeface="+mn-cs"/>
                        </a:rPr>
                        <a:t>Latchmere</a:t>
                      </a:r>
                      <a:r>
                        <a:rPr lang="en-GB" sz="1000" kern="1200" dirty="0">
                          <a:solidFill>
                            <a:schemeClr val="dk1"/>
                          </a:solidFill>
                          <a:effectLst/>
                          <a:latin typeface="+mn-lt"/>
                          <a:ea typeface="+mn-ea"/>
                          <a:cs typeface="+mn-cs"/>
                        </a:rPr>
                        <a:t> – SW11 2</a:t>
                      </a:r>
                    </a:p>
                    <a:p>
                      <a:pPr marL="171450" indent="-171450">
                        <a:buFont typeface="Arial" panose="020B0604020202020204" pitchFamily="34" charset="0"/>
                        <a:buChar char="•"/>
                      </a:pPr>
                      <a:r>
                        <a:rPr lang="en-GB" sz="1000" kern="1200" dirty="0">
                          <a:solidFill>
                            <a:schemeClr val="dk1"/>
                          </a:solidFill>
                          <a:effectLst/>
                          <a:latin typeface="+mn-lt"/>
                          <a:ea typeface="+mn-ea"/>
                          <a:cs typeface="+mn-cs"/>
                        </a:rPr>
                        <a:t>Queenstown  - SW8</a:t>
                      </a:r>
                    </a:p>
                    <a:p>
                      <a:pPr marL="171450" indent="-171450">
                        <a:buFont typeface="Arial" panose="020B0604020202020204" pitchFamily="34" charset="0"/>
                        <a:buChar char="•"/>
                      </a:pPr>
                      <a:r>
                        <a:rPr lang="en-GB" sz="1000" kern="1200" dirty="0">
                          <a:solidFill>
                            <a:schemeClr val="dk1"/>
                          </a:solidFill>
                          <a:effectLst/>
                          <a:latin typeface="+mn-lt"/>
                          <a:ea typeface="+mn-ea"/>
                          <a:cs typeface="+mn-cs"/>
                        </a:rPr>
                        <a:t>Roehampton  - SW15 4</a:t>
                      </a:r>
                    </a:p>
                    <a:p>
                      <a:pPr marL="171450" indent="-171450">
                        <a:buFont typeface="Arial" panose="020B0604020202020204" pitchFamily="34" charset="0"/>
                        <a:buChar char="•"/>
                      </a:pPr>
                      <a:r>
                        <a:rPr lang="en-GB" sz="1000" kern="1200" dirty="0" err="1">
                          <a:solidFill>
                            <a:schemeClr val="dk1"/>
                          </a:solidFill>
                          <a:effectLst/>
                          <a:latin typeface="+mn-lt"/>
                          <a:ea typeface="+mn-ea"/>
                          <a:cs typeface="+mn-cs"/>
                        </a:rPr>
                        <a:t>Furzedown</a:t>
                      </a:r>
                      <a:r>
                        <a:rPr lang="en-GB" sz="1000" kern="1200" dirty="0">
                          <a:solidFill>
                            <a:schemeClr val="dk1"/>
                          </a:solidFill>
                          <a:effectLst/>
                          <a:latin typeface="+mn-lt"/>
                          <a:ea typeface="+mn-ea"/>
                          <a:cs typeface="+mn-cs"/>
                        </a:rPr>
                        <a:t>  - SW16 1</a:t>
                      </a:r>
                    </a:p>
                    <a:p>
                      <a:pPr marL="171450" indent="-171450">
                        <a:buFont typeface="Arial" panose="020B0604020202020204" pitchFamily="34" charset="0"/>
                        <a:buChar char="•"/>
                      </a:pPr>
                      <a:r>
                        <a:rPr lang="en-GB" sz="1000" kern="1200" dirty="0">
                          <a:solidFill>
                            <a:schemeClr val="dk1"/>
                          </a:solidFill>
                          <a:effectLst/>
                          <a:latin typeface="+mn-lt"/>
                          <a:ea typeface="+mn-ea"/>
                          <a:cs typeface="+mn-cs"/>
                        </a:rPr>
                        <a:t>Doddington and Rollo - SW11 5 and SW11 4</a:t>
                      </a:r>
                    </a:p>
                    <a:p>
                      <a:pPr marL="171450" indent="-171450">
                        <a:buFont typeface="Arial" panose="020B0604020202020204" pitchFamily="34" charset="0"/>
                        <a:buChar char="•"/>
                      </a:pPr>
                      <a:r>
                        <a:rPr lang="en-GB" sz="1000" kern="1200" dirty="0">
                          <a:solidFill>
                            <a:schemeClr val="dk1"/>
                          </a:solidFill>
                          <a:effectLst/>
                          <a:latin typeface="+mn-lt"/>
                          <a:ea typeface="+mn-ea"/>
                          <a:cs typeface="+mn-cs"/>
                        </a:rPr>
                        <a:t>Shaftsbury – SW11 1</a:t>
                      </a:r>
                    </a:p>
                    <a:p>
                      <a:pPr marL="171450" indent="-171450">
                        <a:buFont typeface="Arial" panose="020B0604020202020204" pitchFamily="34" charset="0"/>
                        <a:buChar char="•"/>
                      </a:pPr>
                      <a:r>
                        <a:rPr lang="en-GB" sz="1000" kern="1200" dirty="0">
                          <a:solidFill>
                            <a:schemeClr val="dk1"/>
                          </a:solidFill>
                          <a:effectLst/>
                          <a:latin typeface="+mn-lt"/>
                          <a:ea typeface="+mn-ea"/>
                          <a:cs typeface="+mn-cs"/>
                        </a:rPr>
                        <a:t>Bedford – SW12 9</a:t>
                      </a:r>
                    </a:p>
                  </a:txBody>
                  <a:tcPr/>
                </a:tc>
                <a:extLst>
                  <a:ext uri="{0D108BD9-81ED-4DB2-BD59-A6C34878D82A}">
                    <a16:rowId xmlns:a16="http://schemas.microsoft.com/office/drawing/2014/main" val="711921206"/>
                  </a:ext>
                </a:extLst>
              </a:tr>
            </a:tbl>
          </a:graphicData>
        </a:graphic>
      </p:graphicFrame>
      <p:sp>
        <p:nvSpPr>
          <p:cNvPr id="25" name="Title 1">
            <a:extLst>
              <a:ext uri="{FF2B5EF4-FFF2-40B4-BE49-F238E27FC236}">
                <a16:creationId xmlns:a16="http://schemas.microsoft.com/office/drawing/2014/main" id="{D17269BE-E7A9-4DB5-83E3-E9CE7EFEC1C0}"/>
              </a:ext>
            </a:extLst>
          </p:cNvPr>
          <p:cNvSpPr txBox="1">
            <a:spLocks/>
          </p:cNvSpPr>
          <p:nvPr/>
        </p:nvSpPr>
        <p:spPr>
          <a:xfrm>
            <a:off x="1004765" y="32883"/>
            <a:ext cx="7299570" cy="857250"/>
          </a:xfrm>
          <a:prstGeom prst="rect">
            <a:avLst/>
          </a:prstGeom>
        </p:spPr>
        <p:txBody>
          <a:bodyPr vert="horz" lIns="0" tIns="0" rIns="0" bIns="0" rtlCol="0" anchor="ctr">
            <a:normAutofit fontScale="92500"/>
          </a:bodyPr>
          <a:lstStyle>
            <a:lvl1pPr algn="l" defTabSz="457200" rtl="0" eaLnBrk="1" latinLnBrk="0" hangingPunct="1">
              <a:spcBef>
                <a:spcPct val="0"/>
              </a:spcBef>
              <a:buNone/>
              <a:defRPr sz="4000" b="1" kern="1200">
                <a:solidFill>
                  <a:srgbClr val="003087"/>
                </a:solidFill>
                <a:latin typeface="+mj-lt"/>
                <a:ea typeface="+mj-ea"/>
                <a:cs typeface="+mj-cs"/>
              </a:defRPr>
            </a:lvl1pPr>
          </a:lstStyle>
          <a:p>
            <a:r>
              <a:rPr lang="en-GB" sz="2400" dirty="0">
                <a:solidFill>
                  <a:schemeClr val="tx2">
                    <a:lumMod val="60000"/>
                    <a:lumOff val="40000"/>
                  </a:schemeClr>
                </a:solidFill>
              </a:rPr>
              <a:t>4.1 Covid-19: </a:t>
            </a:r>
            <a:r>
              <a:rPr lang="en-GB" sz="2400" dirty="0">
                <a:solidFill>
                  <a:srgbClr val="002060"/>
                </a:solidFill>
              </a:rPr>
              <a:t>how we have adapted our approach?</a:t>
            </a:r>
            <a:br>
              <a:rPr lang="en-GB" sz="2400" dirty="0">
                <a:solidFill>
                  <a:srgbClr val="002060"/>
                </a:solidFill>
              </a:rPr>
            </a:br>
            <a:r>
              <a:rPr lang="en-GB" sz="2400" b="0" i="1" dirty="0"/>
              <a:t>Areas and populations of interest</a:t>
            </a:r>
          </a:p>
        </p:txBody>
      </p:sp>
    </p:spTree>
    <p:extLst>
      <p:ext uri="{BB962C8B-B14F-4D97-AF65-F5344CB8AC3E}">
        <p14:creationId xmlns:p14="http://schemas.microsoft.com/office/powerpoint/2010/main" val="136114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C31D54-A0C6-490B-BEA6-A991F501C5F5}"/>
              </a:ext>
            </a:extLst>
          </p:cNvPr>
          <p:cNvPicPr>
            <a:picLocks noChangeAspect="1"/>
          </p:cNvPicPr>
          <p:nvPr/>
        </p:nvPicPr>
        <p:blipFill rotWithShape="1">
          <a:blip r:embed="rId2"/>
          <a:srcRect l="11037" t="10666" r="11511" b="6962"/>
          <a:stretch/>
        </p:blipFill>
        <p:spPr>
          <a:xfrm rot="721281">
            <a:off x="280105" y="1953273"/>
            <a:ext cx="904216" cy="1023919"/>
          </a:xfrm>
          <a:prstGeom prst="rect">
            <a:avLst/>
          </a:prstGeom>
          <a:effectLst>
            <a:outerShdw blurRad="50800" dist="38100" dir="2700000" algn="tl" rotWithShape="0">
              <a:prstClr val="black">
                <a:alpha val="40000"/>
              </a:prstClr>
            </a:outerShdw>
          </a:effectLst>
        </p:spPr>
      </p:pic>
      <p:pic>
        <p:nvPicPr>
          <p:cNvPr id="16" name="Picture 15" descr="Graphical user interface, application&#10;&#10;Description automatically generated">
            <a:extLst>
              <a:ext uri="{FF2B5EF4-FFF2-40B4-BE49-F238E27FC236}">
                <a16:creationId xmlns:a16="http://schemas.microsoft.com/office/drawing/2014/main" id="{0CB96B27-D545-432C-AA3C-A229B6613D2F}"/>
              </a:ext>
            </a:extLst>
          </p:cNvPr>
          <p:cNvPicPr>
            <a:picLocks noChangeAspect="1"/>
          </p:cNvPicPr>
          <p:nvPr/>
        </p:nvPicPr>
        <p:blipFill>
          <a:blip r:embed="rId3"/>
          <a:stretch>
            <a:fillRect/>
          </a:stretch>
        </p:blipFill>
        <p:spPr>
          <a:xfrm rot="21063557">
            <a:off x="7064528" y="2062669"/>
            <a:ext cx="1568341" cy="1045104"/>
          </a:xfrm>
          <a:prstGeom prst="rect">
            <a:avLst/>
          </a:prstGeom>
        </p:spPr>
      </p:pic>
      <p:pic>
        <p:nvPicPr>
          <p:cNvPr id="23" name="Picture 22" descr="A collage of a person&#10;&#10;Description automatically generated with low confidence">
            <a:extLst>
              <a:ext uri="{FF2B5EF4-FFF2-40B4-BE49-F238E27FC236}">
                <a16:creationId xmlns:a16="http://schemas.microsoft.com/office/drawing/2014/main" id="{699E4891-E1F0-4303-BB01-B26C9ECDD5DC}"/>
              </a:ext>
            </a:extLst>
          </p:cNvPr>
          <p:cNvPicPr>
            <a:picLocks noChangeAspect="1"/>
          </p:cNvPicPr>
          <p:nvPr/>
        </p:nvPicPr>
        <p:blipFill>
          <a:blip r:embed="rId4"/>
          <a:stretch>
            <a:fillRect/>
          </a:stretch>
        </p:blipFill>
        <p:spPr>
          <a:xfrm rot="623070">
            <a:off x="1332308" y="1875255"/>
            <a:ext cx="970874" cy="2561282"/>
          </a:xfrm>
          <a:prstGeom prst="rect">
            <a:avLst/>
          </a:prstGeom>
        </p:spPr>
      </p:pic>
      <p:pic>
        <p:nvPicPr>
          <p:cNvPr id="26" name="Picture 25" descr="Graphical user interface, application&#10;&#10;Description automatically generated">
            <a:extLst>
              <a:ext uri="{FF2B5EF4-FFF2-40B4-BE49-F238E27FC236}">
                <a16:creationId xmlns:a16="http://schemas.microsoft.com/office/drawing/2014/main" id="{EB07E206-6182-4BF1-AD39-E5E2C5302CEA}"/>
              </a:ext>
            </a:extLst>
          </p:cNvPr>
          <p:cNvPicPr>
            <a:picLocks noChangeAspect="1"/>
          </p:cNvPicPr>
          <p:nvPr/>
        </p:nvPicPr>
        <p:blipFill>
          <a:blip r:embed="rId5"/>
          <a:stretch>
            <a:fillRect/>
          </a:stretch>
        </p:blipFill>
        <p:spPr>
          <a:xfrm rot="20697117">
            <a:off x="458845" y="539150"/>
            <a:ext cx="1462729" cy="964186"/>
          </a:xfrm>
          <a:prstGeom prst="rect">
            <a:avLst/>
          </a:prstGeom>
        </p:spPr>
      </p:pic>
      <p:pic>
        <p:nvPicPr>
          <p:cNvPr id="29" name="Picture 28" descr="Graphical user interface, application&#10;&#10;Description automatically generated">
            <a:extLst>
              <a:ext uri="{FF2B5EF4-FFF2-40B4-BE49-F238E27FC236}">
                <a16:creationId xmlns:a16="http://schemas.microsoft.com/office/drawing/2014/main" id="{321402B8-2A1C-491B-AAD8-5D4BCD7E0152}"/>
              </a:ext>
            </a:extLst>
          </p:cNvPr>
          <p:cNvPicPr>
            <a:picLocks noChangeAspect="1"/>
          </p:cNvPicPr>
          <p:nvPr/>
        </p:nvPicPr>
        <p:blipFill>
          <a:blip r:embed="rId6"/>
          <a:stretch>
            <a:fillRect/>
          </a:stretch>
        </p:blipFill>
        <p:spPr>
          <a:xfrm rot="1052984">
            <a:off x="6877892" y="3502057"/>
            <a:ext cx="1849307" cy="1163914"/>
          </a:xfrm>
          <a:prstGeom prst="rect">
            <a:avLst/>
          </a:prstGeom>
        </p:spPr>
      </p:pic>
      <p:pic>
        <p:nvPicPr>
          <p:cNvPr id="1024" name="Picture 1023" descr="Graphical user interface, application, website&#10;&#10;Description automatically generated">
            <a:extLst>
              <a:ext uri="{FF2B5EF4-FFF2-40B4-BE49-F238E27FC236}">
                <a16:creationId xmlns:a16="http://schemas.microsoft.com/office/drawing/2014/main" id="{A4FB09CC-FC60-4BC9-BCBB-CBB15D01784D}"/>
              </a:ext>
            </a:extLst>
          </p:cNvPr>
          <p:cNvPicPr>
            <a:picLocks noChangeAspect="1"/>
          </p:cNvPicPr>
          <p:nvPr/>
        </p:nvPicPr>
        <p:blipFill>
          <a:blip r:embed="rId7"/>
          <a:stretch>
            <a:fillRect/>
          </a:stretch>
        </p:blipFill>
        <p:spPr>
          <a:xfrm rot="724161">
            <a:off x="7424495" y="462346"/>
            <a:ext cx="1265630" cy="1328697"/>
          </a:xfrm>
          <a:prstGeom prst="rect">
            <a:avLst/>
          </a:prstGeom>
        </p:spPr>
      </p:pic>
      <p:pic>
        <p:nvPicPr>
          <p:cNvPr id="19" name="Content Placeholder 3" descr="Graphical user interface, application&#10;&#10;Description automatically generated">
            <a:extLst>
              <a:ext uri="{FF2B5EF4-FFF2-40B4-BE49-F238E27FC236}">
                <a16:creationId xmlns:a16="http://schemas.microsoft.com/office/drawing/2014/main" id="{42C770F0-FC4D-4888-B908-AF621DF23F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5940" y="3392723"/>
            <a:ext cx="1593777" cy="1642073"/>
          </a:xfrm>
          <a:prstGeom prst="rect">
            <a:avLst/>
          </a:prstGeom>
        </p:spPr>
      </p:pic>
      <p:pic>
        <p:nvPicPr>
          <p:cNvPr id="20" name="Content Placeholder 5" descr="Graphical user interface, text&#10;&#10;Description automatically generated">
            <a:extLst>
              <a:ext uri="{FF2B5EF4-FFF2-40B4-BE49-F238E27FC236}">
                <a16:creationId xmlns:a16="http://schemas.microsoft.com/office/drawing/2014/main" id="{492D9B4D-CA67-4378-B798-66FC90FFE4FD}"/>
              </a:ext>
            </a:extLst>
          </p:cNvPr>
          <p:cNvPicPr>
            <a:picLocks noChangeAspect="1"/>
          </p:cNvPicPr>
          <p:nvPr/>
        </p:nvPicPr>
        <p:blipFill>
          <a:blip r:embed="rId9"/>
          <a:stretch>
            <a:fillRect/>
          </a:stretch>
        </p:blipFill>
        <p:spPr>
          <a:xfrm rot="1019400">
            <a:off x="5022726" y="3045833"/>
            <a:ext cx="925381" cy="2006247"/>
          </a:xfrm>
          <a:prstGeom prst="rect">
            <a:avLst/>
          </a:prstGeom>
        </p:spPr>
      </p:pic>
      <p:sp>
        <p:nvSpPr>
          <p:cNvPr id="24" name="Title 1">
            <a:extLst>
              <a:ext uri="{FF2B5EF4-FFF2-40B4-BE49-F238E27FC236}">
                <a16:creationId xmlns:a16="http://schemas.microsoft.com/office/drawing/2014/main" id="{49BF5455-252F-4A81-B606-A0C72C273237}"/>
              </a:ext>
            </a:extLst>
          </p:cNvPr>
          <p:cNvSpPr>
            <a:spLocks noGrp="1"/>
          </p:cNvSpPr>
          <p:nvPr>
            <p:ph type="title"/>
          </p:nvPr>
        </p:nvSpPr>
        <p:spPr>
          <a:xfrm>
            <a:off x="2185253" y="345608"/>
            <a:ext cx="7521677" cy="857250"/>
          </a:xfrm>
        </p:spPr>
        <p:txBody>
          <a:bodyPr>
            <a:normAutofit/>
          </a:bodyPr>
          <a:lstStyle/>
          <a:p>
            <a:r>
              <a:rPr lang="en-GB" sz="2400" b="0" dirty="0">
                <a:solidFill>
                  <a:schemeClr val="tx2">
                    <a:lumMod val="60000"/>
                    <a:lumOff val="40000"/>
                  </a:schemeClr>
                </a:solidFill>
              </a:rPr>
              <a:t>4.2 Covid-19: </a:t>
            </a:r>
            <a:r>
              <a:rPr lang="en-GB" sz="2400" dirty="0">
                <a:solidFill>
                  <a:srgbClr val="002060"/>
                </a:solidFill>
              </a:rPr>
              <a:t>vaccine engagement</a:t>
            </a:r>
            <a:endParaRPr lang="en-GB" sz="2400" b="0" dirty="0">
              <a:solidFill>
                <a:srgbClr val="002060"/>
              </a:solidFill>
            </a:endParaRPr>
          </a:p>
        </p:txBody>
      </p:sp>
      <p:sp>
        <p:nvSpPr>
          <p:cNvPr id="7" name="Rectangle 6">
            <a:extLst>
              <a:ext uri="{FF2B5EF4-FFF2-40B4-BE49-F238E27FC236}">
                <a16:creationId xmlns:a16="http://schemas.microsoft.com/office/drawing/2014/main" id="{35C08FF5-AFB7-438A-9B1A-DF6602972995}"/>
              </a:ext>
            </a:extLst>
          </p:cNvPr>
          <p:cNvSpPr/>
          <p:nvPr/>
        </p:nvSpPr>
        <p:spPr>
          <a:xfrm>
            <a:off x="2595838" y="1613789"/>
            <a:ext cx="4128321" cy="1368003"/>
          </a:xfrm>
          <a:prstGeom prst="rect">
            <a:avLst/>
          </a:prstGeom>
        </p:spPr>
        <p:txBody>
          <a:bodyPr wrap="square">
            <a:spAutoFit/>
          </a:bodyPr>
          <a:lstStyle/>
          <a:p>
            <a:pPr marL="171450" indent="-171450">
              <a:lnSpc>
                <a:spcPct val="120000"/>
              </a:lnSpc>
              <a:buFont typeface="Arial" panose="020B0604020202020204" pitchFamily="34" charset="0"/>
              <a:buChar char="•"/>
            </a:pPr>
            <a:r>
              <a:rPr lang="en-GB" sz="1200" dirty="0"/>
              <a:t>To date, we have worked with community groups to deliver 51 online Covid-19 vaccine information sessions </a:t>
            </a:r>
          </a:p>
          <a:p>
            <a:pPr marL="171450" indent="-171450">
              <a:lnSpc>
                <a:spcPct val="120000"/>
              </a:lnSpc>
              <a:buFont typeface="Arial" panose="020B0604020202020204" pitchFamily="34" charset="0"/>
              <a:buChar char="•"/>
            </a:pPr>
            <a:endParaRPr lang="en-GB" sz="1200" dirty="0"/>
          </a:p>
          <a:p>
            <a:pPr marL="171450" indent="-171450">
              <a:lnSpc>
                <a:spcPct val="120000"/>
              </a:lnSpc>
              <a:buFont typeface="Arial" panose="020B0604020202020204" pitchFamily="34" charset="0"/>
              <a:buChar char="•"/>
            </a:pPr>
            <a:r>
              <a:rPr lang="en-GB" sz="1200" dirty="0"/>
              <a:t>We have spoken with over 1900 attendees from diverse communities in Wandsworth. </a:t>
            </a:r>
          </a:p>
          <a:p>
            <a:pPr>
              <a:lnSpc>
                <a:spcPct val="120000"/>
              </a:lnSpc>
            </a:pPr>
            <a:r>
              <a:rPr lang="en-GB" sz="1000" dirty="0"/>
              <a:t>  </a:t>
            </a:r>
          </a:p>
        </p:txBody>
      </p:sp>
    </p:spTree>
    <p:extLst>
      <p:ext uri="{BB962C8B-B14F-4D97-AF65-F5344CB8AC3E}">
        <p14:creationId xmlns:p14="http://schemas.microsoft.com/office/powerpoint/2010/main" val="145797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391C0-9828-4B63-8433-2D3AEBF1DE3A}"/>
              </a:ext>
            </a:extLst>
          </p:cNvPr>
          <p:cNvSpPr>
            <a:spLocks noGrp="1"/>
          </p:cNvSpPr>
          <p:nvPr>
            <p:ph idx="1"/>
          </p:nvPr>
        </p:nvSpPr>
        <p:spPr>
          <a:xfrm>
            <a:off x="1328864" y="976704"/>
            <a:ext cx="7299569" cy="3394472"/>
          </a:xfrm>
        </p:spPr>
        <p:txBody>
          <a:bodyPr>
            <a:normAutofit lnSpcReduction="10000"/>
          </a:bodyPr>
          <a:lstStyle/>
          <a:p>
            <a:pPr marL="0" indent="0">
              <a:buNone/>
            </a:pPr>
            <a:r>
              <a:rPr lang="en-GB" sz="1100" b="1" dirty="0"/>
              <a:t>Addressing Digital Exclusion</a:t>
            </a:r>
          </a:p>
          <a:p>
            <a:r>
              <a:rPr lang="en-GB" sz="1200" dirty="0"/>
              <a:t>Intensive 1:1 support to get online</a:t>
            </a:r>
          </a:p>
          <a:p>
            <a:r>
              <a:rPr lang="en-GB" sz="1200" dirty="0"/>
              <a:t>Tech troubleshooting</a:t>
            </a:r>
          </a:p>
          <a:p>
            <a:r>
              <a:rPr lang="en-GB" sz="1200" dirty="0"/>
              <a:t>Instructions created in multiple formats, using shared terms (windows were boxes etc)</a:t>
            </a:r>
          </a:p>
          <a:p>
            <a:r>
              <a:rPr lang="en-GB" sz="1200" dirty="0"/>
              <a:t>Telephone conferencing</a:t>
            </a:r>
          </a:p>
          <a:p>
            <a:r>
              <a:rPr lang="en-GB" sz="1200" dirty="0"/>
              <a:t>Creating a free dial in number </a:t>
            </a:r>
          </a:p>
          <a:p>
            <a:r>
              <a:rPr lang="en-GB" sz="1200" dirty="0"/>
              <a:t>1:1 contact for those unable to join at first </a:t>
            </a:r>
          </a:p>
          <a:p>
            <a:r>
              <a:rPr lang="en-GB" sz="1200" dirty="0"/>
              <a:t>Worked with community orgs like Age UK to send out important messages to peoples homes doorstep welfare checks</a:t>
            </a:r>
          </a:p>
          <a:p>
            <a:r>
              <a:rPr lang="en-GB" sz="1200" dirty="0"/>
              <a:t>Funding applications to support those most excluded to take part (Learning Disability / Autism / Special Educational needs)</a:t>
            </a:r>
          </a:p>
          <a:p>
            <a:r>
              <a:rPr lang="en-GB" sz="1200" dirty="0"/>
              <a:t>Wandsworth Community Grants </a:t>
            </a:r>
          </a:p>
          <a:p>
            <a:endParaRPr lang="en-GB" sz="1100" dirty="0"/>
          </a:p>
          <a:p>
            <a:pPr marL="457200" lvl="1" indent="0">
              <a:buNone/>
            </a:pPr>
            <a:endParaRPr lang="en-GB" sz="900" dirty="0"/>
          </a:p>
          <a:p>
            <a:endParaRPr lang="en-GB" sz="1100" dirty="0"/>
          </a:p>
          <a:p>
            <a:endParaRPr lang="en-GB" sz="1100" dirty="0"/>
          </a:p>
          <a:p>
            <a:endParaRPr lang="en-GB" dirty="0"/>
          </a:p>
        </p:txBody>
      </p:sp>
      <p:sp>
        <p:nvSpPr>
          <p:cNvPr id="6" name="Rectangle 5">
            <a:extLst>
              <a:ext uri="{FF2B5EF4-FFF2-40B4-BE49-F238E27FC236}">
                <a16:creationId xmlns:a16="http://schemas.microsoft.com/office/drawing/2014/main" id="{AAF7C77C-E80B-4163-8767-F06C69FA2F0D}"/>
              </a:ext>
            </a:extLst>
          </p:cNvPr>
          <p:cNvSpPr/>
          <p:nvPr/>
        </p:nvSpPr>
        <p:spPr>
          <a:xfrm>
            <a:off x="1306961" y="145707"/>
            <a:ext cx="7572178" cy="1138773"/>
          </a:xfrm>
          <a:prstGeom prst="rect">
            <a:avLst/>
          </a:prstGeom>
        </p:spPr>
        <p:txBody>
          <a:bodyPr wrap="square">
            <a:spAutoFit/>
          </a:bodyPr>
          <a:lstStyle/>
          <a:p>
            <a:r>
              <a:rPr lang="en-GB" sz="2400" b="1" dirty="0">
                <a:solidFill>
                  <a:schemeClr val="tx2">
                    <a:lumMod val="60000"/>
                    <a:lumOff val="40000"/>
                  </a:schemeClr>
                </a:solidFill>
              </a:rPr>
              <a:t>4.1 PPI during Covid-19:</a:t>
            </a:r>
            <a:r>
              <a:rPr lang="en-GB" sz="2000" dirty="0">
                <a:solidFill>
                  <a:srgbClr val="002060"/>
                </a:solidFill>
              </a:rPr>
              <a:t>how we have adapted our approach?</a:t>
            </a:r>
            <a:br>
              <a:rPr lang="en-GB" sz="2400" dirty="0">
                <a:solidFill>
                  <a:srgbClr val="002060"/>
                </a:solidFill>
              </a:rPr>
            </a:br>
            <a:endParaRPr lang="en-GB" sz="2400" dirty="0"/>
          </a:p>
        </p:txBody>
      </p:sp>
    </p:spTree>
    <p:extLst>
      <p:ext uri="{BB962C8B-B14F-4D97-AF65-F5344CB8AC3E}">
        <p14:creationId xmlns:p14="http://schemas.microsoft.com/office/powerpoint/2010/main" val="166823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11B10-525B-4DD0-AD42-852E3DF6081F}"/>
              </a:ext>
            </a:extLst>
          </p:cNvPr>
          <p:cNvSpPr>
            <a:spLocks noGrp="1"/>
          </p:cNvSpPr>
          <p:nvPr>
            <p:ph idx="1"/>
          </p:nvPr>
        </p:nvSpPr>
        <p:spPr>
          <a:xfrm>
            <a:off x="1387231" y="1179634"/>
            <a:ext cx="5483470" cy="4071816"/>
          </a:xfrm>
        </p:spPr>
        <p:txBody>
          <a:bodyPr>
            <a:normAutofit fontScale="32500" lnSpcReduction="20000"/>
          </a:bodyPr>
          <a:lstStyle/>
          <a:p>
            <a:r>
              <a:rPr lang="en-GB" sz="3700" dirty="0"/>
              <a:t>Benefits and challenges of virtual engagement – digital inclusion / exclusion.</a:t>
            </a:r>
          </a:p>
          <a:p>
            <a:r>
              <a:rPr lang="en-GB" sz="3700" dirty="0"/>
              <a:t>PPI stakeholder updates.</a:t>
            </a:r>
          </a:p>
          <a:p>
            <a:r>
              <a:rPr lang="en-GB" sz="3700" dirty="0"/>
              <a:t>Cocreation of workshop content based on community interests. </a:t>
            </a:r>
          </a:p>
          <a:p>
            <a:r>
              <a:rPr lang="en-GB" sz="3700" dirty="0"/>
              <a:t>Interactivity – quizzes, health education, Q and A’s, creative approaches.</a:t>
            </a:r>
          </a:p>
          <a:p>
            <a:r>
              <a:rPr lang="en-GB" sz="3700" dirty="0"/>
              <a:t>Regular use of interpreters – best ways to facilitate multi-lingual engagement.</a:t>
            </a:r>
          </a:p>
          <a:p>
            <a:r>
              <a:rPr lang="en-GB" sz="3700" dirty="0"/>
              <a:t>Increased engagement in partnership with clinicians – impacts include rapid codesign.</a:t>
            </a:r>
          </a:p>
          <a:p>
            <a:r>
              <a:rPr lang="en-GB" sz="3700" dirty="0"/>
              <a:t>Data informed approaches. </a:t>
            </a:r>
          </a:p>
          <a:p>
            <a:r>
              <a:rPr lang="en-GB" sz="3700" dirty="0">
                <a:solidFill>
                  <a:prstClr val="black"/>
                </a:solidFill>
              </a:rPr>
              <a:t>Inter-generational approach to tackle digital exclusion and language barriers</a:t>
            </a:r>
          </a:p>
          <a:p>
            <a:r>
              <a:rPr lang="en-GB" sz="3700" dirty="0">
                <a:solidFill>
                  <a:prstClr val="black"/>
                </a:solidFill>
              </a:rPr>
              <a:t>Increased working with key local connectors with </a:t>
            </a:r>
            <a:r>
              <a:rPr lang="en-GB" sz="3700" i="1" dirty="0">
                <a:solidFill>
                  <a:prstClr val="black"/>
                </a:solidFill>
              </a:rPr>
              <a:t>‘ear to the ground’ </a:t>
            </a:r>
            <a:r>
              <a:rPr lang="en-GB" sz="3700" dirty="0">
                <a:solidFill>
                  <a:prstClr val="black"/>
                </a:solidFill>
              </a:rPr>
              <a:t>for rapid response to any emerging concerns.</a:t>
            </a:r>
          </a:p>
          <a:p>
            <a:r>
              <a:rPr lang="en-GB" sz="3700" dirty="0">
                <a:solidFill>
                  <a:prstClr val="black"/>
                </a:solidFill>
              </a:rPr>
              <a:t>Peer health advocate models. </a:t>
            </a:r>
          </a:p>
          <a:p>
            <a:endParaRPr lang="en-GB" dirty="0"/>
          </a:p>
        </p:txBody>
      </p:sp>
      <p:sp>
        <p:nvSpPr>
          <p:cNvPr id="5" name="Title 4">
            <a:extLst>
              <a:ext uri="{FF2B5EF4-FFF2-40B4-BE49-F238E27FC236}">
                <a16:creationId xmlns:a16="http://schemas.microsoft.com/office/drawing/2014/main" id="{310BA83E-6CF4-410F-A661-CD7D0394FBBA}"/>
              </a:ext>
            </a:extLst>
          </p:cNvPr>
          <p:cNvSpPr>
            <a:spLocks noGrp="1"/>
          </p:cNvSpPr>
          <p:nvPr>
            <p:ph type="title"/>
          </p:nvPr>
        </p:nvSpPr>
        <p:spPr/>
        <p:txBody>
          <a:bodyPr>
            <a:normAutofit fontScale="90000"/>
          </a:bodyPr>
          <a:lstStyle/>
          <a:p>
            <a:r>
              <a:rPr lang="en-GB" dirty="0">
                <a:solidFill>
                  <a:schemeClr val="bg1"/>
                </a:solidFill>
              </a:rPr>
              <a:t>Capturing the lessons learned 5. </a:t>
            </a:r>
            <a:r>
              <a:rPr lang="en-GB" sz="2700" dirty="0">
                <a:solidFill>
                  <a:schemeClr val="tx2"/>
                </a:solidFill>
              </a:rPr>
              <a:t>5.Capturing the lessons learned from the pandemic</a:t>
            </a:r>
            <a:br>
              <a:rPr lang="en-GB" dirty="0">
                <a:solidFill>
                  <a:schemeClr val="tx2"/>
                </a:solidFill>
              </a:rPr>
            </a:br>
            <a:endParaRPr lang="en-GB" dirty="0">
              <a:solidFill>
                <a:schemeClr val="tx2"/>
              </a:solidFill>
            </a:endParaRPr>
          </a:p>
        </p:txBody>
      </p:sp>
      <p:pic>
        <p:nvPicPr>
          <p:cNvPr id="6" name="Picture 5">
            <a:extLst>
              <a:ext uri="{FF2B5EF4-FFF2-40B4-BE49-F238E27FC236}">
                <a16:creationId xmlns:a16="http://schemas.microsoft.com/office/drawing/2014/main" id="{B796BF0C-E365-44A7-8E0E-27052CA248FD}"/>
              </a:ext>
            </a:extLst>
          </p:cNvPr>
          <p:cNvPicPr>
            <a:picLocks noChangeAspect="1"/>
          </p:cNvPicPr>
          <p:nvPr/>
        </p:nvPicPr>
        <p:blipFill>
          <a:blip r:embed="rId2"/>
          <a:stretch>
            <a:fillRect/>
          </a:stretch>
        </p:blipFill>
        <p:spPr>
          <a:xfrm rot="673130">
            <a:off x="7165731" y="1452553"/>
            <a:ext cx="1466705" cy="18227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501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0293C-B239-4F0F-B368-1FA8E810BAD3}"/>
              </a:ext>
            </a:extLst>
          </p:cNvPr>
          <p:cNvSpPr>
            <a:spLocks noGrp="1"/>
          </p:cNvSpPr>
          <p:nvPr>
            <p:ph type="title"/>
          </p:nvPr>
        </p:nvSpPr>
        <p:spPr>
          <a:xfrm>
            <a:off x="1503597" y="3140353"/>
            <a:ext cx="7449630" cy="994172"/>
          </a:xfrm>
        </p:spPr>
        <p:txBody>
          <a:bodyPr>
            <a:noAutofit/>
          </a:bodyPr>
          <a:lstStyle/>
          <a:p>
            <a:pPr>
              <a:lnSpc>
                <a:spcPct val="114000"/>
              </a:lnSpc>
              <a:spcAft>
                <a:spcPts val="450"/>
              </a:spcAft>
            </a:pPr>
            <a:r>
              <a:rPr lang="en-GB" sz="1800" dirty="0"/>
              <a:t>On 26 November 2020, NHSE/I published </a:t>
            </a:r>
            <a:r>
              <a:rPr lang="en-GB" sz="1800" i="1" dirty="0">
                <a:solidFill>
                  <a:srgbClr val="0070C0"/>
                </a:solidFill>
              </a:rPr>
              <a:t>Integrating care </a:t>
            </a:r>
            <a:r>
              <a:rPr lang="en-GB" sz="1800" i="1" dirty="0"/>
              <a:t>Next steps to building strong and effective integrated care systems across England</a:t>
            </a:r>
            <a:r>
              <a:rPr lang="en-GB" sz="1800" dirty="0"/>
              <a:t> to open up a discussion with the NHS and its partners about how ICSs could be embedded in legislation or guidance.    </a:t>
            </a:r>
            <a:br>
              <a:rPr lang="en-GB" sz="1800" dirty="0"/>
            </a:br>
            <a:br>
              <a:rPr lang="en-GB" sz="1800" dirty="0"/>
            </a:br>
            <a:r>
              <a:rPr lang="en-GB" sz="1800" dirty="0"/>
              <a:t>Feedback from the NHS and its partners on the discussion document was used to write a White Paper which was published on 11 February 2021.</a:t>
            </a:r>
            <a:br>
              <a:rPr lang="en-GB" sz="1800" dirty="0"/>
            </a:br>
            <a:br>
              <a:rPr lang="en-GB" sz="1800" dirty="0"/>
            </a:br>
            <a:br>
              <a:rPr lang="en-GB" sz="1350" dirty="0">
                <a:latin typeface="Calibri" panose="020F0502020204030204" pitchFamily="34" charset="0"/>
                <a:ea typeface="Arial" panose="020B0604020202020204" pitchFamily="34" charset="0"/>
              </a:rPr>
            </a:br>
            <a:br>
              <a:rPr lang="en-GB" sz="2100" dirty="0"/>
            </a:br>
            <a:br>
              <a:rPr lang="en-GB" sz="2100" dirty="0"/>
            </a:br>
            <a:endParaRPr lang="en-GB" sz="2100" dirty="0"/>
          </a:p>
        </p:txBody>
      </p:sp>
      <p:sp>
        <p:nvSpPr>
          <p:cNvPr id="3" name="Title 3">
            <a:extLst>
              <a:ext uri="{FF2B5EF4-FFF2-40B4-BE49-F238E27FC236}">
                <a16:creationId xmlns:a16="http://schemas.microsoft.com/office/drawing/2014/main" id="{EFDA0E41-1440-4FD8-8514-6F516EEE7BE6}"/>
              </a:ext>
            </a:extLst>
          </p:cNvPr>
          <p:cNvSpPr txBox="1">
            <a:spLocks/>
          </p:cNvSpPr>
          <p:nvPr/>
        </p:nvSpPr>
        <p:spPr>
          <a:xfrm>
            <a:off x="1385184" y="270000"/>
            <a:ext cx="8140303" cy="864183"/>
          </a:xfrm>
          <a:prstGeom prst="rect">
            <a:avLst/>
          </a:prstGeom>
        </p:spPr>
        <p:txBody>
          <a:bodyPr vert="horz" lIns="68580" tIns="34290" rIns="68580" bIns="34290" rtlCol="0" anchor="ctr">
            <a:normAutofit/>
          </a:bodyPr>
          <a:lstStyle>
            <a:lvl1pPr algn="l" defTabSz="514350" rtl="0" eaLnBrk="1" latinLnBrk="0" hangingPunct="1">
              <a:lnSpc>
                <a:spcPct val="90000"/>
              </a:lnSpc>
              <a:spcBef>
                <a:spcPct val="0"/>
              </a:spcBef>
              <a:buNone/>
              <a:defRPr sz="2250" b="0" i="0" kern="1200">
                <a:solidFill>
                  <a:schemeClr val="tx1"/>
                </a:solidFill>
                <a:latin typeface="Century Gothic" panose="020B0502020202020204" pitchFamily="34" charset="0"/>
                <a:ea typeface="+mj-ea"/>
                <a:cs typeface="+mj-cs"/>
              </a:defRPr>
            </a:lvl1pPr>
          </a:lstStyle>
          <a:p>
            <a:pPr defTabSz="385763">
              <a:defRPr/>
            </a:pPr>
            <a:r>
              <a:rPr lang="en-GB" sz="2100" b="1" dirty="0">
                <a:solidFill>
                  <a:srgbClr val="4472C4"/>
                </a:solidFill>
              </a:rPr>
              <a:t>6. SWL ICS Transition - Background</a:t>
            </a:r>
          </a:p>
        </p:txBody>
      </p:sp>
    </p:spTree>
    <p:extLst>
      <p:ext uri="{BB962C8B-B14F-4D97-AF65-F5344CB8AC3E}">
        <p14:creationId xmlns:p14="http://schemas.microsoft.com/office/powerpoint/2010/main" val="854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0BA83E-6CF4-410F-A661-CD7D0394FBBA}"/>
              </a:ext>
            </a:extLst>
          </p:cNvPr>
          <p:cNvSpPr>
            <a:spLocks noGrp="1"/>
          </p:cNvSpPr>
          <p:nvPr>
            <p:ph type="title"/>
          </p:nvPr>
        </p:nvSpPr>
        <p:spPr>
          <a:xfrm>
            <a:off x="1334603" y="534899"/>
            <a:ext cx="7299570" cy="857250"/>
          </a:xfrm>
        </p:spPr>
        <p:txBody>
          <a:bodyPr>
            <a:normAutofit fontScale="90000"/>
          </a:bodyPr>
          <a:lstStyle/>
          <a:p>
            <a:r>
              <a:rPr lang="en-GB" dirty="0">
                <a:solidFill>
                  <a:schemeClr val="bg1"/>
                </a:solidFill>
              </a:rPr>
              <a:t>Capturing the lessons learned 5. </a:t>
            </a:r>
            <a:r>
              <a:rPr lang="en-GB" sz="3100" dirty="0">
                <a:solidFill>
                  <a:schemeClr val="tx2"/>
                </a:solidFill>
              </a:rPr>
              <a:t>7. Looking Ahead: </a:t>
            </a:r>
            <a:r>
              <a:rPr lang="en-GB" sz="2800" dirty="0">
                <a:solidFill>
                  <a:schemeClr val="tx2"/>
                </a:solidFill>
              </a:rPr>
              <a:t>Progressing PPI in Wandsworth</a:t>
            </a:r>
            <a:br>
              <a:rPr lang="en-GB" sz="2800" dirty="0">
                <a:solidFill>
                  <a:schemeClr val="tx2"/>
                </a:solidFill>
              </a:rPr>
            </a:br>
            <a:br>
              <a:rPr lang="en-GB" dirty="0">
                <a:solidFill>
                  <a:schemeClr val="tx2"/>
                </a:solidFill>
              </a:rPr>
            </a:br>
            <a:endParaRPr lang="en-GB" dirty="0">
              <a:solidFill>
                <a:schemeClr val="tx2"/>
              </a:solidFill>
            </a:endParaRPr>
          </a:p>
        </p:txBody>
      </p:sp>
      <p:sp>
        <p:nvSpPr>
          <p:cNvPr id="3" name="TextBox 2">
            <a:extLst>
              <a:ext uri="{FF2B5EF4-FFF2-40B4-BE49-F238E27FC236}">
                <a16:creationId xmlns:a16="http://schemas.microsoft.com/office/drawing/2014/main" id="{9C4F8132-15B7-4B3E-AF40-4E46B6F4026C}"/>
              </a:ext>
            </a:extLst>
          </p:cNvPr>
          <p:cNvSpPr txBox="1"/>
          <p:nvPr/>
        </p:nvSpPr>
        <p:spPr>
          <a:xfrm>
            <a:off x="1585399" y="1151223"/>
            <a:ext cx="5683752" cy="313932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PPI is ever evolving and will continue to grow and strengthen the Integrated Care System. </a:t>
            </a:r>
          </a:p>
          <a:p>
            <a:endParaRPr lang="en-GB" dirty="0"/>
          </a:p>
          <a:p>
            <a:pPr marL="285750" indent="-285750">
              <a:buFont typeface="Arial" panose="020B0604020202020204" pitchFamily="34" charset="0"/>
              <a:buChar char="•"/>
            </a:pPr>
            <a:r>
              <a:rPr lang="en-GB" dirty="0"/>
              <a:t>The strength of our relationships in the borough is integral to how we move forward and we will continue to work closely with Healthwatch to amplify the patient voice and ensure it is at the heart of NHS transformation.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1817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9F46-2397-44E2-857E-3C472664554A}"/>
              </a:ext>
            </a:extLst>
          </p:cNvPr>
          <p:cNvSpPr>
            <a:spLocks noGrp="1"/>
          </p:cNvSpPr>
          <p:nvPr>
            <p:ph type="ctrTitle"/>
          </p:nvPr>
        </p:nvSpPr>
        <p:spPr>
          <a:xfrm>
            <a:off x="1127370" y="319580"/>
            <a:ext cx="4693327" cy="796349"/>
          </a:xfrm>
        </p:spPr>
        <p:txBody>
          <a:bodyPr/>
          <a:lstStyle/>
          <a:p>
            <a:r>
              <a:rPr lang="en-GB" sz="2800" dirty="0"/>
              <a:t>What we will talk about</a:t>
            </a:r>
          </a:p>
        </p:txBody>
      </p:sp>
      <p:sp>
        <p:nvSpPr>
          <p:cNvPr id="4" name="TextBox 3">
            <a:extLst>
              <a:ext uri="{FF2B5EF4-FFF2-40B4-BE49-F238E27FC236}">
                <a16:creationId xmlns:a16="http://schemas.microsoft.com/office/drawing/2014/main" id="{7AF9ED1B-FC6B-4A10-9609-4A321773AA7F}"/>
              </a:ext>
            </a:extLst>
          </p:cNvPr>
          <p:cNvSpPr txBox="1"/>
          <p:nvPr/>
        </p:nvSpPr>
        <p:spPr>
          <a:xfrm>
            <a:off x="1759974" y="1467244"/>
            <a:ext cx="7384026" cy="3416320"/>
          </a:xfrm>
          <a:prstGeom prst="rect">
            <a:avLst/>
          </a:prstGeom>
          <a:noFill/>
        </p:spPr>
        <p:txBody>
          <a:bodyPr wrap="square" rtlCol="0">
            <a:spAutoFit/>
          </a:bodyPr>
          <a:lstStyle/>
          <a:p>
            <a:pPr marL="457200" indent="-457200">
              <a:buAutoNum type="arabicPeriod"/>
            </a:pPr>
            <a:r>
              <a:rPr lang="en-GB" sz="2000" b="1" dirty="0">
                <a:solidFill>
                  <a:schemeClr val="bg1"/>
                </a:solidFill>
              </a:rPr>
              <a:t>Introduction</a:t>
            </a:r>
          </a:p>
          <a:p>
            <a:pPr marL="457200" indent="-457200">
              <a:buAutoNum type="arabicPeriod"/>
            </a:pPr>
            <a:r>
              <a:rPr lang="en-GB" sz="2000" b="1" dirty="0">
                <a:solidFill>
                  <a:schemeClr val="bg1"/>
                </a:solidFill>
              </a:rPr>
              <a:t>History of PPI in Wandsworth</a:t>
            </a:r>
          </a:p>
          <a:p>
            <a:pPr marL="457200" indent="-457200">
              <a:buAutoNum type="arabicPeriod"/>
            </a:pPr>
            <a:r>
              <a:rPr lang="en-GB" sz="2000" b="1" dirty="0">
                <a:solidFill>
                  <a:schemeClr val="bg1"/>
                </a:solidFill>
              </a:rPr>
              <a:t>How we engage</a:t>
            </a:r>
          </a:p>
          <a:p>
            <a:pPr marL="457200" indent="-457200">
              <a:buAutoNum type="arabicPeriod"/>
            </a:pPr>
            <a:r>
              <a:rPr lang="en-GB" sz="2000" b="1" dirty="0">
                <a:solidFill>
                  <a:schemeClr val="bg1"/>
                </a:solidFill>
              </a:rPr>
              <a:t>PPI during Covid-19</a:t>
            </a:r>
          </a:p>
          <a:p>
            <a:pPr marL="457200" indent="-457200">
              <a:buAutoNum type="arabicPeriod"/>
            </a:pPr>
            <a:r>
              <a:rPr lang="en-GB" sz="2000" b="1" dirty="0">
                <a:solidFill>
                  <a:schemeClr val="bg1"/>
                </a:solidFill>
              </a:rPr>
              <a:t>Capturing the lessons learned from the pandemic</a:t>
            </a:r>
          </a:p>
          <a:p>
            <a:pPr marL="457200" indent="-457200">
              <a:buAutoNum type="arabicPeriod"/>
            </a:pPr>
            <a:r>
              <a:rPr lang="en-GB" sz="2000" b="1" dirty="0">
                <a:solidFill>
                  <a:schemeClr val="bg1"/>
                </a:solidFill>
              </a:rPr>
              <a:t>Transition - Integrated Care System </a:t>
            </a:r>
          </a:p>
          <a:p>
            <a:pPr marL="457200" indent="-457200">
              <a:buAutoNum type="arabicPeriod"/>
            </a:pPr>
            <a:r>
              <a:rPr lang="en-GB" sz="2000" b="1" dirty="0">
                <a:solidFill>
                  <a:schemeClr val="bg1"/>
                </a:solidFill>
              </a:rPr>
              <a:t>Looking Ahead - Progressing PPI in Wandsworth</a:t>
            </a:r>
          </a:p>
          <a:p>
            <a:endParaRPr lang="en-GB" sz="2000" b="1" dirty="0">
              <a:solidFill>
                <a:schemeClr val="bg1"/>
              </a:solidFill>
            </a:endParaRPr>
          </a:p>
          <a:p>
            <a:pPr marL="457200" indent="-457200">
              <a:buAutoNum type="arabicPeriod"/>
            </a:pPr>
            <a:endParaRPr lang="en-GB" sz="2000" b="1" dirty="0">
              <a:solidFill>
                <a:schemeClr val="bg1"/>
              </a:solidFill>
            </a:endParaRPr>
          </a:p>
          <a:p>
            <a:endParaRPr lang="en-GB" dirty="0"/>
          </a:p>
          <a:p>
            <a:endParaRPr lang="en-GB" dirty="0"/>
          </a:p>
        </p:txBody>
      </p:sp>
    </p:spTree>
    <p:extLst>
      <p:ext uri="{BB962C8B-B14F-4D97-AF65-F5344CB8AC3E}">
        <p14:creationId xmlns:p14="http://schemas.microsoft.com/office/powerpoint/2010/main" val="159651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6C23-4AB3-48F8-804B-3AFB6165A21A}"/>
              </a:ext>
            </a:extLst>
          </p:cNvPr>
          <p:cNvSpPr>
            <a:spLocks noGrp="1"/>
          </p:cNvSpPr>
          <p:nvPr>
            <p:ph type="title"/>
          </p:nvPr>
        </p:nvSpPr>
        <p:spPr/>
        <p:txBody>
          <a:bodyPr/>
          <a:lstStyle/>
          <a:p>
            <a:r>
              <a:rPr lang="en-GB" dirty="0"/>
              <a:t>1. Introduction</a:t>
            </a:r>
          </a:p>
        </p:txBody>
      </p:sp>
      <p:sp>
        <p:nvSpPr>
          <p:cNvPr id="3" name="Content Placeholder 2">
            <a:extLst>
              <a:ext uri="{FF2B5EF4-FFF2-40B4-BE49-F238E27FC236}">
                <a16:creationId xmlns:a16="http://schemas.microsoft.com/office/drawing/2014/main" id="{57A3303A-D9D2-48CB-A4E6-986DDF771F99}"/>
              </a:ext>
            </a:extLst>
          </p:cNvPr>
          <p:cNvSpPr>
            <a:spLocks noGrp="1"/>
          </p:cNvSpPr>
          <p:nvPr>
            <p:ph idx="1"/>
          </p:nvPr>
        </p:nvSpPr>
        <p:spPr/>
        <p:txBody>
          <a:bodyPr>
            <a:normAutofit fontScale="70000" lnSpcReduction="20000"/>
          </a:bodyPr>
          <a:lstStyle/>
          <a:p>
            <a:pPr marL="285750" indent="-285750">
              <a:buFont typeface="Arial" panose="020B0604020202020204" pitchFamily="34" charset="0"/>
              <a:buChar char="•"/>
            </a:pPr>
            <a:r>
              <a:rPr lang="en-GB" dirty="0"/>
              <a:t>Patients are at the heart of everything we do to improve the health of people in Wandsworth</a:t>
            </a:r>
          </a:p>
          <a:p>
            <a:pPr marL="285750" indent="-285750">
              <a:buFont typeface="Arial" panose="020B0604020202020204" pitchFamily="34" charset="0"/>
              <a:buChar char="•"/>
            </a:pPr>
            <a:r>
              <a:rPr lang="en-GB" dirty="0"/>
              <a:t>Decisions are made based on the feedback of patient experiences we receive and gather and the involvement of local people at all levels including; </a:t>
            </a:r>
          </a:p>
          <a:p>
            <a:pPr marL="0" indent="0">
              <a:buNone/>
            </a:pPr>
            <a:r>
              <a:rPr lang="en-GB" dirty="0"/>
              <a:t>	planning, procuring, service improvement, integrated 	care pathway design, governance, evaluating and 	monitoring.</a:t>
            </a:r>
          </a:p>
          <a:p>
            <a:pPr marL="285750" indent="-285750">
              <a:buFont typeface="Arial" panose="020B0604020202020204" pitchFamily="34" charset="0"/>
              <a:buChar char="•"/>
            </a:pPr>
            <a:r>
              <a:rPr lang="en-GB" dirty="0"/>
              <a:t>Our engagement approach is ever evolving.</a:t>
            </a:r>
          </a:p>
          <a:p>
            <a:endParaRPr lang="en-GB" dirty="0"/>
          </a:p>
        </p:txBody>
      </p:sp>
    </p:spTree>
    <p:extLst>
      <p:ext uri="{BB962C8B-B14F-4D97-AF65-F5344CB8AC3E}">
        <p14:creationId xmlns:p14="http://schemas.microsoft.com/office/powerpoint/2010/main" val="332652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3303A-D9D2-48CB-A4E6-986DDF771F99}"/>
              </a:ext>
            </a:extLst>
          </p:cNvPr>
          <p:cNvSpPr>
            <a:spLocks noGrp="1"/>
          </p:cNvSpPr>
          <p:nvPr>
            <p:ph idx="1"/>
          </p:nvPr>
        </p:nvSpPr>
        <p:spPr/>
        <p:txBody>
          <a:bodyPr/>
          <a:lstStyle/>
          <a:p>
            <a:r>
              <a:rPr lang="en-GB" sz="2800" dirty="0"/>
              <a:t>PPI has a long history in Wandsworth</a:t>
            </a:r>
          </a:p>
          <a:p>
            <a:r>
              <a:rPr lang="en-GB" sz="2800" dirty="0"/>
              <a:t>It is central to the values and principles of the NHS</a:t>
            </a:r>
          </a:p>
          <a:p>
            <a:r>
              <a:rPr lang="en-GB" sz="2800" dirty="0"/>
              <a:t>The structures have evolved over time </a:t>
            </a:r>
          </a:p>
          <a:p>
            <a:endParaRPr lang="en-GB" dirty="0"/>
          </a:p>
        </p:txBody>
      </p:sp>
      <p:sp>
        <p:nvSpPr>
          <p:cNvPr id="6" name="Title 1">
            <a:extLst>
              <a:ext uri="{FF2B5EF4-FFF2-40B4-BE49-F238E27FC236}">
                <a16:creationId xmlns:a16="http://schemas.microsoft.com/office/drawing/2014/main" id="{92F298B4-A5B7-4A49-BB98-4A92BC53F0B5}"/>
              </a:ext>
            </a:extLst>
          </p:cNvPr>
          <p:cNvSpPr txBox="1">
            <a:spLocks/>
          </p:cNvSpPr>
          <p:nvPr/>
        </p:nvSpPr>
        <p:spPr>
          <a:xfrm>
            <a:off x="1387230" y="222907"/>
            <a:ext cx="7299570" cy="857250"/>
          </a:xfrm>
          <a:prstGeom prst="rect">
            <a:avLst/>
          </a:prstGeom>
        </p:spPr>
        <p:txBody>
          <a:bodyPr vert="horz" lIns="0" tIns="0" rIns="0" bIns="0" rtlCol="0" anchor="ctr">
            <a:normAutofit fontScale="90000"/>
          </a:bodyPr>
          <a:lstStyle>
            <a:lvl1pPr algn="l" defTabSz="457200" rtl="0" eaLnBrk="1" latinLnBrk="0" hangingPunct="1">
              <a:spcBef>
                <a:spcPct val="0"/>
              </a:spcBef>
              <a:buNone/>
              <a:defRPr sz="4000" b="1" kern="1200">
                <a:solidFill>
                  <a:srgbClr val="003087"/>
                </a:solidFill>
                <a:latin typeface="+mj-lt"/>
                <a:ea typeface="+mj-ea"/>
                <a:cs typeface="+mj-cs"/>
              </a:defRPr>
            </a:lvl1pPr>
          </a:lstStyle>
          <a:p>
            <a:r>
              <a:rPr lang="en-GB" dirty="0"/>
              <a:t>2. History of PPI in Wandsworth</a:t>
            </a:r>
          </a:p>
        </p:txBody>
      </p:sp>
    </p:spTree>
    <p:extLst>
      <p:ext uri="{BB962C8B-B14F-4D97-AF65-F5344CB8AC3E}">
        <p14:creationId xmlns:p14="http://schemas.microsoft.com/office/powerpoint/2010/main" val="390280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484C7E60-3091-42BC-9FB2-00B85A3E7A69}"/>
              </a:ext>
            </a:extLst>
          </p:cNvPr>
          <p:cNvPicPr>
            <a:picLocks noChangeAspect="1"/>
          </p:cNvPicPr>
          <p:nvPr/>
        </p:nvPicPr>
        <p:blipFill>
          <a:blip r:embed="rId2"/>
          <a:stretch>
            <a:fillRect/>
          </a:stretch>
        </p:blipFill>
        <p:spPr>
          <a:xfrm>
            <a:off x="1745055" y="68827"/>
            <a:ext cx="6838633" cy="5074674"/>
          </a:xfrm>
          <a:prstGeom prst="rect">
            <a:avLst/>
          </a:prstGeom>
        </p:spPr>
      </p:pic>
    </p:spTree>
    <p:extLst>
      <p:ext uri="{BB962C8B-B14F-4D97-AF65-F5344CB8AC3E}">
        <p14:creationId xmlns:p14="http://schemas.microsoft.com/office/powerpoint/2010/main" val="291124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98E0E8-4FF4-423A-AC56-415B517DF5B3}"/>
              </a:ext>
            </a:extLst>
          </p:cNvPr>
          <p:cNvSpPr txBox="1"/>
          <p:nvPr/>
        </p:nvSpPr>
        <p:spPr>
          <a:xfrm>
            <a:off x="1177316" y="4169944"/>
            <a:ext cx="8945886" cy="2567212"/>
          </a:xfrm>
          <a:prstGeom prst="rect">
            <a:avLst/>
          </a:prstGeom>
          <a:solidFill>
            <a:schemeClr val="bg1"/>
          </a:solidFill>
          <a:ln>
            <a:noFill/>
          </a:ln>
        </p:spPr>
        <p:txBody>
          <a:bodyPr wrap="square" rtlCol="0">
            <a:spAutoFit/>
          </a:bodyPr>
          <a:lstStyle/>
          <a:p>
            <a:endParaRPr lang="en-GB"/>
          </a:p>
        </p:txBody>
      </p:sp>
      <p:sp>
        <p:nvSpPr>
          <p:cNvPr id="5" name="Text 189">
            <a:extLst>
              <a:ext uri="{FF2B5EF4-FFF2-40B4-BE49-F238E27FC236}">
                <a16:creationId xmlns:a16="http://schemas.microsoft.com/office/drawing/2014/main" id="{7FBA379D-32EA-4E98-B469-D807CB3A32A9}"/>
              </a:ext>
            </a:extLst>
          </p:cNvPr>
          <p:cNvSpPr txBox="1"/>
          <p:nvPr/>
        </p:nvSpPr>
        <p:spPr>
          <a:xfrm>
            <a:off x="1047447" y="397282"/>
            <a:ext cx="4162101" cy="454061"/>
          </a:xfrm>
          <a:prstGeom prst="rect">
            <a:avLst/>
          </a:prstGeom>
          <a:noFill/>
        </p:spPr>
        <p:txBody>
          <a:bodyPr wrap="square" lIns="0" tIns="0" rIns="0" bIns="0" rtlCol="0" anchor="ctr"/>
          <a:lstStyle/>
          <a:p>
            <a:r>
              <a:rPr lang="en-US" sz="2000" b="1" dirty="0">
                <a:solidFill>
                  <a:srgbClr val="0070C0"/>
                </a:solidFill>
                <a:latin typeface="Avenir"/>
                <a:cs typeface="Avenir Book"/>
              </a:rPr>
              <a:t>We have a long history of </a:t>
            </a:r>
            <a:r>
              <a:rPr lang="en-US" sz="2000" b="1" dirty="0">
                <a:solidFill>
                  <a:srgbClr val="0070C0"/>
                </a:solidFill>
                <a:latin typeface="Avenir"/>
                <a:cs typeface="Avenir Roman"/>
              </a:rPr>
              <a:t>working with patients, public and clinicians to develop and improve pathways in Wandsworth</a:t>
            </a:r>
            <a:endParaRPr sz="2000" b="1" dirty="0">
              <a:solidFill>
                <a:srgbClr val="0070C0"/>
              </a:solidFill>
              <a:latin typeface="Avenir"/>
            </a:endParaRPr>
          </a:p>
        </p:txBody>
      </p:sp>
      <p:pic>
        <p:nvPicPr>
          <p:cNvPr id="6" name="Picture 5">
            <a:extLst>
              <a:ext uri="{FF2B5EF4-FFF2-40B4-BE49-F238E27FC236}">
                <a16:creationId xmlns:a16="http://schemas.microsoft.com/office/drawing/2014/main" id="{E74E5915-885C-4C3B-A62B-46738C107E6C}"/>
              </a:ext>
            </a:extLst>
          </p:cNvPr>
          <p:cNvPicPr>
            <a:picLocks noChangeAspect="1"/>
          </p:cNvPicPr>
          <p:nvPr/>
        </p:nvPicPr>
        <p:blipFill rotWithShape="1">
          <a:blip r:embed="rId2"/>
          <a:srcRect b="8081"/>
          <a:stretch/>
        </p:blipFill>
        <p:spPr>
          <a:xfrm>
            <a:off x="1378136" y="203077"/>
            <a:ext cx="7086643" cy="4927655"/>
          </a:xfrm>
          <a:prstGeom prst="rect">
            <a:avLst/>
          </a:prstGeom>
        </p:spPr>
      </p:pic>
      <p:sp>
        <p:nvSpPr>
          <p:cNvPr id="7" name="Freeform 14">
            <a:extLst>
              <a:ext uri="{FF2B5EF4-FFF2-40B4-BE49-F238E27FC236}">
                <a16:creationId xmlns:a16="http://schemas.microsoft.com/office/drawing/2014/main" id="{0F021FB9-F429-4B41-A0DE-B29EE6DC7E24}"/>
              </a:ext>
            </a:extLst>
          </p:cNvPr>
          <p:cNvSpPr/>
          <p:nvPr/>
        </p:nvSpPr>
        <p:spPr>
          <a:xfrm>
            <a:off x="7281927" y="19882"/>
            <a:ext cx="595667" cy="1003358"/>
          </a:xfrm>
          <a:custGeom>
            <a:avLst/>
            <a:gdLst/>
            <a:ahLst/>
            <a:cxnLst/>
            <a:rect l="0" t="0" r="0" b="0"/>
            <a:pathLst>
              <a:path w="547200" h="878774">
                <a:moveTo>
                  <a:pt x="0" y="269759"/>
                </a:moveTo>
                <a:cubicBezTo>
                  <a:pt x="0" y="120775"/>
                  <a:pt x="122455" y="0"/>
                  <a:pt x="273600" y="0"/>
                </a:cubicBezTo>
                <a:cubicBezTo>
                  <a:pt x="424565" y="0"/>
                  <a:pt x="547200" y="120775"/>
                  <a:pt x="547200" y="269759"/>
                </a:cubicBezTo>
                <a:cubicBezTo>
                  <a:pt x="547200" y="408811"/>
                  <a:pt x="440347" y="523290"/>
                  <a:pt x="328211" y="537936"/>
                </a:cubicBezTo>
                <a:cubicBezTo>
                  <a:pt x="328211" y="537936"/>
                  <a:pt x="273600" y="878774"/>
                  <a:pt x="273600" y="878774"/>
                </a:cubicBezTo>
                <a:lnTo>
                  <a:pt x="218808" y="535987"/>
                </a:lnTo>
                <a:cubicBezTo>
                  <a:pt x="99188" y="515081"/>
                  <a:pt x="0" y="403844"/>
                  <a:pt x="0" y="269759"/>
                </a:cubicBezTo>
                <a:close/>
              </a:path>
            </a:pathLst>
          </a:custGeom>
          <a:solidFill>
            <a:srgbClr val="50BEC0"/>
          </a:solidFill>
          <a:ln w="7600" cap="flat">
            <a:noFill/>
            <a:bevel/>
          </a:ln>
        </p:spPr>
      </p:sp>
      <p:sp>
        <p:nvSpPr>
          <p:cNvPr id="8" name="Freeform 16">
            <a:extLst>
              <a:ext uri="{FF2B5EF4-FFF2-40B4-BE49-F238E27FC236}">
                <a16:creationId xmlns:a16="http://schemas.microsoft.com/office/drawing/2014/main" id="{FFA35565-ACF6-411D-9E28-30C93F637F75}"/>
              </a:ext>
            </a:extLst>
          </p:cNvPr>
          <p:cNvSpPr/>
          <p:nvPr/>
        </p:nvSpPr>
        <p:spPr>
          <a:xfrm flipH="1" flipV="1">
            <a:off x="9438418" y="1768337"/>
            <a:ext cx="55460" cy="45719"/>
          </a:xfrm>
          <a:custGeom>
            <a:avLst/>
            <a:gdLst/>
            <a:ahLst/>
            <a:cxnLst/>
            <a:rect l="0" t="0" r="0" b="0"/>
            <a:pathLst>
              <a:path w="152806" h="69076">
                <a:moveTo>
                  <a:pt x="0" y="0"/>
                </a:moveTo>
                <a:lnTo>
                  <a:pt x="152806" y="0"/>
                </a:lnTo>
                <a:lnTo>
                  <a:pt x="76403" y="69076"/>
                </a:lnTo>
                <a:lnTo>
                  <a:pt x="0" y="0"/>
                </a:lnTo>
                <a:close/>
              </a:path>
            </a:pathLst>
          </a:custGeom>
          <a:solidFill>
            <a:srgbClr val="50BEC0"/>
          </a:solidFill>
          <a:ln w="7600" cap="flat">
            <a:noFill/>
            <a:bevel/>
          </a:ln>
        </p:spPr>
      </p:sp>
      <p:sp>
        <p:nvSpPr>
          <p:cNvPr id="9" name="Text 965">
            <a:extLst>
              <a:ext uri="{FF2B5EF4-FFF2-40B4-BE49-F238E27FC236}">
                <a16:creationId xmlns:a16="http://schemas.microsoft.com/office/drawing/2014/main" id="{17BBA828-F302-43B9-9E57-7B5D4EEAA8AD}"/>
              </a:ext>
            </a:extLst>
          </p:cNvPr>
          <p:cNvSpPr txBox="1"/>
          <p:nvPr/>
        </p:nvSpPr>
        <p:spPr>
          <a:xfrm>
            <a:off x="7901981" y="319899"/>
            <a:ext cx="1188601" cy="657544"/>
          </a:xfrm>
          <a:prstGeom prst="rect">
            <a:avLst/>
          </a:prstGeom>
          <a:noFill/>
        </p:spPr>
        <p:txBody>
          <a:bodyPr wrap="square" lIns="0" tIns="0" rIns="0" bIns="0" rtlCol="0" anchor="ctr"/>
          <a:lstStyle/>
          <a:p>
            <a:pPr algn="l">
              <a:lnSpc>
                <a:spcPct val="100000"/>
              </a:lnSpc>
            </a:pPr>
            <a:r>
              <a:rPr sz="857" b="1" dirty="0">
                <a:solidFill>
                  <a:srgbClr val="43B2B4"/>
                </a:solidFill>
                <a:latin typeface="Avenir Black"/>
                <a:cs typeface="Avenir Black"/>
              </a:rPr>
              <a:t>The Health and Social Care Act 2012</a:t>
            </a:r>
          </a:p>
          <a:p>
            <a:pPr algn="l">
              <a:lnSpc>
                <a:spcPct val="100000"/>
              </a:lnSpc>
            </a:pPr>
            <a:r>
              <a:rPr sz="857" dirty="0">
                <a:solidFill>
                  <a:srgbClr val="454545"/>
                </a:solidFill>
                <a:latin typeface="Avenir Book"/>
                <a:cs typeface="Avenir Book"/>
              </a:rPr>
              <a:t>Duty to involve patients and the public Section 242</a:t>
            </a:r>
          </a:p>
        </p:txBody>
      </p:sp>
      <p:sp>
        <p:nvSpPr>
          <p:cNvPr id="10" name="Freeform 18">
            <a:extLst>
              <a:ext uri="{FF2B5EF4-FFF2-40B4-BE49-F238E27FC236}">
                <a16:creationId xmlns:a16="http://schemas.microsoft.com/office/drawing/2014/main" id="{2348658C-88E7-4048-81B9-4BAFA8D24079}"/>
              </a:ext>
            </a:extLst>
          </p:cNvPr>
          <p:cNvSpPr/>
          <p:nvPr/>
        </p:nvSpPr>
        <p:spPr>
          <a:xfrm>
            <a:off x="7334859" y="62594"/>
            <a:ext cx="474128" cy="514609"/>
          </a:xfrm>
          <a:custGeom>
            <a:avLst/>
            <a:gdLst/>
            <a:ahLst/>
            <a:cxnLst/>
            <a:rect l="l" t="t" r="r" b="b"/>
            <a:pathLst>
              <a:path w="660220" h="660220">
                <a:moveTo>
                  <a:pt x="0" y="330110"/>
                </a:moveTo>
                <a:cubicBezTo>
                  <a:pt x="0" y="147796"/>
                  <a:pt x="147796" y="0"/>
                  <a:pt x="330110" y="0"/>
                </a:cubicBezTo>
                <a:cubicBezTo>
                  <a:pt x="512425" y="0"/>
                  <a:pt x="660220" y="147796"/>
                  <a:pt x="660220" y="330110"/>
                </a:cubicBezTo>
                <a:cubicBezTo>
                  <a:pt x="660220" y="512425"/>
                  <a:pt x="512425" y="660220"/>
                  <a:pt x="330110" y="660220"/>
                </a:cubicBezTo>
                <a:cubicBezTo>
                  <a:pt x="147796" y="660220"/>
                  <a:pt x="0" y="512425"/>
                  <a:pt x="0" y="330110"/>
                </a:cubicBezTo>
                <a:close/>
              </a:path>
            </a:pathLst>
          </a:custGeom>
          <a:solidFill>
            <a:srgbClr val="50BEC1"/>
          </a:solidFill>
          <a:ln w="7600" cap="flat">
            <a:solidFill>
              <a:schemeClr val="bg2"/>
            </a:solidFill>
            <a:bevel/>
          </a:ln>
        </p:spPr>
        <p:txBody>
          <a:bodyPr wrap="square" lIns="0" tIns="0" rIns="0" bIns="0" rtlCol="0" anchor="ctr"/>
          <a:lstStyle/>
          <a:p>
            <a:pPr algn="ctr">
              <a:lnSpc>
                <a:spcPct val="100000"/>
              </a:lnSpc>
            </a:pPr>
            <a:r>
              <a:rPr sz="1303" b="1" dirty="0">
                <a:solidFill>
                  <a:srgbClr val="FFFFFF"/>
                </a:solidFill>
                <a:latin typeface="Arial"/>
              </a:rPr>
              <a:t>201</a:t>
            </a:r>
            <a:r>
              <a:rPr lang="en-GB" sz="1303" b="1" dirty="0">
                <a:solidFill>
                  <a:srgbClr val="FFFFFF"/>
                </a:solidFill>
                <a:latin typeface="Arial"/>
              </a:rPr>
              <a:t>2</a:t>
            </a:r>
            <a:endParaRPr sz="1303" b="1" dirty="0">
              <a:solidFill>
                <a:srgbClr val="FFFFFF"/>
              </a:solidFill>
              <a:latin typeface="Arial"/>
            </a:endParaRPr>
          </a:p>
        </p:txBody>
      </p:sp>
      <p:sp>
        <p:nvSpPr>
          <p:cNvPr id="13" name="Freeform 28">
            <a:extLst>
              <a:ext uri="{FF2B5EF4-FFF2-40B4-BE49-F238E27FC236}">
                <a16:creationId xmlns:a16="http://schemas.microsoft.com/office/drawing/2014/main" id="{6522C3D0-D1B2-40C9-8C0D-66BF25B6C47F}"/>
              </a:ext>
            </a:extLst>
          </p:cNvPr>
          <p:cNvSpPr/>
          <p:nvPr/>
        </p:nvSpPr>
        <p:spPr>
          <a:xfrm>
            <a:off x="5194413" y="2944943"/>
            <a:ext cx="595667" cy="1003358"/>
          </a:xfrm>
          <a:custGeom>
            <a:avLst/>
            <a:gdLst/>
            <a:ahLst/>
            <a:cxnLst/>
            <a:rect l="0" t="0" r="0" b="0"/>
            <a:pathLst>
              <a:path w="547200" h="878774">
                <a:moveTo>
                  <a:pt x="0" y="269759"/>
                </a:moveTo>
                <a:cubicBezTo>
                  <a:pt x="0" y="120775"/>
                  <a:pt x="122455" y="0"/>
                  <a:pt x="273600" y="0"/>
                </a:cubicBezTo>
                <a:cubicBezTo>
                  <a:pt x="424565" y="0"/>
                  <a:pt x="547200" y="120775"/>
                  <a:pt x="547200" y="269759"/>
                </a:cubicBezTo>
                <a:cubicBezTo>
                  <a:pt x="547200" y="408811"/>
                  <a:pt x="440347" y="523290"/>
                  <a:pt x="328211" y="537936"/>
                </a:cubicBezTo>
                <a:cubicBezTo>
                  <a:pt x="328211" y="537936"/>
                  <a:pt x="273600" y="878774"/>
                  <a:pt x="273600" y="878774"/>
                </a:cubicBezTo>
                <a:lnTo>
                  <a:pt x="218808" y="535987"/>
                </a:lnTo>
                <a:cubicBezTo>
                  <a:pt x="99188" y="515081"/>
                  <a:pt x="0" y="403844"/>
                  <a:pt x="0" y="269759"/>
                </a:cubicBezTo>
                <a:close/>
              </a:path>
            </a:pathLst>
          </a:custGeom>
          <a:solidFill>
            <a:srgbClr val="50BEC0"/>
          </a:solidFill>
          <a:ln w="7600" cap="flat">
            <a:noFill/>
            <a:bevel/>
          </a:ln>
        </p:spPr>
      </p:sp>
      <p:sp>
        <p:nvSpPr>
          <p:cNvPr id="14" name="Freeform 29">
            <a:extLst>
              <a:ext uri="{FF2B5EF4-FFF2-40B4-BE49-F238E27FC236}">
                <a16:creationId xmlns:a16="http://schemas.microsoft.com/office/drawing/2014/main" id="{FCBF01CB-7100-4D65-B997-CE53DF40E00C}"/>
              </a:ext>
            </a:extLst>
          </p:cNvPr>
          <p:cNvSpPr/>
          <p:nvPr/>
        </p:nvSpPr>
        <p:spPr>
          <a:xfrm>
            <a:off x="5251944" y="3028673"/>
            <a:ext cx="474128" cy="514609"/>
          </a:xfrm>
          <a:custGeom>
            <a:avLst/>
            <a:gdLst/>
            <a:ahLst/>
            <a:cxnLst/>
            <a:rect l="l" t="t" r="r" b="b"/>
            <a:pathLst>
              <a:path w="660220" h="660220">
                <a:moveTo>
                  <a:pt x="0" y="330110"/>
                </a:moveTo>
                <a:cubicBezTo>
                  <a:pt x="0" y="147796"/>
                  <a:pt x="147796" y="0"/>
                  <a:pt x="330110" y="0"/>
                </a:cubicBezTo>
                <a:cubicBezTo>
                  <a:pt x="512425" y="0"/>
                  <a:pt x="660220" y="147796"/>
                  <a:pt x="660220" y="330110"/>
                </a:cubicBezTo>
                <a:cubicBezTo>
                  <a:pt x="660220" y="512425"/>
                  <a:pt x="512425" y="660220"/>
                  <a:pt x="330110" y="660220"/>
                </a:cubicBezTo>
                <a:cubicBezTo>
                  <a:pt x="147796" y="660220"/>
                  <a:pt x="0" y="512425"/>
                  <a:pt x="0" y="330110"/>
                </a:cubicBezTo>
                <a:close/>
              </a:path>
            </a:pathLst>
          </a:custGeom>
          <a:solidFill>
            <a:srgbClr val="50BEC1"/>
          </a:solidFill>
          <a:ln w="7600" cap="flat">
            <a:solidFill>
              <a:schemeClr val="bg2"/>
            </a:solidFill>
            <a:bevel/>
          </a:ln>
        </p:spPr>
        <p:txBody>
          <a:bodyPr wrap="square" lIns="0" tIns="0" rIns="0" bIns="0" rtlCol="0" anchor="ctr"/>
          <a:lstStyle/>
          <a:p>
            <a:pPr algn="ctr">
              <a:lnSpc>
                <a:spcPct val="100000"/>
              </a:lnSpc>
            </a:pPr>
            <a:r>
              <a:rPr sz="1303" b="1" dirty="0">
                <a:solidFill>
                  <a:srgbClr val="FFFFFF"/>
                </a:solidFill>
                <a:latin typeface="Arial"/>
              </a:rPr>
              <a:t>201</a:t>
            </a:r>
            <a:r>
              <a:rPr lang="en-GB" sz="1303" b="1" dirty="0">
                <a:solidFill>
                  <a:srgbClr val="FFFFFF"/>
                </a:solidFill>
                <a:latin typeface="Arial"/>
              </a:rPr>
              <a:t>6</a:t>
            </a:r>
            <a:endParaRPr sz="1303" b="1" dirty="0">
              <a:solidFill>
                <a:srgbClr val="FFFFFF"/>
              </a:solidFill>
              <a:latin typeface="Arial"/>
            </a:endParaRPr>
          </a:p>
        </p:txBody>
      </p:sp>
      <p:sp>
        <p:nvSpPr>
          <p:cNvPr id="15" name="Freeform 30">
            <a:extLst>
              <a:ext uri="{FF2B5EF4-FFF2-40B4-BE49-F238E27FC236}">
                <a16:creationId xmlns:a16="http://schemas.microsoft.com/office/drawing/2014/main" id="{7D9C77DB-D0E8-4A38-8AA2-96BC4915B27A}"/>
              </a:ext>
            </a:extLst>
          </p:cNvPr>
          <p:cNvSpPr/>
          <p:nvPr/>
        </p:nvSpPr>
        <p:spPr>
          <a:xfrm>
            <a:off x="6803199" y="3422468"/>
            <a:ext cx="595667" cy="1003358"/>
          </a:xfrm>
          <a:custGeom>
            <a:avLst/>
            <a:gdLst/>
            <a:ahLst/>
            <a:cxnLst/>
            <a:rect l="0" t="0" r="0" b="0"/>
            <a:pathLst>
              <a:path w="547200" h="878774">
                <a:moveTo>
                  <a:pt x="0" y="269759"/>
                </a:moveTo>
                <a:cubicBezTo>
                  <a:pt x="0" y="120775"/>
                  <a:pt x="122455" y="0"/>
                  <a:pt x="273600" y="0"/>
                </a:cubicBezTo>
                <a:cubicBezTo>
                  <a:pt x="424565" y="0"/>
                  <a:pt x="547200" y="120775"/>
                  <a:pt x="547200" y="269759"/>
                </a:cubicBezTo>
                <a:cubicBezTo>
                  <a:pt x="547200" y="408811"/>
                  <a:pt x="440347" y="523290"/>
                  <a:pt x="328211" y="537936"/>
                </a:cubicBezTo>
                <a:cubicBezTo>
                  <a:pt x="328211" y="537936"/>
                  <a:pt x="273600" y="878774"/>
                  <a:pt x="273600" y="878774"/>
                </a:cubicBezTo>
                <a:lnTo>
                  <a:pt x="218808" y="535987"/>
                </a:lnTo>
                <a:cubicBezTo>
                  <a:pt x="99188" y="515081"/>
                  <a:pt x="0" y="403844"/>
                  <a:pt x="0" y="269759"/>
                </a:cubicBezTo>
                <a:close/>
              </a:path>
            </a:pathLst>
          </a:custGeom>
          <a:solidFill>
            <a:srgbClr val="50BEC0"/>
          </a:solidFill>
          <a:ln w="7600" cap="flat">
            <a:noFill/>
            <a:bevel/>
          </a:ln>
        </p:spPr>
      </p:sp>
      <p:sp>
        <p:nvSpPr>
          <p:cNvPr id="16" name="Freeform 31">
            <a:extLst>
              <a:ext uri="{FF2B5EF4-FFF2-40B4-BE49-F238E27FC236}">
                <a16:creationId xmlns:a16="http://schemas.microsoft.com/office/drawing/2014/main" id="{AD99A899-586B-468C-AF2D-E384564E1427}"/>
              </a:ext>
            </a:extLst>
          </p:cNvPr>
          <p:cNvSpPr/>
          <p:nvPr/>
        </p:nvSpPr>
        <p:spPr>
          <a:xfrm>
            <a:off x="6860731" y="3506198"/>
            <a:ext cx="474128" cy="514609"/>
          </a:xfrm>
          <a:custGeom>
            <a:avLst/>
            <a:gdLst/>
            <a:ahLst/>
            <a:cxnLst/>
            <a:rect l="l" t="t" r="r" b="b"/>
            <a:pathLst>
              <a:path w="660220" h="660220">
                <a:moveTo>
                  <a:pt x="0" y="330110"/>
                </a:moveTo>
                <a:cubicBezTo>
                  <a:pt x="0" y="147796"/>
                  <a:pt x="147796" y="0"/>
                  <a:pt x="330110" y="0"/>
                </a:cubicBezTo>
                <a:cubicBezTo>
                  <a:pt x="512425" y="0"/>
                  <a:pt x="660220" y="147796"/>
                  <a:pt x="660220" y="330110"/>
                </a:cubicBezTo>
                <a:cubicBezTo>
                  <a:pt x="660220" y="512425"/>
                  <a:pt x="512425" y="660220"/>
                  <a:pt x="330110" y="660220"/>
                </a:cubicBezTo>
                <a:cubicBezTo>
                  <a:pt x="147796" y="660220"/>
                  <a:pt x="0" y="512425"/>
                  <a:pt x="0" y="330110"/>
                </a:cubicBezTo>
                <a:close/>
              </a:path>
            </a:pathLst>
          </a:custGeom>
          <a:solidFill>
            <a:srgbClr val="50BEC1"/>
          </a:solidFill>
          <a:ln w="7600" cap="flat">
            <a:solidFill>
              <a:schemeClr val="bg2"/>
            </a:solidFill>
            <a:bevel/>
          </a:ln>
        </p:spPr>
        <p:txBody>
          <a:bodyPr wrap="square" lIns="0" tIns="0" rIns="0" bIns="0" rtlCol="0" anchor="ctr"/>
          <a:lstStyle/>
          <a:p>
            <a:pPr algn="ctr">
              <a:lnSpc>
                <a:spcPct val="100000"/>
              </a:lnSpc>
            </a:pPr>
            <a:r>
              <a:rPr sz="1303" b="1" dirty="0">
                <a:solidFill>
                  <a:srgbClr val="FFFFFF"/>
                </a:solidFill>
                <a:latin typeface="Arial"/>
              </a:rPr>
              <a:t>201</a:t>
            </a:r>
            <a:r>
              <a:rPr lang="en-GB" sz="1303" b="1" dirty="0">
                <a:solidFill>
                  <a:srgbClr val="FFFFFF"/>
                </a:solidFill>
                <a:latin typeface="Arial"/>
              </a:rPr>
              <a:t>7</a:t>
            </a:r>
            <a:endParaRPr sz="1303" b="1" dirty="0">
              <a:solidFill>
                <a:srgbClr val="FFFFFF"/>
              </a:solidFill>
              <a:latin typeface="Arial"/>
            </a:endParaRPr>
          </a:p>
        </p:txBody>
      </p:sp>
      <p:sp>
        <p:nvSpPr>
          <p:cNvPr id="17" name="Freeform 33">
            <a:extLst>
              <a:ext uri="{FF2B5EF4-FFF2-40B4-BE49-F238E27FC236}">
                <a16:creationId xmlns:a16="http://schemas.microsoft.com/office/drawing/2014/main" id="{DE8014D1-582F-4F92-A27A-25D1B8E8D790}"/>
              </a:ext>
            </a:extLst>
          </p:cNvPr>
          <p:cNvSpPr/>
          <p:nvPr/>
        </p:nvSpPr>
        <p:spPr>
          <a:xfrm>
            <a:off x="6039795" y="4223804"/>
            <a:ext cx="595667" cy="1003358"/>
          </a:xfrm>
          <a:custGeom>
            <a:avLst/>
            <a:gdLst/>
            <a:ahLst/>
            <a:cxnLst/>
            <a:rect l="0" t="0" r="0" b="0"/>
            <a:pathLst>
              <a:path w="547200" h="878774">
                <a:moveTo>
                  <a:pt x="0" y="269759"/>
                </a:moveTo>
                <a:cubicBezTo>
                  <a:pt x="0" y="120775"/>
                  <a:pt x="122455" y="0"/>
                  <a:pt x="273600" y="0"/>
                </a:cubicBezTo>
                <a:cubicBezTo>
                  <a:pt x="424565" y="0"/>
                  <a:pt x="547200" y="120775"/>
                  <a:pt x="547200" y="269759"/>
                </a:cubicBezTo>
                <a:cubicBezTo>
                  <a:pt x="547200" y="408811"/>
                  <a:pt x="440347" y="523290"/>
                  <a:pt x="328211" y="537936"/>
                </a:cubicBezTo>
                <a:cubicBezTo>
                  <a:pt x="328211" y="537936"/>
                  <a:pt x="273600" y="878774"/>
                  <a:pt x="273600" y="878774"/>
                </a:cubicBezTo>
                <a:lnTo>
                  <a:pt x="218808" y="535987"/>
                </a:lnTo>
                <a:cubicBezTo>
                  <a:pt x="99188" y="515081"/>
                  <a:pt x="0" y="403844"/>
                  <a:pt x="0" y="269759"/>
                </a:cubicBezTo>
                <a:close/>
              </a:path>
            </a:pathLst>
          </a:custGeom>
          <a:solidFill>
            <a:srgbClr val="50BEC0"/>
          </a:solidFill>
          <a:ln w="7600" cap="flat">
            <a:noFill/>
            <a:bevel/>
          </a:ln>
        </p:spPr>
      </p:sp>
      <p:sp>
        <p:nvSpPr>
          <p:cNvPr id="18" name="Freeform 34">
            <a:extLst>
              <a:ext uri="{FF2B5EF4-FFF2-40B4-BE49-F238E27FC236}">
                <a16:creationId xmlns:a16="http://schemas.microsoft.com/office/drawing/2014/main" id="{A81164B3-B218-4154-A168-B83D791981F7}"/>
              </a:ext>
            </a:extLst>
          </p:cNvPr>
          <p:cNvSpPr/>
          <p:nvPr/>
        </p:nvSpPr>
        <p:spPr>
          <a:xfrm>
            <a:off x="6085901" y="4199610"/>
            <a:ext cx="474128" cy="514609"/>
          </a:xfrm>
          <a:custGeom>
            <a:avLst/>
            <a:gdLst/>
            <a:ahLst/>
            <a:cxnLst/>
            <a:rect l="l" t="t" r="r" b="b"/>
            <a:pathLst>
              <a:path w="660220" h="660220">
                <a:moveTo>
                  <a:pt x="0" y="330110"/>
                </a:moveTo>
                <a:cubicBezTo>
                  <a:pt x="0" y="147796"/>
                  <a:pt x="147796" y="0"/>
                  <a:pt x="330110" y="0"/>
                </a:cubicBezTo>
                <a:cubicBezTo>
                  <a:pt x="512425" y="0"/>
                  <a:pt x="660220" y="147796"/>
                  <a:pt x="660220" y="330110"/>
                </a:cubicBezTo>
                <a:cubicBezTo>
                  <a:pt x="660220" y="512425"/>
                  <a:pt x="512425" y="660220"/>
                  <a:pt x="330110" y="660220"/>
                </a:cubicBezTo>
                <a:cubicBezTo>
                  <a:pt x="147796" y="660220"/>
                  <a:pt x="0" y="512425"/>
                  <a:pt x="0" y="330110"/>
                </a:cubicBezTo>
                <a:close/>
              </a:path>
            </a:pathLst>
          </a:custGeom>
          <a:solidFill>
            <a:srgbClr val="50BEC1"/>
          </a:solidFill>
          <a:ln w="7600" cap="flat">
            <a:solidFill>
              <a:schemeClr val="bg2"/>
            </a:solidFill>
            <a:bevel/>
          </a:ln>
        </p:spPr>
        <p:txBody>
          <a:bodyPr wrap="square" lIns="0" tIns="0" rIns="0" bIns="0" rtlCol="0" anchor="ctr"/>
          <a:lstStyle/>
          <a:p>
            <a:pPr algn="ctr">
              <a:lnSpc>
                <a:spcPct val="100000"/>
              </a:lnSpc>
            </a:pPr>
            <a:r>
              <a:rPr sz="1303" b="1" dirty="0">
                <a:solidFill>
                  <a:srgbClr val="FFFFFF"/>
                </a:solidFill>
                <a:latin typeface="Arial"/>
              </a:rPr>
              <a:t>201</a:t>
            </a:r>
            <a:r>
              <a:rPr lang="en-GB" sz="1303" b="1" dirty="0">
                <a:solidFill>
                  <a:srgbClr val="FFFFFF"/>
                </a:solidFill>
                <a:latin typeface="Arial"/>
              </a:rPr>
              <a:t>8</a:t>
            </a:r>
            <a:endParaRPr sz="1303" b="1" dirty="0">
              <a:solidFill>
                <a:srgbClr val="FFFFFF"/>
              </a:solidFill>
              <a:latin typeface="Arial"/>
            </a:endParaRPr>
          </a:p>
        </p:txBody>
      </p:sp>
      <p:sp>
        <p:nvSpPr>
          <p:cNvPr id="19" name="Freeform 35">
            <a:extLst>
              <a:ext uri="{FF2B5EF4-FFF2-40B4-BE49-F238E27FC236}">
                <a16:creationId xmlns:a16="http://schemas.microsoft.com/office/drawing/2014/main" id="{A290F0D4-C65A-4C12-A34F-3A4D94587B32}"/>
              </a:ext>
            </a:extLst>
          </p:cNvPr>
          <p:cNvSpPr/>
          <p:nvPr/>
        </p:nvSpPr>
        <p:spPr>
          <a:xfrm>
            <a:off x="5270762" y="4169305"/>
            <a:ext cx="595667" cy="1003358"/>
          </a:xfrm>
          <a:custGeom>
            <a:avLst/>
            <a:gdLst/>
            <a:ahLst/>
            <a:cxnLst/>
            <a:rect l="0" t="0" r="0" b="0"/>
            <a:pathLst>
              <a:path w="547200" h="878774">
                <a:moveTo>
                  <a:pt x="0" y="269759"/>
                </a:moveTo>
                <a:cubicBezTo>
                  <a:pt x="0" y="120775"/>
                  <a:pt x="122455" y="0"/>
                  <a:pt x="273600" y="0"/>
                </a:cubicBezTo>
                <a:cubicBezTo>
                  <a:pt x="424565" y="0"/>
                  <a:pt x="547200" y="120775"/>
                  <a:pt x="547200" y="269759"/>
                </a:cubicBezTo>
                <a:cubicBezTo>
                  <a:pt x="547200" y="408811"/>
                  <a:pt x="440347" y="523290"/>
                  <a:pt x="328211" y="537936"/>
                </a:cubicBezTo>
                <a:cubicBezTo>
                  <a:pt x="328211" y="537936"/>
                  <a:pt x="273600" y="878774"/>
                  <a:pt x="273600" y="878774"/>
                </a:cubicBezTo>
                <a:lnTo>
                  <a:pt x="218808" y="535987"/>
                </a:lnTo>
                <a:cubicBezTo>
                  <a:pt x="99188" y="515081"/>
                  <a:pt x="0" y="403844"/>
                  <a:pt x="0" y="269759"/>
                </a:cubicBezTo>
                <a:close/>
              </a:path>
            </a:pathLst>
          </a:custGeom>
          <a:solidFill>
            <a:srgbClr val="50BEC0"/>
          </a:solidFill>
          <a:ln w="7600" cap="flat">
            <a:noFill/>
            <a:bevel/>
          </a:ln>
        </p:spPr>
      </p:sp>
      <p:sp>
        <p:nvSpPr>
          <p:cNvPr id="20" name="Freeform 36">
            <a:extLst>
              <a:ext uri="{FF2B5EF4-FFF2-40B4-BE49-F238E27FC236}">
                <a16:creationId xmlns:a16="http://schemas.microsoft.com/office/drawing/2014/main" id="{E319566E-2228-4C36-A243-EDAFD00A39AB}"/>
              </a:ext>
            </a:extLst>
          </p:cNvPr>
          <p:cNvSpPr/>
          <p:nvPr/>
        </p:nvSpPr>
        <p:spPr>
          <a:xfrm>
            <a:off x="5348787" y="4229579"/>
            <a:ext cx="474128" cy="514609"/>
          </a:xfrm>
          <a:custGeom>
            <a:avLst/>
            <a:gdLst/>
            <a:ahLst/>
            <a:cxnLst/>
            <a:rect l="l" t="t" r="r" b="b"/>
            <a:pathLst>
              <a:path w="660220" h="660220">
                <a:moveTo>
                  <a:pt x="0" y="330110"/>
                </a:moveTo>
                <a:cubicBezTo>
                  <a:pt x="0" y="147796"/>
                  <a:pt x="147796" y="0"/>
                  <a:pt x="330110" y="0"/>
                </a:cubicBezTo>
                <a:cubicBezTo>
                  <a:pt x="512425" y="0"/>
                  <a:pt x="660220" y="147796"/>
                  <a:pt x="660220" y="330110"/>
                </a:cubicBezTo>
                <a:cubicBezTo>
                  <a:pt x="660220" y="512425"/>
                  <a:pt x="512425" y="660220"/>
                  <a:pt x="330110" y="660220"/>
                </a:cubicBezTo>
                <a:cubicBezTo>
                  <a:pt x="147796" y="660220"/>
                  <a:pt x="0" y="512425"/>
                  <a:pt x="0" y="330110"/>
                </a:cubicBezTo>
                <a:close/>
              </a:path>
            </a:pathLst>
          </a:custGeom>
          <a:solidFill>
            <a:srgbClr val="50BEC1"/>
          </a:solidFill>
          <a:ln w="7600" cap="flat">
            <a:solidFill>
              <a:schemeClr val="bg2"/>
            </a:solidFill>
            <a:bevel/>
          </a:ln>
        </p:spPr>
        <p:txBody>
          <a:bodyPr wrap="square" lIns="0" tIns="0" rIns="0" bIns="0" rtlCol="0" anchor="ctr"/>
          <a:lstStyle/>
          <a:p>
            <a:pPr algn="ctr">
              <a:lnSpc>
                <a:spcPct val="100000"/>
              </a:lnSpc>
            </a:pPr>
            <a:r>
              <a:rPr sz="1303" b="1" dirty="0">
                <a:solidFill>
                  <a:srgbClr val="FFFFFF"/>
                </a:solidFill>
                <a:latin typeface="Arial"/>
              </a:rPr>
              <a:t>201</a:t>
            </a:r>
            <a:r>
              <a:rPr lang="en-GB" sz="1303" b="1" dirty="0">
                <a:solidFill>
                  <a:srgbClr val="FFFFFF"/>
                </a:solidFill>
                <a:latin typeface="Arial"/>
              </a:rPr>
              <a:t>9</a:t>
            </a:r>
            <a:endParaRPr sz="1303" b="1" dirty="0">
              <a:solidFill>
                <a:srgbClr val="FFFFFF"/>
              </a:solidFill>
              <a:latin typeface="Arial"/>
            </a:endParaRPr>
          </a:p>
        </p:txBody>
      </p:sp>
      <p:sp>
        <p:nvSpPr>
          <p:cNvPr id="21" name="Freeform 37">
            <a:extLst>
              <a:ext uri="{FF2B5EF4-FFF2-40B4-BE49-F238E27FC236}">
                <a16:creationId xmlns:a16="http://schemas.microsoft.com/office/drawing/2014/main" id="{127FFCFB-73A0-4DA1-8CE5-56D16BAAA904}"/>
              </a:ext>
            </a:extLst>
          </p:cNvPr>
          <p:cNvSpPr/>
          <p:nvPr/>
        </p:nvSpPr>
        <p:spPr>
          <a:xfrm>
            <a:off x="3601469" y="4027181"/>
            <a:ext cx="595667" cy="1113858"/>
          </a:xfrm>
          <a:custGeom>
            <a:avLst/>
            <a:gdLst/>
            <a:ahLst/>
            <a:cxnLst/>
            <a:rect l="0" t="0" r="0" b="0"/>
            <a:pathLst>
              <a:path w="547200" h="878774">
                <a:moveTo>
                  <a:pt x="0" y="269759"/>
                </a:moveTo>
                <a:cubicBezTo>
                  <a:pt x="0" y="120775"/>
                  <a:pt x="122455" y="0"/>
                  <a:pt x="273600" y="0"/>
                </a:cubicBezTo>
                <a:cubicBezTo>
                  <a:pt x="424565" y="0"/>
                  <a:pt x="547200" y="120775"/>
                  <a:pt x="547200" y="269759"/>
                </a:cubicBezTo>
                <a:cubicBezTo>
                  <a:pt x="547200" y="408811"/>
                  <a:pt x="440347" y="523290"/>
                  <a:pt x="328211" y="537936"/>
                </a:cubicBezTo>
                <a:cubicBezTo>
                  <a:pt x="328211" y="537936"/>
                  <a:pt x="273600" y="878774"/>
                  <a:pt x="273600" y="878774"/>
                </a:cubicBezTo>
                <a:lnTo>
                  <a:pt x="218808" y="535987"/>
                </a:lnTo>
                <a:cubicBezTo>
                  <a:pt x="99188" y="515081"/>
                  <a:pt x="0" y="403844"/>
                  <a:pt x="0" y="269759"/>
                </a:cubicBezTo>
                <a:close/>
              </a:path>
            </a:pathLst>
          </a:custGeom>
          <a:solidFill>
            <a:srgbClr val="50BEC0"/>
          </a:solidFill>
          <a:ln w="7600" cap="flat">
            <a:noFill/>
            <a:bevel/>
          </a:ln>
        </p:spPr>
      </p:sp>
      <p:sp>
        <p:nvSpPr>
          <p:cNvPr id="22" name="Freeform 38">
            <a:extLst>
              <a:ext uri="{FF2B5EF4-FFF2-40B4-BE49-F238E27FC236}">
                <a16:creationId xmlns:a16="http://schemas.microsoft.com/office/drawing/2014/main" id="{FD473637-77CA-4DD1-BC32-41C45532A13F}"/>
              </a:ext>
            </a:extLst>
          </p:cNvPr>
          <p:cNvSpPr/>
          <p:nvPr/>
        </p:nvSpPr>
        <p:spPr>
          <a:xfrm>
            <a:off x="3690007" y="4121320"/>
            <a:ext cx="474128" cy="514142"/>
          </a:xfrm>
          <a:custGeom>
            <a:avLst/>
            <a:gdLst/>
            <a:ahLst/>
            <a:cxnLst/>
            <a:rect l="l" t="t" r="r" b="b"/>
            <a:pathLst>
              <a:path w="660220" h="660220">
                <a:moveTo>
                  <a:pt x="0" y="330110"/>
                </a:moveTo>
                <a:cubicBezTo>
                  <a:pt x="0" y="147796"/>
                  <a:pt x="147796" y="0"/>
                  <a:pt x="330110" y="0"/>
                </a:cubicBezTo>
                <a:cubicBezTo>
                  <a:pt x="512425" y="0"/>
                  <a:pt x="660220" y="147796"/>
                  <a:pt x="660220" y="330110"/>
                </a:cubicBezTo>
                <a:cubicBezTo>
                  <a:pt x="660220" y="512425"/>
                  <a:pt x="512425" y="660220"/>
                  <a:pt x="330110" y="660220"/>
                </a:cubicBezTo>
                <a:cubicBezTo>
                  <a:pt x="147796" y="660220"/>
                  <a:pt x="0" y="512425"/>
                  <a:pt x="0" y="330110"/>
                </a:cubicBezTo>
                <a:close/>
              </a:path>
            </a:pathLst>
          </a:custGeom>
          <a:solidFill>
            <a:srgbClr val="50BEC1"/>
          </a:solidFill>
          <a:ln w="7600" cap="flat">
            <a:solidFill>
              <a:schemeClr val="bg2"/>
            </a:solidFill>
            <a:bevel/>
          </a:ln>
        </p:spPr>
        <p:txBody>
          <a:bodyPr wrap="square" lIns="0" tIns="0" rIns="0" bIns="0" rtlCol="0" anchor="ctr"/>
          <a:lstStyle/>
          <a:p>
            <a:pPr algn="ctr">
              <a:lnSpc>
                <a:spcPct val="100000"/>
              </a:lnSpc>
            </a:pPr>
            <a:r>
              <a:rPr sz="1303" b="1" dirty="0">
                <a:solidFill>
                  <a:srgbClr val="FFFFFF"/>
                </a:solidFill>
                <a:latin typeface="Arial"/>
              </a:rPr>
              <a:t>20</a:t>
            </a:r>
            <a:r>
              <a:rPr lang="en-GB" sz="1303" b="1" dirty="0">
                <a:solidFill>
                  <a:srgbClr val="FFFFFF"/>
                </a:solidFill>
                <a:latin typeface="Arial"/>
              </a:rPr>
              <a:t>20</a:t>
            </a:r>
            <a:endParaRPr sz="1303" b="1" dirty="0">
              <a:solidFill>
                <a:srgbClr val="FFFFFF"/>
              </a:solidFill>
              <a:latin typeface="Arial"/>
            </a:endParaRPr>
          </a:p>
        </p:txBody>
      </p:sp>
      <p:sp>
        <p:nvSpPr>
          <p:cNvPr id="23" name="Freeform 44">
            <a:extLst>
              <a:ext uri="{FF2B5EF4-FFF2-40B4-BE49-F238E27FC236}">
                <a16:creationId xmlns:a16="http://schemas.microsoft.com/office/drawing/2014/main" id="{7E94F358-EE69-4BD2-BE8B-957AC807345C}"/>
              </a:ext>
            </a:extLst>
          </p:cNvPr>
          <p:cNvSpPr/>
          <p:nvPr/>
        </p:nvSpPr>
        <p:spPr>
          <a:xfrm flipH="1">
            <a:off x="5497038" y="-11978"/>
            <a:ext cx="1706747" cy="732782"/>
          </a:xfrm>
          <a:custGeom>
            <a:avLst/>
            <a:gdLst>
              <a:gd name="rtb" fmla="*/ 281252 h 623200"/>
            </a:gdLst>
            <a:ahLst/>
            <a:cxnLst/>
            <a:rect l="l" t="t" r="r" b="rtb"/>
            <a:pathLst>
              <a:path w="1033600" h="623200">
                <a:moveTo>
                  <a:pt x="37002" y="0"/>
                </a:moveTo>
                <a:lnTo>
                  <a:pt x="59949" y="0"/>
                </a:lnTo>
                <a:lnTo>
                  <a:pt x="59949" y="31897"/>
                </a:lnTo>
                <a:lnTo>
                  <a:pt x="1033600" y="31897"/>
                </a:lnTo>
                <a:lnTo>
                  <a:pt x="989201" y="155800"/>
                </a:lnTo>
                <a:lnTo>
                  <a:pt x="1033600" y="272344"/>
                </a:lnTo>
                <a:lnTo>
                  <a:pt x="59949" y="272344"/>
                </a:lnTo>
                <a:lnTo>
                  <a:pt x="59949" y="596212"/>
                </a:lnTo>
                <a:lnTo>
                  <a:pt x="85789" y="596212"/>
                </a:lnTo>
                <a:lnTo>
                  <a:pt x="85789" y="623200"/>
                </a:lnTo>
                <a:lnTo>
                  <a:pt x="0" y="623200"/>
                </a:lnTo>
                <a:lnTo>
                  <a:pt x="0" y="596212"/>
                </a:lnTo>
                <a:lnTo>
                  <a:pt x="25840" y="596212"/>
                </a:lnTo>
                <a:lnTo>
                  <a:pt x="25840" y="0"/>
                </a:lnTo>
                <a:lnTo>
                  <a:pt x="37002" y="0"/>
                </a:lnTo>
                <a:close/>
              </a:path>
            </a:pathLst>
          </a:custGeom>
          <a:solidFill>
            <a:schemeClr val="accent1">
              <a:lumMod val="75000"/>
            </a:schemeClr>
          </a:solidFill>
          <a:ln w="7600" cap="flat">
            <a:noFill/>
            <a:bevel/>
          </a:ln>
        </p:spPr>
        <p:txBody>
          <a:bodyPr wrap="square" lIns="0" tIns="0" rIns="0" bIns="0" rtlCol="0" anchor="ctr"/>
          <a:lstStyle/>
          <a:p>
            <a:pPr algn="ctr">
              <a:lnSpc>
                <a:spcPct val="100000"/>
              </a:lnSpc>
            </a:pPr>
            <a:r>
              <a:rPr lang="en-GB" sz="1000" dirty="0">
                <a:solidFill>
                  <a:srgbClr val="FFFFFF"/>
                </a:solidFill>
                <a:latin typeface="Avenir Black"/>
                <a:cs typeface="Avenir Black"/>
              </a:rPr>
              <a:t>Wandsworth CCG formed</a:t>
            </a:r>
            <a:endParaRPr sz="1000" dirty="0">
              <a:solidFill>
                <a:srgbClr val="FFFFFF"/>
              </a:solidFill>
              <a:latin typeface="Avenir Black"/>
              <a:cs typeface="Avenir Black"/>
            </a:endParaRPr>
          </a:p>
        </p:txBody>
      </p:sp>
      <p:sp>
        <p:nvSpPr>
          <p:cNvPr id="24" name="Pentagon 62">
            <a:extLst>
              <a:ext uri="{FF2B5EF4-FFF2-40B4-BE49-F238E27FC236}">
                <a16:creationId xmlns:a16="http://schemas.microsoft.com/office/drawing/2014/main" id="{78F0F7F9-5A1A-4135-9AB5-97FB4A2CAE99}"/>
              </a:ext>
            </a:extLst>
          </p:cNvPr>
          <p:cNvSpPr/>
          <p:nvPr/>
        </p:nvSpPr>
        <p:spPr>
          <a:xfrm flipH="1">
            <a:off x="7134330" y="1051500"/>
            <a:ext cx="1872017" cy="289817"/>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857" dirty="0">
                <a:solidFill>
                  <a:srgbClr val="2E74B6"/>
                </a:solidFill>
                <a:latin typeface="Avenir Black"/>
                <a:cs typeface="Avenir Black"/>
              </a:rPr>
              <a:t>PPI Reference Group </a:t>
            </a:r>
            <a:r>
              <a:rPr lang="en-GB" sz="857" dirty="0">
                <a:solidFill>
                  <a:srgbClr val="2E74B6"/>
                </a:solidFill>
                <a:latin typeface="Avenir Book"/>
                <a:cs typeface="Avenir Book"/>
              </a:rPr>
              <a:t>Autumn 2012</a:t>
            </a:r>
            <a:endParaRPr lang="en-US" sz="1286" dirty="0">
              <a:solidFill>
                <a:srgbClr val="2E74B6"/>
              </a:solidFill>
            </a:endParaRPr>
          </a:p>
        </p:txBody>
      </p:sp>
      <p:sp>
        <p:nvSpPr>
          <p:cNvPr id="25" name="Pentagon 63">
            <a:extLst>
              <a:ext uri="{FF2B5EF4-FFF2-40B4-BE49-F238E27FC236}">
                <a16:creationId xmlns:a16="http://schemas.microsoft.com/office/drawing/2014/main" id="{192C2513-E848-40F3-A353-631422D57880}"/>
              </a:ext>
            </a:extLst>
          </p:cNvPr>
          <p:cNvSpPr/>
          <p:nvPr/>
        </p:nvSpPr>
        <p:spPr>
          <a:xfrm>
            <a:off x="4301203" y="3849023"/>
            <a:ext cx="1142097" cy="211392"/>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857" dirty="0">
                <a:solidFill>
                  <a:srgbClr val="2E74B6"/>
                </a:solidFill>
                <a:latin typeface="Avenir Black"/>
                <a:cs typeface="Avenir Black"/>
              </a:rPr>
              <a:t>Youth Health Jury</a:t>
            </a:r>
            <a:endParaRPr lang="en-US" sz="1286" dirty="0">
              <a:solidFill>
                <a:srgbClr val="2E74B6"/>
              </a:solidFill>
            </a:endParaRPr>
          </a:p>
        </p:txBody>
      </p:sp>
      <p:sp>
        <p:nvSpPr>
          <p:cNvPr id="26" name="Pentagon 64">
            <a:extLst>
              <a:ext uri="{FF2B5EF4-FFF2-40B4-BE49-F238E27FC236}">
                <a16:creationId xmlns:a16="http://schemas.microsoft.com/office/drawing/2014/main" id="{CE318E66-12C7-47FE-95FA-6F8E8D7540DD}"/>
              </a:ext>
            </a:extLst>
          </p:cNvPr>
          <p:cNvSpPr/>
          <p:nvPr/>
        </p:nvSpPr>
        <p:spPr>
          <a:xfrm flipH="1">
            <a:off x="6883382" y="1438725"/>
            <a:ext cx="1447179" cy="192195"/>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857" dirty="0">
                <a:solidFill>
                  <a:srgbClr val="2E74B6"/>
                </a:solidFill>
                <a:latin typeface="Avenir Black"/>
                <a:cs typeface="Avenir Black"/>
              </a:rPr>
              <a:t>Community Grants</a:t>
            </a:r>
            <a:endParaRPr lang="en-US" sz="1286" dirty="0">
              <a:solidFill>
                <a:srgbClr val="2E74B6"/>
              </a:solidFill>
            </a:endParaRPr>
          </a:p>
        </p:txBody>
      </p:sp>
      <p:sp>
        <p:nvSpPr>
          <p:cNvPr id="27" name="Pentagon 65">
            <a:extLst>
              <a:ext uri="{FF2B5EF4-FFF2-40B4-BE49-F238E27FC236}">
                <a16:creationId xmlns:a16="http://schemas.microsoft.com/office/drawing/2014/main" id="{636684DF-57BA-430B-9213-04D02F8943CC}"/>
              </a:ext>
            </a:extLst>
          </p:cNvPr>
          <p:cNvSpPr/>
          <p:nvPr/>
        </p:nvSpPr>
        <p:spPr>
          <a:xfrm>
            <a:off x="1814382" y="1464363"/>
            <a:ext cx="2702092" cy="212101"/>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857" dirty="0">
                <a:solidFill>
                  <a:srgbClr val="2E74B6"/>
                </a:solidFill>
                <a:latin typeface="Avenir Black"/>
                <a:cs typeface="Avenir Black"/>
              </a:rPr>
              <a:t>Thinking Partners </a:t>
            </a:r>
            <a:r>
              <a:rPr lang="en-GB" sz="786" dirty="0">
                <a:solidFill>
                  <a:srgbClr val="2E74B6"/>
                </a:solidFill>
                <a:latin typeface="Avenir Book"/>
                <a:cs typeface="Avenir Book"/>
              </a:rPr>
              <a:t>Assures the CCG on equalities</a:t>
            </a:r>
            <a:endParaRPr lang="en-US" sz="786" dirty="0">
              <a:solidFill>
                <a:srgbClr val="2E74B6"/>
              </a:solidFill>
              <a:latin typeface="Avenir Book"/>
              <a:cs typeface="Avenir Book"/>
            </a:endParaRPr>
          </a:p>
        </p:txBody>
      </p:sp>
      <p:sp>
        <p:nvSpPr>
          <p:cNvPr id="28" name="Pentagon 66">
            <a:extLst>
              <a:ext uri="{FF2B5EF4-FFF2-40B4-BE49-F238E27FC236}">
                <a16:creationId xmlns:a16="http://schemas.microsoft.com/office/drawing/2014/main" id="{20A75E9C-1E31-4D2F-BD00-8186B2141D38}"/>
              </a:ext>
            </a:extLst>
          </p:cNvPr>
          <p:cNvSpPr/>
          <p:nvPr/>
        </p:nvSpPr>
        <p:spPr>
          <a:xfrm>
            <a:off x="4316452" y="1009840"/>
            <a:ext cx="1718781" cy="211312"/>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857" dirty="0">
                <a:solidFill>
                  <a:srgbClr val="2E74B6"/>
                </a:solidFill>
                <a:latin typeface="Avenir Black"/>
                <a:cs typeface="Avenir Black"/>
              </a:rPr>
              <a:t>Expert Patient Programme</a:t>
            </a:r>
            <a:endParaRPr lang="en-US" sz="1286" dirty="0">
              <a:solidFill>
                <a:srgbClr val="2E74B6"/>
              </a:solidFill>
            </a:endParaRPr>
          </a:p>
        </p:txBody>
      </p:sp>
      <p:sp>
        <p:nvSpPr>
          <p:cNvPr id="29" name="Pentagon 67">
            <a:extLst>
              <a:ext uri="{FF2B5EF4-FFF2-40B4-BE49-F238E27FC236}">
                <a16:creationId xmlns:a16="http://schemas.microsoft.com/office/drawing/2014/main" id="{AD741665-6185-41AC-917A-7A014F0BAC26}"/>
              </a:ext>
            </a:extLst>
          </p:cNvPr>
          <p:cNvSpPr/>
          <p:nvPr/>
        </p:nvSpPr>
        <p:spPr>
          <a:xfrm>
            <a:off x="1675998" y="2315789"/>
            <a:ext cx="3495501" cy="223540"/>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857" dirty="0">
                <a:solidFill>
                  <a:srgbClr val="2E74B6"/>
                </a:solidFill>
                <a:latin typeface="Avenir Black"/>
                <a:cs typeface="Avenir Black"/>
              </a:rPr>
              <a:t>Productive PPI </a:t>
            </a:r>
            <a:r>
              <a:rPr lang="en-GB" sz="750" dirty="0">
                <a:solidFill>
                  <a:srgbClr val="2E74B6"/>
                </a:solidFill>
                <a:latin typeface="Avenir Black"/>
                <a:cs typeface="Avenir Black"/>
              </a:rPr>
              <a:t>(NHS 70 award winner) </a:t>
            </a:r>
            <a:r>
              <a:rPr lang="en-GB" sz="857" dirty="0">
                <a:solidFill>
                  <a:srgbClr val="2E74B6"/>
                </a:solidFill>
                <a:latin typeface="Avenir Book"/>
                <a:cs typeface="Avenir Book"/>
              </a:rPr>
              <a:t>Patient voice in GP practices</a:t>
            </a:r>
            <a:endParaRPr lang="en-US" sz="857" dirty="0">
              <a:solidFill>
                <a:srgbClr val="2E74B6"/>
              </a:solidFill>
            </a:endParaRPr>
          </a:p>
        </p:txBody>
      </p:sp>
      <p:sp>
        <p:nvSpPr>
          <p:cNvPr id="30" name="Pentagon 68">
            <a:extLst>
              <a:ext uri="{FF2B5EF4-FFF2-40B4-BE49-F238E27FC236}">
                <a16:creationId xmlns:a16="http://schemas.microsoft.com/office/drawing/2014/main" id="{BCF599B5-E7E3-4014-97DE-BA68B19E12B6}"/>
              </a:ext>
            </a:extLst>
          </p:cNvPr>
          <p:cNvSpPr/>
          <p:nvPr/>
        </p:nvSpPr>
        <p:spPr>
          <a:xfrm flipH="1">
            <a:off x="6549623" y="1924073"/>
            <a:ext cx="2456724" cy="347760"/>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857" dirty="0">
                <a:solidFill>
                  <a:srgbClr val="2E74B6"/>
                </a:solidFill>
                <a:latin typeface="Avenir Black"/>
                <a:cs typeface="Avenir Black"/>
              </a:rPr>
              <a:t>Members Development Programme</a:t>
            </a:r>
            <a:r>
              <a:rPr lang="en-GB" sz="714" dirty="0">
                <a:solidFill>
                  <a:srgbClr val="2E74B6"/>
                </a:solidFill>
                <a:latin typeface="Avenir Black"/>
                <a:cs typeface="Avenir Black"/>
              </a:rPr>
              <a:t> </a:t>
            </a:r>
            <a:r>
              <a:rPr lang="en-GB" sz="786" dirty="0">
                <a:solidFill>
                  <a:srgbClr val="2E74B6"/>
                </a:solidFill>
                <a:latin typeface="Avenir Book"/>
                <a:cs typeface="Avenir Book"/>
              </a:rPr>
              <a:t>PPI workshops in GP practices</a:t>
            </a:r>
            <a:endParaRPr lang="en-US" sz="857" dirty="0">
              <a:solidFill>
                <a:srgbClr val="2E74B6"/>
              </a:solidFill>
            </a:endParaRPr>
          </a:p>
        </p:txBody>
      </p:sp>
      <p:sp>
        <p:nvSpPr>
          <p:cNvPr id="31" name="Pentagon 70">
            <a:extLst>
              <a:ext uri="{FF2B5EF4-FFF2-40B4-BE49-F238E27FC236}">
                <a16:creationId xmlns:a16="http://schemas.microsoft.com/office/drawing/2014/main" id="{ED36A947-339B-4071-9FCD-943E2B77A5C3}"/>
              </a:ext>
            </a:extLst>
          </p:cNvPr>
          <p:cNvSpPr/>
          <p:nvPr/>
        </p:nvSpPr>
        <p:spPr>
          <a:xfrm>
            <a:off x="2608263" y="2914557"/>
            <a:ext cx="2076084" cy="219933"/>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57" dirty="0">
                <a:solidFill>
                  <a:srgbClr val="2E74B6"/>
                </a:solidFill>
                <a:latin typeface="Avenir Black"/>
                <a:cs typeface="Avenir Black"/>
              </a:rPr>
              <a:t>Seldom heard communities GP visits</a:t>
            </a:r>
            <a:endParaRPr lang="en-GB" sz="857" dirty="0">
              <a:solidFill>
                <a:srgbClr val="2E74B6"/>
              </a:solidFill>
              <a:latin typeface="Avenir Black"/>
              <a:cs typeface="Avenir Black"/>
            </a:endParaRPr>
          </a:p>
        </p:txBody>
      </p:sp>
      <p:sp>
        <p:nvSpPr>
          <p:cNvPr id="32" name="Freeform 26">
            <a:extLst>
              <a:ext uri="{FF2B5EF4-FFF2-40B4-BE49-F238E27FC236}">
                <a16:creationId xmlns:a16="http://schemas.microsoft.com/office/drawing/2014/main" id="{10F0D6F3-F982-4912-8590-2AD1AA5814CE}"/>
              </a:ext>
            </a:extLst>
          </p:cNvPr>
          <p:cNvSpPr/>
          <p:nvPr/>
        </p:nvSpPr>
        <p:spPr>
          <a:xfrm>
            <a:off x="4598746" y="2436897"/>
            <a:ext cx="595667" cy="1003358"/>
          </a:xfrm>
          <a:custGeom>
            <a:avLst/>
            <a:gdLst/>
            <a:ahLst/>
            <a:cxnLst/>
            <a:rect l="0" t="0" r="0" b="0"/>
            <a:pathLst>
              <a:path w="547200" h="878774">
                <a:moveTo>
                  <a:pt x="0" y="269759"/>
                </a:moveTo>
                <a:cubicBezTo>
                  <a:pt x="0" y="120775"/>
                  <a:pt x="122455" y="0"/>
                  <a:pt x="273600" y="0"/>
                </a:cubicBezTo>
                <a:cubicBezTo>
                  <a:pt x="424565" y="0"/>
                  <a:pt x="547200" y="120775"/>
                  <a:pt x="547200" y="269759"/>
                </a:cubicBezTo>
                <a:cubicBezTo>
                  <a:pt x="547200" y="408811"/>
                  <a:pt x="440347" y="523290"/>
                  <a:pt x="328211" y="537936"/>
                </a:cubicBezTo>
                <a:cubicBezTo>
                  <a:pt x="328211" y="537936"/>
                  <a:pt x="273600" y="878774"/>
                  <a:pt x="273600" y="878774"/>
                </a:cubicBezTo>
                <a:lnTo>
                  <a:pt x="218808" y="535987"/>
                </a:lnTo>
                <a:cubicBezTo>
                  <a:pt x="99188" y="515081"/>
                  <a:pt x="0" y="403844"/>
                  <a:pt x="0" y="269759"/>
                </a:cubicBezTo>
                <a:close/>
              </a:path>
            </a:pathLst>
          </a:custGeom>
          <a:solidFill>
            <a:srgbClr val="50BEC0"/>
          </a:solidFill>
          <a:ln w="7600" cap="flat">
            <a:noFill/>
            <a:bevel/>
          </a:ln>
        </p:spPr>
      </p:sp>
      <p:sp>
        <p:nvSpPr>
          <p:cNvPr id="33" name="Freeform 27">
            <a:extLst>
              <a:ext uri="{FF2B5EF4-FFF2-40B4-BE49-F238E27FC236}">
                <a16:creationId xmlns:a16="http://schemas.microsoft.com/office/drawing/2014/main" id="{22941EB6-B413-4481-AC4C-9F918B837929}"/>
              </a:ext>
            </a:extLst>
          </p:cNvPr>
          <p:cNvSpPr/>
          <p:nvPr/>
        </p:nvSpPr>
        <p:spPr>
          <a:xfrm>
            <a:off x="4662754" y="2466156"/>
            <a:ext cx="474128" cy="529109"/>
          </a:xfrm>
          <a:custGeom>
            <a:avLst/>
            <a:gdLst/>
            <a:ahLst/>
            <a:cxnLst/>
            <a:rect l="l" t="t" r="r" b="b"/>
            <a:pathLst>
              <a:path w="660220" h="660220">
                <a:moveTo>
                  <a:pt x="0" y="330110"/>
                </a:moveTo>
                <a:cubicBezTo>
                  <a:pt x="0" y="147796"/>
                  <a:pt x="147796" y="0"/>
                  <a:pt x="330110" y="0"/>
                </a:cubicBezTo>
                <a:cubicBezTo>
                  <a:pt x="512425" y="0"/>
                  <a:pt x="660220" y="147796"/>
                  <a:pt x="660220" y="330110"/>
                </a:cubicBezTo>
                <a:cubicBezTo>
                  <a:pt x="660220" y="512425"/>
                  <a:pt x="512425" y="660220"/>
                  <a:pt x="330110" y="660220"/>
                </a:cubicBezTo>
                <a:cubicBezTo>
                  <a:pt x="147796" y="660220"/>
                  <a:pt x="0" y="512425"/>
                  <a:pt x="0" y="330110"/>
                </a:cubicBezTo>
                <a:close/>
              </a:path>
            </a:pathLst>
          </a:custGeom>
          <a:solidFill>
            <a:srgbClr val="50BEC1"/>
          </a:solidFill>
          <a:ln w="7600" cap="flat">
            <a:solidFill>
              <a:schemeClr val="bg2"/>
            </a:solidFill>
            <a:bevel/>
          </a:ln>
        </p:spPr>
        <p:txBody>
          <a:bodyPr wrap="square" lIns="0" tIns="0" rIns="0" bIns="0" rtlCol="0" anchor="ctr"/>
          <a:lstStyle/>
          <a:p>
            <a:pPr algn="ctr">
              <a:lnSpc>
                <a:spcPct val="100000"/>
              </a:lnSpc>
            </a:pPr>
            <a:r>
              <a:rPr sz="1303" b="1" dirty="0">
                <a:solidFill>
                  <a:srgbClr val="FFFFFF"/>
                </a:solidFill>
                <a:latin typeface="Arial"/>
              </a:rPr>
              <a:t>201</a:t>
            </a:r>
            <a:r>
              <a:rPr lang="en-GB" sz="1303" b="1" dirty="0">
                <a:solidFill>
                  <a:srgbClr val="FFFFFF"/>
                </a:solidFill>
                <a:latin typeface="Arial"/>
              </a:rPr>
              <a:t>5</a:t>
            </a:r>
            <a:endParaRPr sz="1303" b="1" dirty="0">
              <a:solidFill>
                <a:srgbClr val="FFFFFF"/>
              </a:solidFill>
              <a:latin typeface="Arial"/>
            </a:endParaRPr>
          </a:p>
        </p:txBody>
      </p:sp>
      <p:sp>
        <p:nvSpPr>
          <p:cNvPr id="34" name="Pentagon 71">
            <a:extLst>
              <a:ext uri="{FF2B5EF4-FFF2-40B4-BE49-F238E27FC236}">
                <a16:creationId xmlns:a16="http://schemas.microsoft.com/office/drawing/2014/main" id="{68626AB3-E88D-438E-A28B-458F304FE9EF}"/>
              </a:ext>
            </a:extLst>
          </p:cNvPr>
          <p:cNvSpPr/>
          <p:nvPr/>
        </p:nvSpPr>
        <p:spPr>
          <a:xfrm>
            <a:off x="2705595" y="3789234"/>
            <a:ext cx="1112642" cy="219663"/>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57" dirty="0">
                <a:solidFill>
                  <a:srgbClr val="2E74B6"/>
                </a:solidFill>
                <a:latin typeface="Avenir Black"/>
                <a:cs typeface="Avenir Black"/>
              </a:rPr>
              <a:t>Learning lunches </a:t>
            </a:r>
            <a:endParaRPr lang="en-GB" sz="857" dirty="0">
              <a:solidFill>
                <a:srgbClr val="2E74B6"/>
              </a:solidFill>
              <a:latin typeface="Avenir Black"/>
              <a:cs typeface="Avenir Black"/>
            </a:endParaRPr>
          </a:p>
        </p:txBody>
      </p:sp>
      <p:sp>
        <p:nvSpPr>
          <p:cNvPr id="35" name="Pentagon 72">
            <a:extLst>
              <a:ext uri="{FF2B5EF4-FFF2-40B4-BE49-F238E27FC236}">
                <a16:creationId xmlns:a16="http://schemas.microsoft.com/office/drawing/2014/main" id="{E4778E4D-0C97-4FF2-8701-A550FD8C7A5C}"/>
              </a:ext>
            </a:extLst>
          </p:cNvPr>
          <p:cNvSpPr/>
          <p:nvPr/>
        </p:nvSpPr>
        <p:spPr>
          <a:xfrm>
            <a:off x="4792840" y="1463181"/>
            <a:ext cx="1704884" cy="226240"/>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57" dirty="0">
                <a:solidFill>
                  <a:srgbClr val="2E74B6"/>
                </a:solidFill>
                <a:latin typeface="Avenir Black"/>
                <a:cs typeface="Avenir Black"/>
              </a:rPr>
              <a:t>Lay Representative on Board</a:t>
            </a:r>
            <a:endParaRPr lang="en-GB" sz="857" dirty="0">
              <a:solidFill>
                <a:srgbClr val="2E74B6"/>
              </a:solidFill>
              <a:latin typeface="Avenir Black"/>
              <a:cs typeface="Avenir Black"/>
            </a:endParaRPr>
          </a:p>
        </p:txBody>
      </p:sp>
      <p:sp>
        <p:nvSpPr>
          <p:cNvPr id="36" name="Pentagon 73">
            <a:extLst>
              <a:ext uri="{FF2B5EF4-FFF2-40B4-BE49-F238E27FC236}">
                <a16:creationId xmlns:a16="http://schemas.microsoft.com/office/drawing/2014/main" id="{AEECED66-1657-4DE0-BC8E-5261B4A07F79}"/>
              </a:ext>
            </a:extLst>
          </p:cNvPr>
          <p:cNvSpPr/>
          <p:nvPr/>
        </p:nvSpPr>
        <p:spPr>
          <a:xfrm flipH="1">
            <a:off x="6761438" y="2729781"/>
            <a:ext cx="2095097" cy="285279"/>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57" dirty="0">
                <a:solidFill>
                  <a:srgbClr val="2E74B6"/>
                </a:solidFill>
                <a:latin typeface="Avenir Black"/>
                <a:cs typeface="Avenir Black"/>
              </a:rPr>
              <a:t>PPI on Clinical Reference Groups </a:t>
            </a:r>
            <a:endParaRPr lang="en-GB" sz="857" dirty="0">
              <a:solidFill>
                <a:srgbClr val="2E74B6"/>
              </a:solidFill>
              <a:latin typeface="Avenir Black"/>
              <a:cs typeface="Avenir Black"/>
            </a:endParaRPr>
          </a:p>
        </p:txBody>
      </p:sp>
      <p:sp>
        <p:nvSpPr>
          <p:cNvPr id="37" name="Pentagon 74">
            <a:extLst>
              <a:ext uri="{FF2B5EF4-FFF2-40B4-BE49-F238E27FC236}">
                <a16:creationId xmlns:a16="http://schemas.microsoft.com/office/drawing/2014/main" id="{C65328B3-578E-41BC-87D4-317529E5D1A9}"/>
              </a:ext>
            </a:extLst>
          </p:cNvPr>
          <p:cNvSpPr/>
          <p:nvPr/>
        </p:nvSpPr>
        <p:spPr>
          <a:xfrm>
            <a:off x="1524410" y="3352362"/>
            <a:ext cx="3372169" cy="222213"/>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57" dirty="0">
                <a:solidFill>
                  <a:srgbClr val="2E74B6"/>
                </a:solidFill>
                <a:latin typeface="Avenir Black"/>
                <a:cs typeface="Avenir Black"/>
              </a:rPr>
              <a:t>Community Adult Health Services </a:t>
            </a:r>
            <a:r>
              <a:rPr lang="en-US" sz="786" dirty="0">
                <a:solidFill>
                  <a:srgbClr val="2E74B6"/>
                </a:solidFill>
                <a:latin typeface="Avenir Book"/>
                <a:cs typeface="Avenir Book"/>
              </a:rPr>
              <a:t>Patient Experience Group 2015  </a:t>
            </a:r>
            <a:endParaRPr lang="en-GB" sz="786" dirty="0">
              <a:solidFill>
                <a:srgbClr val="2E74B6"/>
              </a:solidFill>
              <a:latin typeface="Avenir Book"/>
              <a:cs typeface="Avenir Book"/>
            </a:endParaRPr>
          </a:p>
        </p:txBody>
      </p:sp>
      <p:sp>
        <p:nvSpPr>
          <p:cNvPr id="38" name="Pentagon 75">
            <a:extLst>
              <a:ext uri="{FF2B5EF4-FFF2-40B4-BE49-F238E27FC236}">
                <a16:creationId xmlns:a16="http://schemas.microsoft.com/office/drawing/2014/main" id="{7030058A-D576-49E5-A0EB-E64EEEF7F2BD}"/>
              </a:ext>
            </a:extLst>
          </p:cNvPr>
          <p:cNvSpPr/>
          <p:nvPr/>
        </p:nvSpPr>
        <p:spPr>
          <a:xfrm>
            <a:off x="1359328" y="1899087"/>
            <a:ext cx="4366744" cy="204500"/>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57" dirty="0">
                <a:solidFill>
                  <a:srgbClr val="2E74B6"/>
                </a:solidFill>
                <a:latin typeface="Avenir Black"/>
                <a:cs typeface="Avenir Black"/>
              </a:rPr>
              <a:t>EDAY Equality Delivery Action Yes </a:t>
            </a:r>
            <a:r>
              <a:rPr lang="en-US" sz="786" dirty="0">
                <a:solidFill>
                  <a:srgbClr val="2E74B6"/>
                </a:solidFill>
                <a:latin typeface="Avenir Book"/>
                <a:cs typeface="Avenir Book"/>
              </a:rPr>
              <a:t>embedding Equality and Diversity in Commissioning </a:t>
            </a:r>
            <a:endParaRPr lang="en-GB" sz="857" dirty="0">
              <a:solidFill>
                <a:srgbClr val="2E74B6"/>
              </a:solidFill>
              <a:latin typeface="Avenir Black"/>
              <a:cs typeface="Avenir Black"/>
            </a:endParaRPr>
          </a:p>
        </p:txBody>
      </p:sp>
      <p:sp>
        <p:nvSpPr>
          <p:cNvPr id="39" name="Pentagon 76">
            <a:extLst>
              <a:ext uri="{FF2B5EF4-FFF2-40B4-BE49-F238E27FC236}">
                <a16:creationId xmlns:a16="http://schemas.microsoft.com/office/drawing/2014/main" id="{A66A6D07-1FD2-4318-B7AD-EA907E2A3575}"/>
              </a:ext>
            </a:extLst>
          </p:cNvPr>
          <p:cNvSpPr/>
          <p:nvPr/>
        </p:nvSpPr>
        <p:spPr>
          <a:xfrm>
            <a:off x="2455198" y="4150245"/>
            <a:ext cx="1255374" cy="200736"/>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57" dirty="0">
                <a:solidFill>
                  <a:srgbClr val="2E74B6"/>
                </a:solidFill>
                <a:latin typeface="Avenir Black"/>
                <a:cs typeface="Avenir Black"/>
              </a:rPr>
              <a:t>Men’s Health Forum </a:t>
            </a:r>
            <a:endParaRPr lang="en-GB" sz="786" dirty="0">
              <a:solidFill>
                <a:srgbClr val="2E74B6"/>
              </a:solidFill>
              <a:latin typeface="Avenir Book"/>
              <a:cs typeface="Avenir Book"/>
            </a:endParaRPr>
          </a:p>
        </p:txBody>
      </p:sp>
      <p:sp>
        <p:nvSpPr>
          <p:cNvPr id="40" name="Pentagon 77">
            <a:extLst>
              <a:ext uri="{FF2B5EF4-FFF2-40B4-BE49-F238E27FC236}">
                <a16:creationId xmlns:a16="http://schemas.microsoft.com/office/drawing/2014/main" id="{1606DF67-BDDE-434A-A177-8A6A38A21874}"/>
              </a:ext>
            </a:extLst>
          </p:cNvPr>
          <p:cNvSpPr/>
          <p:nvPr/>
        </p:nvSpPr>
        <p:spPr>
          <a:xfrm flipH="1">
            <a:off x="6883382" y="4444800"/>
            <a:ext cx="925605" cy="128971"/>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57" dirty="0">
                <a:solidFill>
                  <a:srgbClr val="2E74B6"/>
                </a:solidFill>
                <a:latin typeface="Avenir Black"/>
                <a:cs typeface="Avenir Black"/>
              </a:rPr>
              <a:t>BAME Forum </a:t>
            </a:r>
            <a:endParaRPr lang="en-GB" sz="786" dirty="0">
              <a:solidFill>
                <a:srgbClr val="2E74B6"/>
              </a:solidFill>
              <a:latin typeface="Avenir Book"/>
              <a:cs typeface="Avenir Book"/>
            </a:endParaRPr>
          </a:p>
        </p:txBody>
      </p:sp>
      <p:sp>
        <p:nvSpPr>
          <p:cNvPr id="41" name="Pentagon 78">
            <a:extLst>
              <a:ext uri="{FF2B5EF4-FFF2-40B4-BE49-F238E27FC236}">
                <a16:creationId xmlns:a16="http://schemas.microsoft.com/office/drawing/2014/main" id="{FB1F4D2A-2222-4116-8E55-71B7936DD7BB}"/>
              </a:ext>
            </a:extLst>
          </p:cNvPr>
          <p:cNvSpPr/>
          <p:nvPr/>
        </p:nvSpPr>
        <p:spPr>
          <a:xfrm flipH="1">
            <a:off x="6995135" y="3296820"/>
            <a:ext cx="1962131" cy="212544"/>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57" dirty="0">
                <a:solidFill>
                  <a:srgbClr val="2E74B6"/>
                </a:solidFill>
                <a:latin typeface="Avenir Black"/>
                <a:cs typeface="Avenir Black"/>
              </a:rPr>
              <a:t>Wandsworth Health Involvement Zone</a:t>
            </a:r>
            <a:endParaRPr lang="en-GB" sz="786" dirty="0">
              <a:solidFill>
                <a:srgbClr val="2E74B6"/>
              </a:solidFill>
              <a:latin typeface="Avenir Book"/>
              <a:cs typeface="Avenir Book"/>
            </a:endParaRPr>
          </a:p>
        </p:txBody>
      </p:sp>
      <p:sp>
        <p:nvSpPr>
          <p:cNvPr id="42" name="Freeform 24">
            <a:extLst>
              <a:ext uri="{FF2B5EF4-FFF2-40B4-BE49-F238E27FC236}">
                <a16:creationId xmlns:a16="http://schemas.microsoft.com/office/drawing/2014/main" id="{ABC04EDF-3360-447F-ABEE-D7A6E3435DC9}"/>
              </a:ext>
            </a:extLst>
          </p:cNvPr>
          <p:cNvSpPr/>
          <p:nvPr/>
        </p:nvSpPr>
        <p:spPr>
          <a:xfrm>
            <a:off x="5964362" y="1727353"/>
            <a:ext cx="595667" cy="1003358"/>
          </a:xfrm>
          <a:custGeom>
            <a:avLst/>
            <a:gdLst/>
            <a:ahLst/>
            <a:cxnLst/>
            <a:rect l="0" t="0" r="0" b="0"/>
            <a:pathLst>
              <a:path w="547200" h="878774">
                <a:moveTo>
                  <a:pt x="0" y="269759"/>
                </a:moveTo>
                <a:cubicBezTo>
                  <a:pt x="0" y="120775"/>
                  <a:pt x="122455" y="0"/>
                  <a:pt x="273600" y="0"/>
                </a:cubicBezTo>
                <a:cubicBezTo>
                  <a:pt x="424565" y="0"/>
                  <a:pt x="547200" y="120775"/>
                  <a:pt x="547200" y="269759"/>
                </a:cubicBezTo>
                <a:cubicBezTo>
                  <a:pt x="547200" y="408811"/>
                  <a:pt x="440347" y="523290"/>
                  <a:pt x="328211" y="537936"/>
                </a:cubicBezTo>
                <a:cubicBezTo>
                  <a:pt x="328211" y="537936"/>
                  <a:pt x="273600" y="878774"/>
                  <a:pt x="273600" y="878774"/>
                </a:cubicBezTo>
                <a:lnTo>
                  <a:pt x="218808" y="535987"/>
                </a:lnTo>
                <a:cubicBezTo>
                  <a:pt x="99188" y="515081"/>
                  <a:pt x="0" y="403844"/>
                  <a:pt x="0" y="269759"/>
                </a:cubicBezTo>
                <a:close/>
              </a:path>
            </a:pathLst>
          </a:custGeom>
          <a:solidFill>
            <a:srgbClr val="50BEC0"/>
          </a:solidFill>
          <a:ln w="7600" cap="flat">
            <a:noFill/>
            <a:bevel/>
          </a:ln>
        </p:spPr>
      </p:sp>
      <p:sp>
        <p:nvSpPr>
          <p:cNvPr id="43" name="Freeform 25">
            <a:extLst>
              <a:ext uri="{FF2B5EF4-FFF2-40B4-BE49-F238E27FC236}">
                <a16:creationId xmlns:a16="http://schemas.microsoft.com/office/drawing/2014/main" id="{C99CAAB1-9C77-4AB7-8F4F-CE4D5B14D25B}"/>
              </a:ext>
            </a:extLst>
          </p:cNvPr>
          <p:cNvSpPr/>
          <p:nvPr/>
        </p:nvSpPr>
        <p:spPr>
          <a:xfrm>
            <a:off x="6035233" y="1811084"/>
            <a:ext cx="474128" cy="514609"/>
          </a:xfrm>
          <a:custGeom>
            <a:avLst/>
            <a:gdLst/>
            <a:ahLst/>
            <a:cxnLst/>
            <a:rect l="l" t="t" r="r" b="b"/>
            <a:pathLst>
              <a:path w="660220" h="660220">
                <a:moveTo>
                  <a:pt x="0" y="330110"/>
                </a:moveTo>
                <a:cubicBezTo>
                  <a:pt x="0" y="147796"/>
                  <a:pt x="147796" y="0"/>
                  <a:pt x="330110" y="0"/>
                </a:cubicBezTo>
                <a:cubicBezTo>
                  <a:pt x="512425" y="0"/>
                  <a:pt x="660220" y="147796"/>
                  <a:pt x="660220" y="330110"/>
                </a:cubicBezTo>
                <a:cubicBezTo>
                  <a:pt x="660220" y="512425"/>
                  <a:pt x="512425" y="660220"/>
                  <a:pt x="330110" y="660220"/>
                </a:cubicBezTo>
                <a:cubicBezTo>
                  <a:pt x="147796" y="660220"/>
                  <a:pt x="0" y="512425"/>
                  <a:pt x="0" y="330110"/>
                </a:cubicBezTo>
                <a:close/>
              </a:path>
            </a:pathLst>
          </a:custGeom>
          <a:solidFill>
            <a:srgbClr val="50BEC1"/>
          </a:solidFill>
          <a:ln w="7600" cap="flat">
            <a:solidFill>
              <a:schemeClr val="bg2"/>
            </a:solidFill>
            <a:bevel/>
          </a:ln>
        </p:spPr>
        <p:txBody>
          <a:bodyPr wrap="square" lIns="0" tIns="0" rIns="0" bIns="0" rtlCol="0" anchor="ctr"/>
          <a:lstStyle/>
          <a:p>
            <a:pPr algn="ctr">
              <a:lnSpc>
                <a:spcPct val="100000"/>
              </a:lnSpc>
            </a:pPr>
            <a:r>
              <a:rPr sz="1303" b="1" dirty="0">
                <a:solidFill>
                  <a:srgbClr val="FFFFFF"/>
                </a:solidFill>
                <a:latin typeface="Arial"/>
              </a:rPr>
              <a:t>201</a:t>
            </a:r>
            <a:r>
              <a:rPr lang="en-GB" sz="1303" b="1" dirty="0">
                <a:solidFill>
                  <a:srgbClr val="FFFFFF"/>
                </a:solidFill>
                <a:latin typeface="Arial"/>
              </a:rPr>
              <a:t>4</a:t>
            </a:r>
            <a:endParaRPr sz="1303" b="1" dirty="0">
              <a:solidFill>
                <a:srgbClr val="FFFFFF"/>
              </a:solidFill>
              <a:latin typeface="Arial"/>
            </a:endParaRPr>
          </a:p>
        </p:txBody>
      </p:sp>
      <p:sp>
        <p:nvSpPr>
          <p:cNvPr id="44" name="Pentagon 63">
            <a:extLst>
              <a:ext uri="{FF2B5EF4-FFF2-40B4-BE49-F238E27FC236}">
                <a16:creationId xmlns:a16="http://schemas.microsoft.com/office/drawing/2014/main" id="{D6243E73-6D22-404A-AC8A-63A91FD2A0DB}"/>
              </a:ext>
            </a:extLst>
          </p:cNvPr>
          <p:cNvSpPr/>
          <p:nvPr/>
        </p:nvSpPr>
        <p:spPr>
          <a:xfrm flipH="1">
            <a:off x="7675134" y="4018416"/>
            <a:ext cx="1118298" cy="318940"/>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857" dirty="0">
                <a:solidFill>
                  <a:srgbClr val="2E74B6"/>
                </a:solidFill>
                <a:latin typeface="Avenir Black"/>
                <a:cs typeface="Avenir Black"/>
              </a:rPr>
              <a:t>Young Commissioners</a:t>
            </a:r>
            <a:endParaRPr lang="en-US" sz="1286" dirty="0">
              <a:solidFill>
                <a:srgbClr val="2E74B6"/>
              </a:solidFill>
            </a:endParaRPr>
          </a:p>
        </p:txBody>
      </p:sp>
      <p:sp>
        <p:nvSpPr>
          <p:cNvPr id="45" name="Pentagon 63">
            <a:extLst>
              <a:ext uri="{FF2B5EF4-FFF2-40B4-BE49-F238E27FC236}">
                <a16:creationId xmlns:a16="http://schemas.microsoft.com/office/drawing/2014/main" id="{C624F3AA-63C0-449C-9815-D1F926C23B9D}"/>
              </a:ext>
            </a:extLst>
          </p:cNvPr>
          <p:cNvSpPr/>
          <p:nvPr/>
        </p:nvSpPr>
        <p:spPr>
          <a:xfrm flipH="1">
            <a:off x="7554654" y="4730079"/>
            <a:ext cx="1412696" cy="272680"/>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857" dirty="0">
                <a:solidFill>
                  <a:srgbClr val="2E74B6"/>
                </a:solidFill>
                <a:latin typeface="Avenir Black"/>
              </a:rPr>
              <a:t>Barriers to accessing healthcare</a:t>
            </a:r>
            <a:endParaRPr lang="en-US" sz="1286" dirty="0">
              <a:solidFill>
                <a:srgbClr val="2E74B6"/>
              </a:solidFill>
            </a:endParaRPr>
          </a:p>
        </p:txBody>
      </p:sp>
      <p:sp>
        <p:nvSpPr>
          <p:cNvPr id="46" name="Pentagon 63">
            <a:extLst>
              <a:ext uri="{FF2B5EF4-FFF2-40B4-BE49-F238E27FC236}">
                <a16:creationId xmlns:a16="http://schemas.microsoft.com/office/drawing/2014/main" id="{AF0438DC-3626-4162-B47A-75FDFF99800D}"/>
              </a:ext>
            </a:extLst>
          </p:cNvPr>
          <p:cNvSpPr/>
          <p:nvPr/>
        </p:nvSpPr>
        <p:spPr>
          <a:xfrm>
            <a:off x="1505534" y="4486884"/>
            <a:ext cx="1142096" cy="199218"/>
          </a:xfrm>
          <a:prstGeom prst="homePlate">
            <a:avLst/>
          </a:prstGeom>
          <a:solidFill>
            <a:schemeClr val="bg1"/>
          </a:solidFill>
          <a:ln>
            <a:solidFill>
              <a:srgbClr val="2E74B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857" dirty="0">
                <a:solidFill>
                  <a:srgbClr val="2E74B6"/>
                </a:solidFill>
                <a:latin typeface="Avenir Black"/>
              </a:rPr>
              <a:t>Trailblazer</a:t>
            </a:r>
            <a:endParaRPr lang="en-US" sz="1286" dirty="0">
              <a:solidFill>
                <a:srgbClr val="2E74B6"/>
              </a:solidFill>
            </a:endParaRPr>
          </a:p>
        </p:txBody>
      </p:sp>
      <p:sp>
        <p:nvSpPr>
          <p:cNvPr id="47" name="Freeform 22">
            <a:extLst>
              <a:ext uri="{FF2B5EF4-FFF2-40B4-BE49-F238E27FC236}">
                <a16:creationId xmlns:a16="http://schemas.microsoft.com/office/drawing/2014/main" id="{E43B8BDD-E435-4270-B510-C769A45825C1}"/>
              </a:ext>
            </a:extLst>
          </p:cNvPr>
          <p:cNvSpPr/>
          <p:nvPr/>
        </p:nvSpPr>
        <p:spPr>
          <a:xfrm>
            <a:off x="6208112" y="579214"/>
            <a:ext cx="595667" cy="1003358"/>
          </a:xfrm>
          <a:custGeom>
            <a:avLst/>
            <a:gdLst/>
            <a:ahLst/>
            <a:cxnLst/>
            <a:rect l="0" t="0" r="0" b="0"/>
            <a:pathLst>
              <a:path w="547200" h="878774">
                <a:moveTo>
                  <a:pt x="0" y="269759"/>
                </a:moveTo>
                <a:cubicBezTo>
                  <a:pt x="0" y="120775"/>
                  <a:pt x="122455" y="0"/>
                  <a:pt x="273600" y="0"/>
                </a:cubicBezTo>
                <a:cubicBezTo>
                  <a:pt x="424565" y="0"/>
                  <a:pt x="547200" y="120775"/>
                  <a:pt x="547200" y="269759"/>
                </a:cubicBezTo>
                <a:cubicBezTo>
                  <a:pt x="547200" y="408811"/>
                  <a:pt x="440347" y="523290"/>
                  <a:pt x="328211" y="537936"/>
                </a:cubicBezTo>
                <a:cubicBezTo>
                  <a:pt x="328211" y="537936"/>
                  <a:pt x="273600" y="878774"/>
                  <a:pt x="273600" y="878774"/>
                </a:cubicBezTo>
                <a:lnTo>
                  <a:pt x="218808" y="535987"/>
                </a:lnTo>
                <a:cubicBezTo>
                  <a:pt x="99188" y="515081"/>
                  <a:pt x="0" y="403844"/>
                  <a:pt x="0" y="269759"/>
                </a:cubicBezTo>
                <a:close/>
              </a:path>
            </a:pathLst>
          </a:custGeom>
          <a:solidFill>
            <a:srgbClr val="50BEC0"/>
          </a:solidFill>
          <a:ln w="7600" cap="flat">
            <a:noFill/>
            <a:bevel/>
          </a:ln>
        </p:spPr>
      </p:sp>
      <p:sp>
        <p:nvSpPr>
          <p:cNvPr id="48" name="Freeform 23">
            <a:extLst>
              <a:ext uri="{FF2B5EF4-FFF2-40B4-BE49-F238E27FC236}">
                <a16:creationId xmlns:a16="http://schemas.microsoft.com/office/drawing/2014/main" id="{071E7A6E-2C84-47FF-B40B-4FFA94D67A02}"/>
              </a:ext>
            </a:extLst>
          </p:cNvPr>
          <p:cNvSpPr/>
          <p:nvPr/>
        </p:nvSpPr>
        <p:spPr>
          <a:xfrm>
            <a:off x="6265643" y="662944"/>
            <a:ext cx="474128" cy="514609"/>
          </a:xfrm>
          <a:custGeom>
            <a:avLst/>
            <a:gdLst/>
            <a:ahLst/>
            <a:cxnLst/>
            <a:rect l="l" t="t" r="r" b="b"/>
            <a:pathLst>
              <a:path w="660220" h="660220">
                <a:moveTo>
                  <a:pt x="0" y="330110"/>
                </a:moveTo>
                <a:cubicBezTo>
                  <a:pt x="0" y="147796"/>
                  <a:pt x="147796" y="0"/>
                  <a:pt x="330110" y="0"/>
                </a:cubicBezTo>
                <a:cubicBezTo>
                  <a:pt x="512425" y="0"/>
                  <a:pt x="660220" y="147796"/>
                  <a:pt x="660220" y="330110"/>
                </a:cubicBezTo>
                <a:cubicBezTo>
                  <a:pt x="660220" y="512425"/>
                  <a:pt x="512425" y="660220"/>
                  <a:pt x="330110" y="660220"/>
                </a:cubicBezTo>
                <a:cubicBezTo>
                  <a:pt x="147796" y="660220"/>
                  <a:pt x="0" y="512425"/>
                  <a:pt x="0" y="330110"/>
                </a:cubicBezTo>
                <a:close/>
              </a:path>
            </a:pathLst>
          </a:custGeom>
          <a:solidFill>
            <a:srgbClr val="50BEC1"/>
          </a:solidFill>
          <a:ln w="7600" cap="flat">
            <a:solidFill>
              <a:schemeClr val="bg2"/>
            </a:solidFill>
            <a:bevel/>
          </a:ln>
        </p:spPr>
        <p:txBody>
          <a:bodyPr wrap="square" lIns="0" tIns="0" rIns="0" bIns="0" rtlCol="0" anchor="ctr"/>
          <a:lstStyle/>
          <a:p>
            <a:pPr algn="ctr">
              <a:lnSpc>
                <a:spcPct val="100000"/>
              </a:lnSpc>
            </a:pPr>
            <a:r>
              <a:rPr sz="1303" b="1" dirty="0">
                <a:solidFill>
                  <a:srgbClr val="FFFFFF"/>
                </a:solidFill>
                <a:latin typeface="Arial"/>
              </a:rPr>
              <a:t>201</a:t>
            </a:r>
            <a:r>
              <a:rPr lang="en-GB" sz="1303" b="1" dirty="0">
                <a:solidFill>
                  <a:srgbClr val="FFFFFF"/>
                </a:solidFill>
                <a:latin typeface="Arial"/>
              </a:rPr>
              <a:t>3</a:t>
            </a:r>
            <a:endParaRPr sz="1303" b="1" dirty="0">
              <a:solidFill>
                <a:srgbClr val="FFFFFF"/>
              </a:solidFill>
              <a:latin typeface="Arial"/>
            </a:endParaRPr>
          </a:p>
        </p:txBody>
      </p:sp>
    </p:spTree>
    <p:extLst>
      <p:ext uri="{BB962C8B-B14F-4D97-AF65-F5344CB8AC3E}">
        <p14:creationId xmlns:p14="http://schemas.microsoft.com/office/powerpoint/2010/main" val="178207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EFF8478-EF31-4966-9206-934FE39B9313}"/>
              </a:ext>
            </a:extLst>
          </p:cNvPr>
          <p:cNvSpPr>
            <a:spLocks noGrp="1"/>
          </p:cNvSpPr>
          <p:nvPr>
            <p:ph type="title"/>
          </p:nvPr>
        </p:nvSpPr>
        <p:spPr>
          <a:xfrm>
            <a:off x="1358776" y="380698"/>
            <a:ext cx="6556191" cy="415745"/>
          </a:xfrm>
        </p:spPr>
        <p:txBody>
          <a:bodyPr>
            <a:noAutofit/>
          </a:bodyPr>
          <a:lstStyle/>
          <a:p>
            <a:r>
              <a:rPr lang="en-GB" sz="2800" dirty="0"/>
              <a:t>3. How we engage – our family tree</a:t>
            </a:r>
          </a:p>
        </p:txBody>
      </p:sp>
      <p:sp>
        <p:nvSpPr>
          <p:cNvPr id="3" name="TextBox 2">
            <a:extLst>
              <a:ext uri="{FF2B5EF4-FFF2-40B4-BE49-F238E27FC236}">
                <a16:creationId xmlns:a16="http://schemas.microsoft.com/office/drawing/2014/main" id="{7DB2339B-3437-4131-A735-B8AB438AA670}"/>
              </a:ext>
            </a:extLst>
          </p:cNvPr>
          <p:cNvSpPr txBox="1"/>
          <p:nvPr/>
        </p:nvSpPr>
        <p:spPr>
          <a:xfrm>
            <a:off x="1358776" y="987623"/>
            <a:ext cx="1073150" cy="307777"/>
          </a:xfrm>
          <a:prstGeom prst="rect">
            <a:avLst/>
          </a:prstGeom>
          <a:noFill/>
        </p:spPr>
        <p:txBody>
          <a:bodyPr wrap="square" rtlCol="0">
            <a:spAutoFit/>
          </a:bodyPr>
          <a:lstStyle/>
          <a:p>
            <a:r>
              <a:rPr lang="en-GB" sz="1400" dirty="0">
                <a:highlight>
                  <a:srgbClr val="FFFF00"/>
                </a:highlight>
              </a:rPr>
              <a:t>2015-2020</a:t>
            </a:r>
          </a:p>
        </p:txBody>
      </p:sp>
      <p:pic>
        <p:nvPicPr>
          <p:cNvPr id="4" name="Picture 3">
            <a:extLst>
              <a:ext uri="{FF2B5EF4-FFF2-40B4-BE49-F238E27FC236}">
                <a16:creationId xmlns:a16="http://schemas.microsoft.com/office/drawing/2014/main" id="{C94C6835-A77C-47E4-9BA2-03D92378F862}"/>
              </a:ext>
            </a:extLst>
          </p:cNvPr>
          <p:cNvPicPr>
            <a:picLocks noChangeAspect="1"/>
          </p:cNvPicPr>
          <p:nvPr/>
        </p:nvPicPr>
        <p:blipFill>
          <a:blip r:embed="rId2"/>
          <a:stretch>
            <a:fillRect/>
          </a:stretch>
        </p:blipFill>
        <p:spPr>
          <a:xfrm>
            <a:off x="2380522" y="1295400"/>
            <a:ext cx="4708718" cy="3588052"/>
          </a:xfrm>
          <a:prstGeom prst="rect">
            <a:avLst/>
          </a:prstGeom>
        </p:spPr>
      </p:pic>
    </p:spTree>
    <p:extLst>
      <p:ext uri="{BB962C8B-B14F-4D97-AF65-F5344CB8AC3E}">
        <p14:creationId xmlns:p14="http://schemas.microsoft.com/office/powerpoint/2010/main" val="95933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EFF8478-EF31-4966-9206-934FE39B9313}"/>
              </a:ext>
            </a:extLst>
          </p:cNvPr>
          <p:cNvSpPr>
            <a:spLocks noGrp="1"/>
          </p:cNvSpPr>
          <p:nvPr>
            <p:ph type="title"/>
          </p:nvPr>
        </p:nvSpPr>
        <p:spPr>
          <a:xfrm>
            <a:off x="1358776" y="380698"/>
            <a:ext cx="6556191" cy="415745"/>
          </a:xfrm>
        </p:spPr>
        <p:txBody>
          <a:bodyPr>
            <a:noAutofit/>
          </a:bodyPr>
          <a:lstStyle/>
          <a:p>
            <a:r>
              <a:rPr lang="en-GB" sz="2800" dirty="0"/>
              <a:t>3.1 How we engage</a:t>
            </a:r>
          </a:p>
        </p:txBody>
      </p:sp>
      <p:pic>
        <p:nvPicPr>
          <p:cNvPr id="2" name="Picture 1">
            <a:extLst>
              <a:ext uri="{FF2B5EF4-FFF2-40B4-BE49-F238E27FC236}">
                <a16:creationId xmlns:a16="http://schemas.microsoft.com/office/drawing/2014/main" id="{8A3B9225-8F1D-497E-843C-803647B03982}"/>
              </a:ext>
            </a:extLst>
          </p:cNvPr>
          <p:cNvPicPr>
            <a:picLocks noChangeAspect="1"/>
          </p:cNvPicPr>
          <p:nvPr/>
        </p:nvPicPr>
        <p:blipFill>
          <a:blip r:embed="rId2"/>
          <a:stretch>
            <a:fillRect/>
          </a:stretch>
        </p:blipFill>
        <p:spPr>
          <a:xfrm>
            <a:off x="1568450" y="1034570"/>
            <a:ext cx="5727314" cy="3651730"/>
          </a:xfrm>
          <a:prstGeom prst="rect">
            <a:avLst/>
          </a:prstGeom>
        </p:spPr>
      </p:pic>
    </p:spTree>
    <p:extLst>
      <p:ext uri="{BB962C8B-B14F-4D97-AF65-F5344CB8AC3E}">
        <p14:creationId xmlns:p14="http://schemas.microsoft.com/office/powerpoint/2010/main" val="2859168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A83959-022F-4E3F-B156-8B069500C2D3}"/>
              </a:ext>
            </a:extLst>
          </p:cNvPr>
          <p:cNvPicPr>
            <a:picLocks noChangeAspect="1"/>
          </p:cNvPicPr>
          <p:nvPr/>
        </p:nvPicPr>
        <p:blipFill>
          <a:blip r:embed="rId2"/>
          <a:stretch>
            <a:fillRect/>
          </a:stretch>
        </p:blipFill>
        <p:spPr>
          <a:xfrm>
            <a:off x="1429130" y="1501489"/>
            <a:ext cx="3326187" cy="3326187"/>
          </a:xfrm>
          <a:prstGeom prst="rect">
            <a:avLst/>
          </a:prstGeom>
        </p:spPr>
      </p:pic>
      <p:sp>
        <p:nvSpPr>
          <p:cNvPr id="6" name="TextBox 5">
            <a:extLst>
              <a:ext uri="{FF2B5EF4-FFF2-40B4-BE49-F238E27FC236}">
                <a16:creationId xmlns:a16="http://schemas.microsoft.com/office/drawing/2014/main" id="{807ACE20-94AE-45B2-A43D-7F531AAA94DE}"/>
              </a:ext>
            </a:extLst>
          </p:cNvPr>
          <p:cNvSpPr txBox="1"/>
          <p:nvPr/>
        </p:nvSpPr>
        <p:spPr>
          <a:xfrm>
            <a:off x="1341033" y="588571"/>
            <a:ext cx="7411597" cy="1077218"/>
          </a:xfrm>
          <a:prstGeom prst="rect">
            <a:avLst/>
          </a:prstGeom>
          <a:noFill/>
        </p:spPr>
        <p:txBody>
          <a:bodyPr wrap="square" rtlCol="0">
            <a:spAutoFit/>
          </a:bodyPr>
          <a:lstStyle/>
          <a:p>
            <a:pPr marL="171450" indent="-171450">
              <a:buFont typeface="Arial" panose="020B0604020202020204" pitchFamily="34" charset="0"/>
              <a:buChar char="•"/>
            </a:pPr>
            <a:r>
              <a:rPr lang="en-US" sz="1200" dirty="0">
                <a:cs typeface="Avenir Book"/>
              </a:rPr>
              <a:t>We aim to use this cycle to adopt an integrated approach to Patient and Public Involvement and engagement. </a:t>
            </a:r>
            <a:endParaRPr lang="en-US" sz="1200" dirty="0"/>
          </a:p>
          <a:p>
            <a:pPr marL="171450" indent="-171450">
              <a:buFont typeface="Arial" panose="020B0604020202020204" pitchFamily="34" charset="0"/>
              <a:buChar char="•"/>
            </a:pPr>
            <a:r>
              <a:rPr lang="en-US" sz="1200" dirty="0"/>
              <a:t>This supports people involved in transforming care pathways to involve effectively by aligning engagement activity with the stages of the commissioning cycle itself and from the start.</a:t>
            </a:r>
          </a:p>
          <a:p>
            <a:endParaRPr lang="en-US" sz="1600" dirty="0">
              <a:latin typeface="Avenir Book"/>
              <a:cs typeface="Avenir Book"/>
            </a:endParaRPr>
          </a:p>
        </p:txBody>
      </p:sp>
      <p:sp>
        <p:nvSpPr>
          <p:cNvPr id="7" name="TextBox 6">
            <a:extLst>
              <a:ext uri="{FF2B5EF4-FFF2-40B4-BE49-F238E27FC236}">
                <a16:creationId xmlns:a16="http://schemas.microsoft.com/office/drawing/2014/main" id="{CD857C16-E63E-44E2-98D2-1395A21F5B48}"/>
              </a:ext>
            </a:extLst>
          </p:cNvPr>
          <p:cNvSpPr txBox="1"/>
          <p:nvPr/>
        </p:nvSpPr>
        <p:spPr>
          <a:xfrm>
            <a:off x="5046832" y="1501489"/>
            <a:ext cx="4123212" cy="4308872"/>
          </a:xfrm>
          <a:prstGeom prst="rect">
            <a:avLst/>
          </a:prstGeom>
          <a:noFill/>
        </p:spPr>
        <p:txBody>
          <a:bodyPr wrap="square" rtlCol="0">
            <a:spAutoFit/>
          </a:bodyPr>
          <a:lstStyle/>
          <a:p>
            <a:r>
              <a:rPr lang="en-US" sz="1600" dirty="0">
                <a:cs typeface="Avenir Book"/>
              </a:rPr>
              <a:t>Involvement in:</a:t>
            </a:r>
          </a:p>
          <a:p>
            <a:endParaRPr lang="en-US" sz="1600" dirty="0">
              <a:cs typeface="Avenir Book"/>
            </a:endParaRPr>
          </a:p>
          <a:p>
            <a:pPr marL="171450" indent="-171450">
              <a:buFont typeface="Arial"/>
              <a:buChar char="•"/>
            </a:pPr>
            <a:r>
              <a:rPr lang="en-US" sz="1600" dirty="0">
                <a:solidFill>
                  <a:srgbClr val="EB9026"/>
                </a:solidFill>
                <a:cs typeface="Avenir Book"/>
              </a:rPr>
              <a:t>Determining health needs and priorities</a:t>
            </a:r>
          </a:p>
          <a:p>
            <a:pPr marL="171450" indent="-171450">
              <a:buFont typeface="Arial"/>
              <a:buChar char="•"/>
            </a:pPr>
            <a:r>
              <a:rPr lang="en-US" sz="1600" dirty="0">
                <a:solidFill>
                  <a:srgbClr val="EB9026"/>
                </a:solidFill>
                <a:cs typeface="Avenir Book"/>
              </a:rPr>
              <a:t>Assuring engagement plans and reporting processes</a:t>
            </a:r>
          </a:p>
          <a:p>
            <a:pPr marL="171450" indent="-171450">
              <a:buFont typeface="Arial"/>
              <a:buChar char="•"/>
            </a:pPr>
            <a:r>
              <a:rPr lang="en-US" sz="1600" dirty="0">
                <a:solidFill>
                  <a:srgbClr val="D03436"/>
                </a:solidFill>
                <a:cs typeface="Avenir Book"/>
              </a:rPr>
              <a:t>Service improvement and transformation</a:t>
            </a:r>
          </a:p>
          <a:p>
            <a:r>
              <a:rPr lang="en-US" sz="1600" dirty="0">
                <a:solidFill>
                  <a:srgbClr val="D03436"/>
                </a:solidFill>
                <a:cs typeface="Avenir Book"/>
              </a:rPr>
              <a:t>   e.g. new service / pathway design</a:t>
            </a:r>
          </a:p>
          <a:p>
            <a:pPr marL="171450" indent="-171450">
              <a:buFont typeface="Arial"/>
              <a:buChar char="•"/>
            </a:pPr>
            <a:r>
              <a:rPr lang="en-US" sz="1600" dirty="0">
                <a:solidFill>
                  <a:srgbClr val="48A043"/>
                </a:solidFill>
                <a:cs typeface="Avenir Book"/>
              </a:rPr>
              <a:t>Procurement – reviewing and grading bids, interviewing prospective providers</a:t>
            </a:r>
          </a:p>
          <a:p>
            <a:pPr marL="171450" indent="-171450">
              <a:buFont typeface="Arial"/>
              <a:buChar char="•"/>
            </a:pPr>
            <a:r>
              <a:rPr lang="en-US" sz="1600" dirty="0">
                <a:solidFill>
                  <a:srgbClr val="48A043"/>
                </a:solidFill>
                <a:cs typeface="Avenir Book"/>
              </a:rPr>
              <a:t>Service mobilisation -new service visits, provider experience groups</a:t>
            </a:r>
          </a:p>
          <a:p>
            <a:pPr marL="171450" indent="-171450">
              <a:buFont typeface="Arial"/>
              <a:buChar char="•"/>
            </a:pPr>
            <a:r>
              <a:rPr lang="en-US" sz="1600" dirty="0">
                <a:solidFill>
                  <a:srgbClr val="48A043"/>
                </a:solidFill>
                <a:cs typeface="Avenir Book"/>
              </a:rPr>
              <a:t>Reviewing provider policies, processes and delivery</a:t>
            </a:r>
          </a:p>
          <a:p>
            <a:pPr marL="171450" indent="-171450">
              <a:buFont typeface="Arial"/>
              <a:buChar char="•"/>
            </a:pPr>
            <a:endParaRPr lang="en-US" sz="1200" dirty="0">
              <a:latin typeface="Avenir Book"/>
              <a:cs typeface="Avenir Book"/>
            </a:endParaRPr>
          </a:p>
          <a:p>
            <a:pPr marL="171450" indent="-171450">
              <a:buFont typeface="Arial"/>
              <a:buChar char="•"/>
            </a:pPr>
            <a:endParaRPr lang="en-US" sz="1200" dirty="0">
              <a:latin typeface="Avenir Book"/>
              <a:cs typeface="Avenir Book"/>
            </a:endParaRPr>
          </a:p>
          <a:p>
            <a:endParaRPr lang="en-US" sz="1200" dirty="0"/>
          </a:p>
          <a:p>
            <a:endParaRPr lang="en-US" sz="1200" dirty="0"/>
          </a:p>
          <a:p>
            <a:endParaRPr lang="en-US" dirty="0"/>
          </a:p>
        </p:txBody>
      </p:sp>
      <p:sp>
        <p:nvSpPr>
          <p:cNvPr id="8" name="Title 1">
            <a:extLst>
              <a:ext uri="{FF2B5EF4-FFF2-40B4-BE49-F238E27FC236}">
                <a16:creationId xmlns:a16="http://schemas.microsoft.com/office/drawing/2014/main" id="{FEFF8478-EF31-4966-9206-934FE39B9313}"/>
              </a:ext>
            </a:extLst>
          </p:cNvPr>
          <p:cNvSpPr>
            <a:spLocks noGrp="1"/>
          </p:cNvSpPr>
          <p:nvPr>
            <p:ph type="title"/>
          </p:nvPr>
        </p:nvSpPr>
        <p:spPr>
          <a:xfrm>
            <a:off x="1358776" y="172826"/>
            <a:ext cx="5931023" cy="415745"/>
          </a:xfrm>
        </p:spPr>
        <p:txBody>
          <a:bodyPr>
            <a:noAutofit/>
          </a:bodyPr>
          <a:lstStyle/>
          <a:p>
            <a:r>
              <a:rPr lang="en-GB" sz="2400" dirty="0"/>
              <a:t>3.2 How we engage - </a:t>
            </a:r>
            <a:r>
              <a:rPr lang="en-GB" sz="2400" b="0" i="1" dirty="0"/>
              <a:t>Engagement Cycle </a:t>
            </a:r>
          </a:p>
        </p:txBody>
      </p:sp>
    </p:spTree>
    <p:extLst>
      <p:ext uri="{BB962C8B-B14F-4D97-AF65-F5344CB8AC3E}">
        <p14:creationId xmlns:p14="http://schemas.microsoft.com/office/powerpoint/2010/main" val="2833975009"/>
      </p:ext>
    </p:extLst>
  </p:cSld>
  <p:clrMapOvr>
    <a:masterClrMapping/>
  </p:clrMapOvr>
</p:sld>
</file>

<file path=ppt/theme/theme1.xml><?xml version="1.0" encoding="utf-8"?>
<a:theme xmlns:a="http://schemas.openxmlformats.org/drawingml/2006/main" name="Office Theme">
  <a:themeElements>
    <a:clrScheme name="SWL">
      <a:dk1>
        <a:sysClr val="windowText" lastClr="000000"/>
      </a:dk1>
      <a:lt1>
        <a:sysClr val="window" lastClr="FFFFFF"/>
      </a:lt1>
      <a:dk2>
        <a:srgbClr val="005EB8"/>
      </a:dk2>
      <a:lt2>
        <a:srgbClr val="E8EDEE"/>
      </a:lt2>
      <a:accent1>
        <a:srgbClr val="41B6E6"/>
      </a:accent1>
      <a:accent2>
        <a:srgbClr val="AE2573"/>
      </a:accent2>
      <a:accent3>
        <a:srgbClr val="78BE20"/>
      </a:accent3>
      <a:accent4>
        <a:srgbClr val="330072"/>
      </a:accent4>
      <a:accent5>
        <a:srgbClr val="00A499"/>
      </a:accent5>
      <a:accent6>
        <a:srgbClr val="FFB81C"/>
      </a:accent6>
      <a:hlink>
        <a:srgbClr val="005EB8"/>
      </a:hlink>
      <a:folHlink>
        <a:srgbClr val="AE25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AA8B0846CC024097D2154A9022DD58" ma:contentTypeVersion="12" ma:contentTypeDescription="Create a new document." ma:contentTypeScope="" ma:versionID="1d86600474f6931f92c9df5952bb80c5">
  <xsd:schema xmlns:xsd="http://www.w3.org/2001/XMLSchema" xmlns:xs="http://www.w3.org/2001/XMLSchema" xmlns:p="http://schemas.microsoft.com/office/2006/metadata/properties" xmlns:ns2="2249469a-c175-4952-86e3-c6b454ff5d17" xmlns:ns3="37a6c962-32ef-4d18-9d72-32b5e5f76a98" targetNamespace="http://schemas.microsoft.com/office/2006/metadata/properties" ma:root="true" ma:fieldsID="6ceae9f0d0b6570dca12aa49293517cb" ns2:_="" ns3:_="">
    <xsd:import namespace="2249469a-c175-4952-86e3-c6b454ff5d17"/>
    <xsd:import namespace="37a6c962-32ef-4d18-9d72-32b5e5f76a9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9469a-c175-4952-86e3-c6b454ff5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a6c962-32ef-4d18-9d72-32b5e5f76a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132E3A-59E9-425B-8CA2-2E9341BD70B2}">
  <ds:schemaRefs>
    <ds:schemaRef ds:uri="http://schemas.microsoft.com/sharepoint/v3/contenttype/forms"/>
  </ds:schemaRefs>
</ds:datastoreItem>
</file>

<file path=customXml/itemProps2.xml><?xml version="1.0" encoding="utf-8"?>
<ds:datastoreItem xmlns:ds="http://schemas.openxmlformats.org/officeDocument/2006/customXml" ds:itemID="{D66024E1-4021-4304-A04F-CC5C95C0E8E8}">
  <ds:schemaRefs>
    <ds:schemaRef ds:uri="http://schemas.microsoft.com/office/infopath/2007/PartnerControls"/>
    <ds:schemaRef ds:uri="http://purl.org/dc/elements/1.1/"/>
    <ds:schemaRef ds:uri="http://schemas.microsoft.com/office/2006/metadata/properties"/>
    <ds:schemaRef ds:uri="37a6c962-32ef-4d18-9d72-32b5e5f76a98"/>
    <ds:schemaRef ds:uri="http://purl.org/dc/terms/"/>
    <ds:schemaRef ds:uri="http://schemas.openxmlformats.org/package/2006/metadata/core-properties"/>
    <ds:schemaRef ds:uri="2249469a-c175-4952-86e3-c6b454ff5d17"/>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2DFF014F-FAFE-4663-A2CF-FCC551FF15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9469a-c175-4952-86e3-c6b454ff5d17"/>
    <ds:schemaRef ds:uri="37a6c962-32ef-4d18-9d72-32b5e5f76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9860</TotalTime>
  <Words>1251</Words>
  <Application>Microsoft Office PowerPoint</Application>
  <PresentationFormat>On-screen Show (16:9)</PresentationFormat>
  <Paragraphs>146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Avenir</vt:lpstr>
      <vt:lpstr>Avenir Black</vt:lpstr>
      <vt:lpstr>Avenir Book</vt:lpstr>
      <vt:lpstr>Bariol</vt:lpstr>
      <vt:lpstr>Calibri</vt:lpstr>
      <vt:lpstr>Century Gothic</vt:lpstr>
      <vt:lpstr>Wingdings</vt:lpstr>
      <vt:lpstr>Office Theme</vt:lpstr>
      <vt:lpstr>Working together with the Wandsworth Community </vt:lpstr>
      <vt:lpstr>What we will talk about</vt:lpstr>
      <vt:lpstr>1. Introduction</vt:lpstr>
      <vt:lpstr>PowerPoint Presentation</vt:lpstr>
      <vt:lpstr>PowerPoint Presentation</vt:lpstr>
      <vt:lpstr>PowerPoint Presentation</vt:lpstr>
      <vt:lpstr>3. How we engage – our family tree</vt:lpstr>
      <vt:lpstr>3.1 How we engage</vt:lpstr>
      <vt:lpstr>3.2 How we engage - Engagement Cycle </vt:lpstr>
      <vt:lpstr>PowerPoint Presentation</vt:lpstr>
      <vt:lpstr>4. PPI during Covid-19:how we have adapted our approach? Adapting to the virtual world</vt:lpstr>
      <vt:lpstr>PowerPoint Presentation</vt:lpstr>
      <vt:lpstr>4.2 Covid-19: vaccine engagement</vt:lpstr>
      <vt:lpstr>PowerPoint Presentation</vt:lpstr>
      <vt:lpstr>Capturing the lessons learned 5. 5.Capturing the lessons learned from the pandemic </vt:lpstr>
      <vt:lpstr>On 26 November 2020, NHSE/I published Integrating care Next steps to building strong and effective integrated care systems across England to open up a discussion with the NHS and its partners about how ICSs could be embedded in legislation or guidance.      Feedback from the NHS and its partners on the discussion document was used to write a White Paper which was published on 11 February 2021.     </vt:lpstr>
      <vt:lpstr>Capturing the lessons learned 5. 7. Looking Ahead: Progressing PPI in Wandsworth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Well Over Winter</dc:title>
  <dc:creator>Naomi Good (Merton and Wandsworth CCGs)</dc:creator>
  <cp:lastModifiedBy>Naomi Good (Merton and Wandsworth CCGs)</cp:lastModifiedBy>
  <cp:revision>73</cp:revision>
  <dcterms:created xsi:type="dcterms:W3CDTF">2020-10-30T09:07:58Z</dcterms:created>
  <dcterms:modified xsi:type="dcterms:W3CDTF">2021-04-01T07:45:18Z</dcterms:modified>
</cp:coreProperties>
</file>