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864" r:id="rId2"/>
    <p:sldId id="87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A4A82A-14CF-457F-A404-B059DB9F98A4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C9C6E-88ED-4EFD-8405-1FE2F7F80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159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7D2E95-7D07-DF2D-8574-E46E9E9162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D9EC87B-BF14-EB30-EAA5-690F1B0BC0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B09DA2C-6A43-E910-BE5F-F9677C82AC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769D7C-E548-1B04-298C-F78767738F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E68B5F-D307-4135-93FD-44AEFFEFA4C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496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36E594-CA7D-F654-F82B-24EC770975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AD89914-8C8A-32FA-951E-60EB3C80B4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FD00DC3-534F-734E-EFA4-0A8EA652AB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B42B98-FB0E-7A14-D9DF-2FEED6C72D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E68B5F-D307-4135-93FD-44AEFFEFA4C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671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9200" y="5367363"/>
            <a:ext cx="10320000" cy="612000"/>
          </a:xfrm>
        </p:spPr>
        <p:txBody>
          <a:bodyPr/>
          <a:lstStyle>
            <a:lvl1pPr algn="l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079" y="5996272"/>
            <a:ext cx="10320000" cy="612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-43" y="0"/>
            <a:ext cx="12192000" cy="6858000"/>
          </a:xfrm>
        </p:spPr>
        <p:txBody>
          <a:bodyPr anchor="ctr" anchorCtr="0"/>
          <a:lstStyle>
            <a:lvl1pPr algn="ctr">
              <a:defRPr baseline="0">
                <a:latin typeface="Century Gothic" panose="020B0502020202020204" pitchFamily="34" charset="0"/>
              </a:defRPr>
            </a:lvl1pPr>
          </a:lstStyle>
          <a:p>
            <a:r>
              <a:rPr lang="en-GB" dirty="0"/>
              <a:t>Insert photo, then select ‘Format/Send to back’</a:t>
            </a:r>
          </a:p>
        </p:txBody>
      </p:sp>
    </p:spTree>
    <p:extLst>
      <p:ext uri="{BB962C8B-B14F-4D97-AF65-F5344CB8AC3E}">
        <p14:creationId xmlns:p14="http://schemas.microsoft.com/office/powerpoint/2010/main" val="347757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ig Content (Yellow)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1031 HWE Brand project - PPT template - Foot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095242"/>
            <a:ext cx="12192000" cy="76278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663553"/>
            <a:ext cx="10944000" cy="5364000"/>
          </a:xfrm>
        </p:spPr>
        <p:txBody>
          <a:bodyPr/>
          <a:lstStyle>
            <a:lvl1pPr marL="900000" indent="0">
              <a:lnSpc>
                <a:spcPts val="3800"/>
              </a:lnSpc>
              <a:spcAft>
                <a:spcPts val="600"/>
              </a:spcAft>
              <a:defRPr sz="3200" b="1">
                <a:latin typeface="Century Gothic" panose="020B0502020202020204" pitchFamily="34" charset="0"/>
              </a:defRPr>
            </a:lvl1pPr>
            <a:lvl2pPr marL="900000" indent="0">
              <a:lnSpc>
                <a:spcPct val="100000"/>
              </a:lnSpc>
              <a:buNone/>
              <a:defRPr b="1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GB" noProof="0" dirty="0"/>
              <a:t>Insert large text quotation here.”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Presentation Title Name      XX-XX Month Year Location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DF58-4118-4551-8C61-1A7ED177FA2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4B8AF67-736E-4A0D-BECF-456F52D14052}"/>
              </a:ext>
            </a:extLst>
          </p:cNvPr>
          <p:cNvPicPr/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536259" y="4598536"/>
            <a:ext cx="1587500" cy="14382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DA39CB0-52AD-47C0-8DC6-895F95CF3B08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6750" y="111312"/>
            <a:ext cx="1587500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1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-43" y="0"/>
            <a:ext cx="12192000" cy="6858000"/>
          </a:xfrm>
        </p:spPr>
        <p:txBody>
          <a:bodyPr anchor="ctr" anchorCtr="0"/>
          <a:lstStyle>
            <a:lvl1pPr algn="ctr">
              <a:defRPr baseline="0">
                <a:latin typeface="Century Gothic" panose="020B0502020202020204" pitchFamily="34" charset="0"/>
              </a:defRPr>
            </a:lvl1pPr>
          </a:lstStyle>
          <a:p>
            <a:r>
              <a:rPr lang="en-GB" dirty="0"/>
              <a:t>Insert photo, then select</a:t>
            </a:r>
            <a:br>
              <a:rPr lang="en-GB" dirty="0"/>
            </a:br>
            <a:r>
              <a:rPr lang="en-GB" dirty="0"/>
              <a:t>‘Format/Send to back’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66936" y="4629600"/>
            <a:ext cx="7872000" cy="1728000"/>
          </a:xfrm>
        </p:spPr>
        <p:txBody>
          <a:bodyPr anchor="b" anchorCtr="0"/>
          <a:lstStyle>
            <a:lvl1pPr algn="l"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GB" noProof="0" dirty="0"/>
              <a:t>Click to enter headline</a:t>
            </a:r>
          </a:p>
        </p:txBody>
      </p:sp>
    </p:spTree>
    <p:extLst>
      <p:ext uri="{BB962C8B-B14F-4D97-AF65-F5344CB8AC3E}">
        <p14:creationId xmlns:p14="http://schemas.microsoft.com/office/powerpoint/2010/main" val="86284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-43" y="0"/>
            <a:ext cx="12192000" cy="6858000"/>
          </a:xfrm>
        </p:spPr>
        <p:txBody>
          <a:bodyPr anchor="ctr" anchorCtr="0"/>
          <a:lstStyle>
            <a:lvl1pPr algn="ctr">
              <a:defRPr baseline="0">
                <a:latin typeface="Century Gothic" panose="020B0502020202020204" pitchFamily="34" charset="0"/>
              </a:defRPr>
            </a:lvl1pPr>
          </a:lstStyle>
          <a:p>
            <a:r>
              <a:rPr lang="en-GB" dirty="0"/>
              <a:t>Insert photo, then select</a:t>
            </a:r>
            <a:br>
              <a:rPr lang="en-GB" dirty="0"/>
            </a:br>
            <a:r>
              <a:rPr lang="en-GB" dirty="0"/>
              <a:t>‘Format/Send to back’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66936" y="4626000"/>
            <a:ext cx="7872000" cy="1728000"/>
          </a:xfrm>
        </p:spPr>
        <p:txBody>
          <a:bodyPr anchor="b" anchorCtr="0"/>
          <a:lstStyle>
            <a:lvl1pPr algn="l"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GB" noProof="0" dirty="0"/>
              <a:t>Click to enter headline</a:t>
            </a:r>
          </a:p>
        </p:txBody>
      </p:sp>
    </p:spTree>
    <p:extLst>
      <p:ext uri="{BB962C8B-B14F-4D97-AF65-F5344CB8AC3E}">
        <p14:creationId xmlns:p14="http://schemas.microsoft.com/office/powerpoint/2010/main" val="2800747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1031 HWE Brand project - PPT template - Slide 13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740842" y="492663"/>
            <a:ext cx="5524500" cy="4357687"/>
          </a:xfrm>
        </p:spPr>
        <p:txBody>
          <a:bodyPr/>
          <a:lstStyle>
            <a:lvl1pPr>
              <a:spcAft>
                <a:spcPts val="600"/>
              </a:spcAft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0" indent="0">
              <a:lnSpc>
                <a:spcPts val="1700"/>
              </a:lnSpc>
              <a:spcAft>
                <a:spcPts val="1000"/>
              </a:spcAft>
              <a:buNone/>
              <a:defRPr sz="14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0" indent="0" defTabSz="900000">
              <a:lnSpc>
                <a:spcPts val="1800"/>
              </a:lnSpc>
              <a:spcAft>
                <a:spcPts val="600"/>
              </a:spcAft>
              <a:buNone/>
              <a:tabLst>
                <a:tab pos="216000" algn="l"/>
              </a:tabLst>
              <a:defRPr sz="1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pic>
        <p:nvPicPr>
          <p:cNvPr id="11" name="Picture 10" descr="P1038 HWE Local Healthwatch AR templates_v7 For Peter_1.jpg"/>
          <p:cNvPicPr>
            <a:picLocks noChangeAspect="1"/>
          </p:cNvPicPr>
          <p:nvPr userDrawn="1"/>
        </p:nvPicPr>
        <p:blipFill>
          <a:blip r:embed="rId3" cstate="print"/>
          <a:srcRect l="5208" t="27907" r="91667" b="68018"/>
          <a:stretch>
            <a:fillRect/>
          </a:stretch>
        </p:blipFill>
        <p:spPr>
          <a:xfrm>
            <a:off x="657380" y="3357022"/>
            <a:ext cx="390337" cy="540000"/>
          </a:xfrm>
          <a:prstGeom prst="rect">
            <a:avLst/>
          </a:prstGeom>
        </p:spPr>
      </p:pic>
      <p:pic>
        <p:nvPicPr>
          <p:cNvPr id="12" name="Picture 11" descr="Healthwatch-logo_RGB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840423" y="5920475"/>
            <a:ext cx="4032000" cy="82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2521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1031 HWE Brand project - PPT template - Slide 13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740842" y="492663"/>
            <a:ext cx="5524500" cy="4357687"/>
          </a:xfrm>
        </p:spPr>
        <p:txBody>
          <a:bodyPr/>
          <a:lstStyle>
            <a:lvl1pPr>
              <a:spcAft>
                <a:spcPts val="600"/>
              </a:spcAft>
              <a:defRPr sz="2800" b="1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0" indent="0">
              <a:lnSpc>
                <a:spcPts val="1700"/>
              </a:lnSpc>
              <a:spcAft>
                <a:spcPts val="1000"/>
              </a:spcAft>
              <a:buNone/>
              <a:defRPr sz="1400">
                <a:solidFill>
                  <a:srgbClr val="000000"/>
                </a:solidFill>
                <a:latin typeface="Century Gothic" panose="020B0502020202020204" pitchFamily="34" charset="0"/>
              </a:defRPr>
            </a:lvl2pPr>
            <a:lvl3pPr marL="0" indent="0" defTabSz="900000">
              <a:lnSpc>
                <a:spcPts val="1800"/>
              </a:lnSpc>
              <a:spcAft>
                <a:spcPts val="600"/>
              </a:spcAft>
              <a:buNone/>
              <a:tabLst>
                <a:tab pos="216000" algn="l"/>
              </a:tabLst>
              <a:defRPr sz="1400">
                <a:solidFill>
                  <a:srgbClr val="000000"/>
                </a:solidFill>
                <a:latin typeface="Century Gothic" panose="020B0502020202020204" pitchFamily="34" charset="0"/>
              </a:defRPr>
            </a:lvl3pPr>
            <a:lvl4pPr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4pPr>
            <a:lvl5pPr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pic>
        <p:nvPicPr>
          <p:cNvPr id="5" name="Picture 4" descr="Healthwatch-logo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40423" y="5920475"/>
            <a:ext cx="4032000" cy="828283"/>
          </a:xfrm>
          <a:prstGeom prst="rect">
            <a:avLst/>
          </a:prstGeom>
        </p:spPr>
      </p:pic>
      <p:pic>
        <p:nvPicPr>
          <p:cNvPr id="9" name="Picture 8" descr="P1031 HWE Brand projecy - PPT template_AW_14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47111" y="3349096"/>
            <a:ext cx="229671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630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-43" y="0"/>
            <a:ext cx="12192000" cy="6858000"/>
          </a:xfrm>
        </p:spPr>
        <p:txBody>
          <a:bodyPr anchor="ctr" anchorCtr="0"/>
          <a:lstStyle>
            <a:lvl1pPr algn="ctr">
              <a:defRPr baseline="0">
                <a:latin typeface="Century Gothic" panose="020B0502020202020204" pitchFamily="34" charset="0"/>
              </a:defRPr>
            </a:lvl1pPr>
          </a:lstStyle>
          <a:p>
            <a:r>
              <a:rPr lang="en-GB" dirty="0"/>
              <a:t>Insert photo, then select</a:t>
            </a:r>
            <a:br>
              <a:rPr lang="en-GB" dirty="0"/>
            </a:br>
            <a:r>
              <a:rPr lang="en-GB" dirty="0"/>
              <a:t>‘Format/Send to back’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9200" y="4794789"/>
            <a:ext cx="10320000" cy="612000"/>
          </a:xfrm>
        </p:spPr>
        <p:txBody>
          <a:bodyPr/>
          <a:lstStyle>
            <a:lvl1pPr algn="l">
              <a:defRPr sz="38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079" y="5369995"/>
            <a:ext cx="10320000" cy="612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0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Master subtitle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972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-43" y="0"/>
            <a:ext cx="12192000" cy="6858000"/>
          </a:xfrm>
        </p:spPr>
        <p:txBody>
          <a:bodyPr anchor="ctr" anchorCtr="0"/>
          <a:lstStyle>
            <a:lvl1pPr algn="ctr">
              <a:defRPr baseline="0">
                <a:latin typeface="Century Gothic" panose="020B0502020202020204" pitchFamily="34" charset="0"/>
              </a:defRPr>
            </a:lvl1pPr>
          </a:lstStyle>
          <a:p>
            <a:r>
              <a:rPr lang="en-GB" dirty="0"/>
              <a:t>Insert photo, then select</a:t>
            </a:r>
            <a:br>
              <a:rPr lang="en-GB" dirty="0"/>
            </a:br>
            <a:r>
              <a:rPr lang="en-GB" dirty="0"/>
              <a:t>‘Format/Send to back’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9200" y="4794789"/>
            <a:ext cx="10320000" cy="612000"/>
          </a:xfrm>
        </p:spPr>
        <p:txBody>
          <a:bodyPr/>
          <a:lstStyle>
            <a:lvl1pPr algn="l">
              <a:defRPr sz="38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079" y="5369995"/>
            <a:ext cx="10320000" cy="612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000" b="1">
                <a:solidFill>
                  <a:srgbClr val="000000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Master subtitle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732949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1031 HWE Brand project - PPT template - Foot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095242"/>
            <a:ext cx="12192000" cy="76278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Presentation Title Name      XX-XX Month Year Location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DF58-4118-4551-8C61-1A7ED177FA2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2" y="1075264"/>
            <a:ext cx="10858500" cy="285750"/>
          </a:xfrm>
        </p:spPr>
        <p:txBody>
          <a:bodyPr/>
          <a:lstStyle>
            <a:lvl1pPr>
              <a:defRPr sz="1800" b="1" spc="50" baseline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GB" noProof="0" dirty="0"/>
              <a:t>Click to add subheading</a:t>
            </a:r>
          </a:p>
        </p:txBody>
      </p:sp>
    </p:spTree>
    <p:extLst>
      <p:ext uri="{BB962C8B-B14F-4D97-AF65-F5344CB8AC3E}">
        <p14:creationId xmlns:p14="http://schemas.microsoft.com/office/powerpoint/2010/main" val="192790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mall Photo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1031 HWE Brand project - PPT template - Foot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095242"/>
            <a:ext cx="12192000" cy="76278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44" y="617525"/>
            <a:ext cx="6314856" cy="468000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8744" y="1642535"/>
            <a:ext cx="6314856" cy="4392000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Presentation Title Name      XX-XX Month Year Location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DF58-4118-4551-8C61-1A7ED177FA2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238746" y="1075264"/>
            <a:ext cx="6229356" cy="285750"/>
          </a:xfrm>
        </p:spPr>
        <p:txBody>
          <a:bodyPr/>
          <a:lstStyle>
            <a:lvl1pPr>
              <a:defRPr sz="1800" b="1" spc="50" baseline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GB" noProof="0" dirty="0"/>
              <a:t>Click to add subheading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 hasCustomPrompt="1"/>
          </p:nvPr>
        </p:nvSpPr>
        <p:spPr>
          <a:xfrm>
            <a:off x="599015" y="705907"/>
            <a:ext cx="4128000" cy="3636000"/>
          </a:xfrm>
        </p:spPr>
        <p:txBody>
          <a:bodyPr anchor="ctr" anchorCtr="0"/>
          <a:lstStyle>
            <a:lvl1pPr algn="ctr">
              <a:defRPr>
                <a:latin typeface="Century Gothic" panose="020B0502020202020204" pitchFamily="34" charset="0"/>
              </a:defRPr>
            </a:lvl1pPr>
          </a:lstStyle>
          <a:p>
            <a:r>
              <a:rPr lang="en-GB" dirty="0"/>
              <a:t>Insert photo</a:t>
            </a:r>
          </a:p>
        </p:txBody>
      </p:sp>
    </p:spTree>
    <p:extLst>
      <p:ext uri="{BB962C8B-B14F-4D97-AF65-F5344CB8AC3E}">
        <p14:creationId xmlns:p14="http://schemas.microsoft.com/office/powerpoint/2010/main" val="807669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ab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1031 HWE Brand project - PPT template - Foot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095242"/>
            <a:ext cx="12192000" cy="76278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17525"/>
            <a:ext cx="10944000" cy="468000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1752" y="1642535"/>
            <a:ext cx="5171848" cy="4392000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Presentation Title Name      XX-XX Month Year Location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DF58-4118-4551-8C61-1A7ED177FA2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599" y="1075264"/>
            <a:ext cx="10944000" cy="285750"/>
          </a:xfrm>
        </p:spPr>
        <p:txBody>
          <a:bodyPr/>
          <a:lstStyle>
            <a:lvl1pPr>
              <a:defRPr sz="1800" b="1" spc="50" baseline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GB" noProof="0" dirty="0"/>
              <a:t>Click to add subheading</a:t>
            </a:r>
          </a:p>
        </p:txBody>
      </p:sp>
      <p:sp>
        <p:nvSpPr>
          <p:cNvPr id="13" name="Table Placeholder 12"/>
          <p:cNvSpPr>
            <a:spLocks noGrp="1"/>
          </p:cNvSpPr>
          <p:nvPr>
            <p:ph type="tbl" sz="quarter" idx="14"/>
          </p:nvPr>
        </p:nvSpPr>
        <p:spPr>
          <a:xfrm>
            <a:off x="571500" y="1714500"/>
            <a:ext cx="5328000" cy="4212000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icon to add table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9261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hart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1031 HWE Brand project - PPT template - Foot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095242"/>
            <a:ext cx="12192000" cy="76278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17525"/>
            <a:ext cx="10944000" cy="468000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1752" y="1642535"/>
            <a:ext cx="5171848" cy="4392000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Presentation Title Name      XX-XX Month Year Location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DF58-4118-4551-8C61-1A7ED177FA2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599" y="1075264"/>
            <a:ext cx="10944000" cy="285750"/>
          </a:xfrm>
        </p:spPr>
        <p:txBody>
          <a:bodyPr/>
          <a:lstStyle>
            <a:lvl1pPr>
              <a:defRPr sz="1800" b="1" spc="50" baseline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GB" noProof="0" dirty="0"/>
              <a:t>Click to add subheading</a:t>
            </a:r>
          </a:p>
        </p:txBody>
      </p:sp>
      <p:sp>
        <p:nvSpPr>
          <p:cNvPr id="11" name="Chart Placeholder 10"/>
          <p:cNvSpPr>
            <a:spLocks noGrp="1"/>
          </p:cNvSpPr>
          <p:nvPr>
            <p:ph type="chart" sz="quarter" idx="14"/>
          </p:nvPr>
        </p:nvSpPr>
        <p:spPr>
          <a:xfrm>
            <a:off x="571500" y="1714500"/>
            <a:ext cx="5328000" cy="4212000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icon to add chart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5216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1031 HWE Brand project - PPT template - Foot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095242"/>
            <a:ext cx="12192000" cy="76278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17525"/>
            <a:ext cx="10944000" cy="468000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Presentation Title Name      XX-XX Month Year Location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DF58-4118-4551-8C61-1A7ED177FA2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1219203"/>
            <a:ext cx="10944000" cy="324000"/>
          </a:xfrm>
        </p:spPr>
        <p:txBody>
          <a:bodyPr/>
          <a:lstStyle>
            <a:lvl1pPr>
              <a:defRPr sz="1800" b="1" spc="50" baseline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GB" noProof="0" dirty="0"/>
              <a:t>Click to add subheading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 hasCustomPrompt="1"/>
          </p:nvPr>
        </p:nvSpPr>
        <p:spPr>
          <a:xfrm>
            <a:off x="599012" y="1650388"/>
            <a:ext cx="11088000" cy="4320000"/>
          </a:xfrm>
        </p:spPr>
        <p:txBody>
          <a:bodyPr anchor="ctr" anchorCtr="0"/>
          <a:lstStyle>
            <a:lvl1pPr algn="ctr">
              <a:defRPr>
                <a:latin typeface="Century Gothic" panose="020B0502020202020204" pitchFamily="34" charset="0"/>
              </a:defRPr>
            </a:lvl1pPr>
          </a:lstStyle>
          <a:p>
            <a:r>
              <a:rPr lang="en-GB" dirty="0"/>
              <a:t>Insert photo</a:t>
            </a:r>
          </a:p>
        </p:txBody>
      </p:sp>
    </p:spTree>
    <p:extLst>
      <p:ext uri="{BB962C8B-B14F-4D97-AF65-F5344CB8AC3E}">
        <p14:creationId xmlns:p14="http://schemas.microsoft.com/office/powerpoint/2010/main" val="4154036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ig Content (Blue)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1031 HWE Brand project - PPT template - Foot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095242"/>
            <a:ext cx="12192000" cy="76278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663553"/>
            <a:ext cx="10944000" cy="5364000"/>
          </a:xfrm>
        </p:spPr>
        <p:txBody>
          <a:bodyPr/>
          <a:lstStyle>
            <a:lvl1pPr marL="898525" indent="-1588">
              <a:lnSpc>
                <a:spcPts val="3800"/>
              </a:lnSpc>
              <a:spcAft>
                <a:spcPts val="600"/>
              </a:spcAft>
              <a:defRPr sz="3200" b="1">
                <a:latin typeface="Century Gothic" panose="020B0502020202020204" pitchFamily="34" charset="0"/>
              </a:defRPr>
            </a:lvl1pPr>
            <a:lvl2pPr marL="900000" indent="0">
              <a:lnSpc>
                <a:spcPct val="100000"/>
              </a:lnSpc>
              <a:buNone/>
              <a:defRPr b="1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GB" noProof="0" dirty="0"/>
              <a:t>Insert large text quotation here.”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Presentation Title Name      XX-XX Month Year Location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DF58-4118-4551-8C61-1A7ED177FA2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1837F6F-9517-4DF4-AD6D-8921C4078EFE}"/>
              </a:ext>
            </a:extLst>
          </p:cNvPr>
          <p:cNvPicPr/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6750" y="111312"/>
            <a:ext cx="1587500" cy="14382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33FE119-15B9-4571-8DDF-86D7CA61B532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0536259" y="4581268"/>
            <a:ext cx="1587500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378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617525"/>
            <a:ext cx="10944000" cy="46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to add 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42535"/>
            <a:ext cx="10944000" cy="43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1018" y="6328855"/>
            <a:ext cx="2366459" cy="3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lnSpc>
                <a:spcPts val="1300"/>
              </a:lnSpc>
              <a:defRPr sz="10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GB" dirty="0"/>
              <a:t>Presentation Title Name      XX-XX Month Year Location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0009" y="6339416"/>
            <a:ext cx="720000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9295DF58-4118-4551-8C61-1A7ED177FA2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4093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1200"/>
        </a:spcAft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44000" indent="-144000" algn="l" defTabSz="914400" rtl="0" eaLnBrk="1" latinLnBrk="0" hangingPunct="1">
        <a:lnSpc>
          <a:spcPts val="2000"/>
        </a:lnSpc>
        <a:spcBef>
          <a:spcPts val="0"/>
        </a:spcBef>
        <a:spcAft>
          <a:spcPts val="1200"/>
        </a:spcAft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44000" algn="l" defTabSz="914400" rtl="0" eaLnBrk="1" latinLnBrk="0" hangingPunct="1">
        <a:lnSpc>
          <a:spcPts val="2000"/>
        </a:lnSpc>
        <a:spcBef>
          <a:spcPts val="0"/>
        </a:spcBef>
        <a:spcAft>
          <a:spcPts val="1200"/>
        </a:spcAft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423DE1-5C72-2ED4-2460-147E33291D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37F70-E78B-060A-A77A-829CF0BB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528" y="358252"/>
            <a:ext cx="8568950" cy="468000"/>
          </a:xfrm>
        </p:spPr>
        <p:txBody>
          <a:bodyPr/>
          <a:lstStyle/>
          <a:p>
            <a:r>
              <a:rPr lang="en-GB" dirty="0"/>
              <a:t>Emerging priorities for 2025/26</a:t>
            </a:r>
            <a:endParaRPr lang="en-GB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4844F-FA74-2519-0167-1E0D476975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23" y="1034856"/>
            <a:ext cx="8803531" cy="4788288"/>
          </a:xfrm>
        </p:spPr>
        <p:txBody>
          <a:bodyPr/>
          <a:lstStyle/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900" b="1" dirty="0">
                <a:latin typeface="+mj-lt"/>
              </a:rPr>
              <a:t>Primary care</a:t>
            </a:r>
            <a:endParaRPr lang="en-US" sz="1900" dirty="0">
              <a:latin typeface="+mj-lt"/>
            </a:endParaRPr>
          </a:p>
          <a:p>
            <a:pPr marL="429750" lvl="1" indent="-285750">
              <a:spcAft>
                <a:spcPts val="1800"/>
              </a:spcAft>
            </a:pPr>
            <a:r>
              <a:rPr lang="en-US" sz="1900" dirty="0">
                <a:latin typeface="+mj-lt"/>
              </a:rPr>
              <a:t>ESOL access to primary care</a:t>
            </a:r>
          </a:p>
          <a:p>
            <a:pPr marL="429750" lvl="1" indent="-285750">
              <a:spcAft>
                <a:spcPts val="1800"/>
              </a:spcAft>
            </a:pPr>
            <a:r>
              <a:rPr lang="en-US" sz="2000" kern="100" dirty="0">
                <a:latin typeface="Poppins" panose="00000500000000000000" pitchFamily="2" charset="0"/>
                <a:ea typeface="Aptos" panose="020B0004020202020204" pitchFamily="34" charset="0"/>
                <a:cs typeface="Poppins" panose="00000500000000000000" pitchFamily="2" charset="0"/>
              </a:rPr>
              <a:t>Non digital access</a:t>
            </a:r>
            <a:br>
              <a:rPr lang="en-US" sz="1900" dirty="0">
                <a:latin typeface="+mj-lt"/>
              </a:rPr>
            </a:br>
            <a:endParaRPr lang="en-US" sz="1900" dirty="0">
              <a:latin typeface="+mj-lt"/>
            </a:endParaRP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b="1" kern="100" dirty="0">
                <a:latin typeface="Poppins" panose="00000500000000000000" pitchFamily="2" charset="0"/>
                <a:ea typeface="Aptos" panose="020B0004020202020204" pitchFamily="34" charset="0"/>
                <a:cs typeface="Poppins" panose="00000500000000000000" pitchFamily="2" charset="0"/>
              </a:rPr>
              <a:t>Complaints, advocacy and communication</a:t>
            </a:r>
          </a:p>
          <a:p>
            <a:pPr marL="429750" lvl="1" indent="-285750">
              <a:spcAft>
                <a:spcPts val="1800"/>
              </a:spcAft>
            </a:pPr>
            <a:r>
              <a:rPr lang="en-US" sz="2000" kern="100" dirty="0">
                <a:latin typeface="Poppins" panose="00000500000000000000" pitchFamily="2" charset="0"/>
                <a:ea typeface="Aptos" panose="020B0004020202020204" pitchFamily="34" charset="0"/>
                <a:cs typeface="Poppins" panose="00000500000000000000" pitchFamily="2" charset="0"/>
              </a:rPr>
              <a:t>Access, accessibility and advocacy for certain inequalities groups.</a:t>
            </a:r>
          </a:p>
          <a:p>
            <a:pPr marL="429750" lvl="1" indent="-285750">
              <a:spcAft>
                <a:spcPts val="1800"/>
              </a:spcAft>
            </a:pPr>
            <a:r>
              <a:rPr lang="en-US" sz="2000" kern="100" dirty="0">
                <a:latin typeface="Poppins" panose="00000500000000000000" pitchFamily="2" charset="0"/>
                <a:ea typeface="Aptos" panose="020B0004020202020204" pitchFamily="34" charset="0"/>
                <a:cs typeface="Poppins" panose="00000500000000000000" pitchFamily="2" charset="0"/>
              </a:rPr>
              <a:t>Increasing understanding of routes to raise concerns </a:t>
            </a:r>
          </a:p>
          <a:p>
            <a:pPr marL="429750" lvl="1" indent="-285750">
              <a:spcAft>
                <a:spcPts val="1800"/>
              </a:spcAft>
            </a:pPr>
            <a:r>
              <a:rPr lang="en-US" sz="2000" kern="100" dirty="0">
                <a:latin typeface="Poppins" panose="00000500000000000000" pitchFamily="2" charset="0"/>
                <a:ea typeface="Aptos" panose="020B0004020202020204" pitchFamily="34" charset="0"/>
                <a:cs typeface="Poppins" panose="00000500000000000000" pitchFamily="2" charset="0"/>
              </a:rPr>
              <a:t>Awareness of rights e.g. Martha’s Law</a:t>
            </a:r>
            <a:endParaRPr lang="en-US" sz="2000" b="1" kern="100" dirty="0">
              <a:latin typeface="Poppins" panose="00000500000000000000" pitchFamily="2" charset="0"/>
              <a:ea typeface="Aptos" panose="020B0004020202020204" pitchFamily="34" charset="0"/>
              <a:cs typeface="Poppins" panose="00000500000000000000" pitchFamily="2" charset="0"/>
            </a:endParaRP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GB" sz="1900" dirty="0">
              <a:latin typeface="+mj-lt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9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endParaRPr lang="en-GB" sz="19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09585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DAFD0D-D913-2437-6A51-AA9E24311A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B965E-FB1B-7D5A-3BD7-47D0EEACF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528" y="358252"/>
            <a:ext cx="8568950" cy="468000"/>
          </a:xfrm>
        </p:spPr>
        <p:txBody>
          <a:bodyPr/>
          <a:lstStyle/>
          <a:p>
            <a:r>
              <a:rPr lang="en-GB" dirty="0"/>
              <a:t>Emerging priorities for 2025/26</a:t>
            </a:r>
            <a:endParaRPr lang="en-GB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9E903-BEDE-D2D5-FA90-7C520F585F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23" y="1034856"/>
            <a:ext cx="8803531" cy="4788288"/>
          </a:xfrm>
        </p:spPr>
        <p:txBody>
          <a:bodyPr/>
          <a:lstStyle/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900" b="1" dirty="0">
                <a:latin typeface="+mj-lt"/>
              </a:rPr>
              <a:t>Emotional mental health</a:t>
            </a:r>
          </a:p>
          <a:p>
            <a:pPr marL="429750" lvl="1" indent="-285750">
              <a:spcAft>
                <a:spcPts val="1800"/>
              </a:spcAft>
            </a:pPr>
            <a:r>
              <a:rPr lang="en-US" sz="1900" dirty="0">
                <a:latin typeface="+mj-lt"/>
              </a:rPr>
              <a:t>Build on maternal/family support needs from perinatal mental health work</a:t>
            </a:r>
            <a:br>
              <a:rPr lang="en-US" sz="1900" dirty="0">
                <a:latin typeface="+mj-lt"/>
              </a:rPr>
            </a:br>
            <a:endParaRPr lang="en-US" sz="1900" dirty="0">
              <a:latin typeface="+mj-lt"/>
            </a:endParaRP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b="1" kern="100" dirty="0">
                <a:latin typeface="Poppins" panose="00000500000000000000" pitchFamily="2" charset="0"/>
                <a:ea typeface="Aptos" panose="020B0004020202020204" pitchFamily="34" charset="0"/>
                <a:cs typeface="Poppins" panose="00000500000000000000" pitchFamily="2" charset="0"/>
              </a:rPr>
              <a:t>Community services</a:t>
            </a:r>
          </a:p>
          <a:p>
            <a:pPr marL="429750" lvl="1" indent="-285750">
              <a:spcAft>
                <a:spcPts val="1800"/>
              </a:spcAft>
            </a:pPr>
            <a:r>
              <a:rPr lang="en-US" sz="2000" kern="100" dirty="0">
                <a:latin typeface="Poppins" panose="00000500000000000000" pitchFamily="2" charset="0"/>
                <a:ea typeface="Aptos" panose="020B0004020202020204" pitchFamily="34" charset="0"/>
                <a:cs typeface="Poppins" panose="00000500000000000000" pitchFamily="2" charset="0"/>
              </a:rPr>
              <a:t>Already looking with SWL HW (pro-active care in Wandsworth) so will await results for indication of further work needed and capacity needed.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b="1" kern="100" dirty="0">
                <a:latin typeface="Poppins" panose="00000500000000000000" pitchFamily="2" charset="0"/>
                <a:ea typeface="Aptos" panose="020B0004020202020204" pitchFamily="34" charset="0"/>
                <a:cs typeface="Poppins" panose="00000500000000000000" pitchFamily="2" charset="0"/>
              </a:rPr>
              <a:t>Other topics that have been mentioned</a:t>
            </a:r>
          </a:p>
          <a:p>
            <a:pPr marL="429750" lvl="1" indent="-285750">
              <a:spcAft>
                <a:spcPts val="1800"/>
              </a:spcAft>
            </a:pPr>
            <a:r>
              <a:rPr lang="en-US" sz="2000" i="1" kern="100" dirty="0">
                <a:latin typeface="Poppins" panose="00000500000000000000" pitchFamily="2" charset="0"/>
                <a:ea typeface="Aptos" panose="020B0004020202020204" pitchFamily="34" charset="0"/>
                <a:cs typeface="Poppins" panose="00000500000000000000" pitchFamily="2" charset="0"/>
              </a:rPr>
              <a:t>Violence Against Women and Girls</a:t>
            </a:r>
            <a:r>
              <a:rPr lang="en-US" sz="2000" kern="100" dirty="0">
                <a:latin typeface="Poppins" panose="00000500000000000000" pitchFamily="2" charset="0"/>
                <a:ea typeface="Aptos" panose="020B0004020202020204" pitchFamily="34" charset="0"/>
                <a:cs typeface="Poppins" panose="00000500000000000000" pitchFamily="2" charset="0"/>
              </a:rPr>
              <a:t>, Elderly mental health, Support for adults with LD, LGBTQ+ health and social care issues, Social isolation – increasing awareness of support, connections, cultural inclusivity.</a:t>
            </a:r>
          </a:p>
          <a:p>
            <a:pPr marL="429750" lvl="1" indent="-285750">
              <a:spcAft>
                <a:spcPts val="1800"/>
              </a:spcAft>
            </a:pPr>
            <a:endParaRPr lang="en-US" sz="2000" b="1" kern="100" dirty="0">
              <a:latin typeface="Poppins" panose="00000500000000000000" pitchFamily="2" charset="0"/>
              <a:ea typeface="Aptos" panose="020B0004020202020204" pitchFamily="34" charset="0"/>
              <a:cs typeface="Poppins" panose="00000500000000000000" pitchFamily="2" charset="0"/>
            </a:endParaRPr>
          </a:p>
          <a:p>
            <a:pPr marL="429750" lvl="1" indent="-285750">
              <a:spcAft>
                <a:spcPts val="1800"/>
              </a:spcAft>
            </a:pPr>
            <a:endParaRPr lang="en-US" sz="2000" kern="100" dirty="0">
              <a:latin typeface="Poppins" panose="00000500000000000000" pitchFamily="2" charset="0"/>
              <a:ea typeface="Aptos" panose="020B0004020202020204" pitchFamily="34" charset="0"/>
              <a:cs typeface="Poppins" panose="00000500000000000000" pitchFamily="2" charset="0"/>
            </a:endParaRP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GB" sz="1900" dirty="0">
              <a:latin typeface="+mj-lt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9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endParaRPr lang="en-GB" sz="19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17611141"/>
      </p:ext>
    </p:extLst>
  </p:cSld>
  <p:clrMapOvr>
    <a:masterClrMapping/>
  </p:clrMapOvr>
</p:sld>
</file>

<file path=ppt/theme/theme1.xml><?xml version="1.0" encoding="utf-8"?>
<a:theme xmlns:a="http://schemas.openxmlformats.org/drawingml/2006/main" name="Healthwatch Theme 2021">
  <a:themeElements>
    <a:clrScheme name="Healthwatch">
      <a:dk1>
        <a:srgbClr val="004C6B"/>
      </a:dk1>
      <a:lt1>
        <a:sysClr val="window" lastClr="FFFFFF"/>
      </a:lt1>
      <a:dk2>
        <a:srgbClr val="BFBFBF"/>
      </a:dk2>
      <a:lt2>
        <a:srgbClr val="FFFFFF"/>
      </a:lt2>
      <a:accent1>
        <a:srgbClr val="E73E97"/>
      </a:accent1>
      <a:accent2>
        <a:srgbClr val="84BD00"/>
      </a:accent2>
      <a:accent3>
        <a:srgbClr val="F9B93E"/>
      </a:accent3>
      <a:accent4>
        <a:srgbClr val="00B38C"/>
      </a:accent4>
      <a:accent5>
        <a:srgbClr val="7FCBEB"/>
      </a:accent5>
      <a:accent6>
        <a:srgbClr val="FFFFFF"/>
      </a:accent6>
      <a:hlink>
        <a:srgbClr val="A81563"/>
      </a:hlink>
      <a:folHlink>
        <a:srgbClr val="A81563"/>
      </a:folHlink>
    </a:clrScheme>
    <a:fontScheme name="Healthwatch">
      <a:majorFont>
        <a:latin typeface="Poppins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</Words>
  <Application>Microsoft Office PowerPoint</Application>
  <PresentationFormat>Widescreen</PresentationFormat>
  <Paragraphs>21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Healthwatch Theme 2021</vt:lpstr>
      <vt:lpstr>Emerging priorities for 2025/26</vt:lpstr>
      <vt:lpstr>Emerging priorities for 2025/26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Maximilian Russel</dc:creator>
  <cp:lastModifiedBy>Maximilian Russel</cp:lastModifiedBy>
  <cp:revision>2</cp:revision>
  <dcterms:created xsi:type="dcterms:W3CDTF">2025-04-02T09:21:17Z</dcterms:created>
  <dcterms:modified xsi:type="dcterms:W3CDTF">2025-04-02T15:41:00Z</dcterms:modified>
</cp:coreProperties>
</file>