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6" r:id="rId5"/>
  </p:sldMasterIdLst>
  <p:notesMasterIdLst>
    <p:notesMasterId r:id="rId32"/>
  </p:notesMasterIdLst>
  <p:sldIdLst>
    <p:sldId id="257" r:id="rId6"/>
    <p:sldId id="711" r:id="rId7"/>
    <p:sldId id="682" r:id="rId8"/>
    <p:sldId id="685" r:id="rId9"/>
    <p:sldId id="265" r:id="rId10"/>
    <p:sldId id="689" r:id="rId11"/>
    <p:sldId id="686" r:id="rId12"/>
    <p:sldId id="700" r:id="rId13"/>
    <p:sldId id="692" r:id="rId14"/>
    <p:sldId id="702" r:id="rId15"/>
    <p:sldId id="701" r:id="rId16"/>
    <p:sldId id="694" r:id="rId17"/>
    <p:sldId id="703" r:id="rId18"/>
    <p:sldId id="704" r:id="rId19"/>
    <p:sldId id="690" r:id="rId20"/>
    <p:sldId id="691" r:id="rId21"/>
    <p:sldId id="696" r:id="rId22"/>
    <p:sldId id="705" r:id="rId23"/>
    <p:sldId id="695" r:id="rId24"/>
    <p:sldId id="708" r:id="rId25"/>
    <p:sldId id="706" r:id="rId26"/>
    <p:sldId id="712" r:id="rId27"/>
    <p:sldId id="697" r:id="rId28"/>
    <p:sldId id="684" r:id="rId29"/>
    <p:sldId id="709" r:id="rId30"/>
    <p:sldId id="688"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2465A50-8156-4DCB-A108-6027B16A6758}">
          <p14:sldIdLst>
            <p14:sldId id="257"/>
            <p14:sldId id="711"/>
            <p14:sldId id="682"/>
            <p14:sldId id="685"/>
            <p14:sldId id="265"/>
            <p14:sldId id="689"/>
            <p14:sldId id="686"/>
            <p14:sldId id="700"/>
            <p14:sldId id="692"/>
            <p14:sldId id="702"/>
            <p14:sldId id="701"/>
            <p14:sldId id="694"/>
            <p14:sldId id="703"/>
            <p14:sldId id="704"/>
            <p14:sldId id="690"/>
            <p14:sldId id="691"/>
            <p14:sldId id="696"/>
            <p14:sldId id="705"/>
            <p14:sldId id="695"/>
            <p14:sldId id="708"/>
            <p14:sldId id="706"/>
            <p14:sldId id="712"/>
            <p14:sldId id="697"/>
            <p14:sldId id="684"/>
            <p14:sldId id="709"/>
            <p14:sldId id="68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983127-BF08-F085-EE0B-E3E5B1C1034F}" name="Guest User" initials="GU" userId="S::urn:spo:anon#71059613fad72de38129b9eb73e973ff6909855f7cdcd463787b94be9b9432cb::" providerId="AD"/>
  <p188:author id="{8AA7855E-2AC5-F9CA-FB57-12FE22B59C99}" name="Saffron Mustafa" initials="SM" userId="S::saffron@wandcareall.org.uk::8a4d2908-0b0b-4d6d-9147-d9b2ae8542da" providerId="AD"/>
  <p188:author id="{8947DEF5-93CF-E246-4015-9F53737A9A5D}" name="Sarah Cook" initials="SC" userId="S::SarahCook@wandcareall.org.uk::efe5b46e-e042-4767-b55c-2b3e68fcd1e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F2379"/>
    <a:srgbClr val="004C6B"/>
    <a:srgbClr val="ACC5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87854" autoAdjust="0"/>
  </p:normalViewPr>
  <p:slideViewPr>
    <p:cSldViewPr snapToGrid="0">
      <p:cViewPr varScale="1">
        <p:scale>
          <a:sx n="52" d="100"/>
          <a:sy n="52" d="100"/>
        </p:scale>
        <p:origin x="16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3EF934-A443-49C4-A0CD-BADD297B94A5}" type="datetimeFigureOut">
              <a:rPr lang="en-GB" smtClean="0"/>
              <a:t>17/04/2024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6450CE-0FA3-4915-B3D8-5D4E8390F271}" type="slidenum">
              <a:rPr lang="en-GB" smtClean="0"/>
              <a:t>‹#›</a:t>
            </a:fld>
            <a:endParaRPr lang="en-GB"/>
          </a:p>
        </p:txBody>
      </p:sp>
    </p:spTree>
    <p:extLst>
      <p:ext uri="{BB962C8B-B14F-4D97-AF65-F5344CB8AC3E}">
        <p14:creationId xmlns:p14="http://schemas.microsoft.com/office/powerpoint/2010/main" val="3472137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outhwestlondonics.org.uk/local-stories/pilot-health-project-restores-lives-of-people-in-chronic-pai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outhwestlondon.icb.nhs.uk/news/tens-of-thousands-more-people-a-month-receive-gp-appointments-compared-to-before-the-pandemic/"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healthinnovationnetwork.com/resources/report-patient-perspectives-on-digital-access-to-primary-care/?cn-reloaded=1"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hs.uk/service-search/find-a-dentis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patient.info/ears-nose-throat-mouth/sore-throat-2" TargetMode="External"/><Relationship Id="rId13" Type="http://schemas.openxmlformats.org/officeDocument/2006/relationships/hyperlink" Target="https://patient.info/sexual-health/chlamydia" TargetMode="External"/><Relationship Id="rId18" Type="http://schemas.openxmlformats.org/officeDocument/2006/relationships/hyperlink" Target="https://patient.info/chest-lungs/cough-leaflet" TargetMode="External"/><Relationship Id="rId26" Type="http://schemas.openxmlformats.org/officeDocument/2006/relationships/hyperlink" Target="https://patient.info/news-and-features/pharmacy-first-getting-the-most-from-your-pharmacist#:~:text=As%20well%20as%20the%20new%20conditions%20covered%20under,on%20how%20to%20manage%20your%20weight.%20More%20items" TargetMode="External"/><Relationship Id="rId3" Type="http://schemas.openxmlformats.org/officeDocument/2006/relationships/hyperlink" Target="https://patient.info/ears-nose-throat-mouth/earache-ear-pain" TargetMode="External"/><Relationship Id="rId21" Type="http://schemas.openxmlformats.org/officeDocument/2006/relationships/hyperlink" Target="https://patient.info/allergies-blood-immune/hay-fever-leaflet" TargetMode="External"/><Relationship Id="rId7" Type="http://schemas.openxmlformats.org/officeDocument/2006/relationships/hyperlink" Target="https://patient.info/ears-nose-throat-mouth/acute-sinusitis" TargetMode="External"/><Relationship Id="rId12" Type="http://schemas.openxmlformats.org/officeDocument/2006/relationships/hyperlink" Target="https://patient.info/heart-health/high-blood-pressure-hypertension" TargetMode="External"/><Relationship Id="rId17" Type="http://schemas.openxmlformats.org/officeDocument/2006/relationships/hyperlink" Target="https://patient.info/healthy-living/weight-loss-weight-reduction" TargetMode="External"/><Relationship Id="rId25" Type="http://schemas.openxmlformats.org/officeDocument/2006/relationships/hyperlink" Target="https://patient.info/digestive-health/diarrhoea" TargetMode="External"/><Relationship Id="rId2" Type="http://schemas.openxmlformats.org/officeDocument/2006/relationships/slide" Target="../slides/slide10.xml"/><Relationship Id="rId16" Type="http://schemas.openxmlformats.org/officeDocument/2006/relationships/hyperlink" Target="https://patient.info/doctor/drug-abuse-unusual-presentations" TargetMode="External"/><Relationship Id="rId20" Type="http://schemas.openxmlformats.org/officeDocument/2006/relationships/hyperlink" Target="https://patient.info/eye-care/eye-problems/infective-conjunctivitis" TargetMode="External"/><Relationship Id="rId1" Type="http://schemas.openxmlformats.org/officeDocument/2006/relationships/notesMaster" Target="../notesMasters/notesMaster1.xml"/><Relationship Id="rId6" Type="http://schemas.openxmlformats.org/officeDocument/2006/relationships/hyperlink" Target="https://patient.info/skin-conditions/shingles-herpes-zoster-leaflet" TargetMode="External"/><Relationship Id="rId11" Type="http://schemas.openxmlformats.org/officeDocument/2006/relationships/hyperlink" Target="https://patient.info/sexual-health/contraception-methods" TargetMode="External"/><Relationship Id="rId24" Type="http://schemas.openxmlformats.org/officeDocument/2006/relationships/hyperlink" Target="https://patient.info/digestive-health/constipation" TargetMode="External"/><Relationship Id="rId5" Type="http://schemas.openxmlformats.org/officeDocument/2006/relationships/hyperlink" Target="https://patient.info/skin-conditions/insect-bites-and-stings-leaflet" TargetMode="External"/><Relationship Id="rId15" Type="http://schemas.openxmlformats.org/officeDocument/2006/relationships/hyperlink" Target="https://patient.info/heart-health/high-cholesterol" TargetMode="External"/><Relationship Id="rId23" Type="http://schemas.openxmlformats.org/officeDocument/2006/relationships/hyperlink" Target="https://patient.info/skin-conditions/psoriasis-leaflet" TargetMode="External"/><Relationship Id="rId10" Type="http://schemas.openxmlformats.org/officeDocument/2006/relationships/hyperlink" Target="https://patient.info/news-and-features/when-did-you-last-check-your-medicine-cabinet" TargetMode="External"/><Relationship Id="rId19" Type="http://schemas.openxmlformats.org/officeDocument/2006/relationships/hyperlink" Target="https://patient.info/signs-symptoms/fever" TargetMode="External"/><Relationship Id="rId4" Type="http://schemas.openxmlformats.org/officeDocument/2006/relationships/hyperlink" Target="https://patient.info/childrens-health/impetigo-leaflet" TargetMode="External"/><Relationship Id="rId9" Type="http://schemas.openxmlformats.org/officeDocument/2006/relationships/hyperlink" Target="https://patient.info/womens-health/lower-urinary-tract-symptoms-in-women-luts" TargetMode="External"/><Relationship Id="rId14" Type="http://schemas.openxmlformats.org/officeDocument/2006/relationships/hyperlink" Target="https://patient.info/healthy-living/quit-smoking-cessation" TargetMode="External"/><Relationship Id="rId22" Type="http://schemas.openxmlformats.org/officeDocument/2006/relationships/hyperlink" Target="https://patient.info/skin-conditions/atopic-eczema" TargetMode="External"/><Relationship Id="rId27" Type="http://schemas.openxmlformats.org/officeDocument/2006/relationships/hyperlink" Target="https://www.nhs.uk/service-search/pharmacy/find-a-pharmacy"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739E8-934E-FD2F-EED4-1CA8BC0B16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C94A8-C276-CC84-6F25-25889960EA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E3E9F8-3CD0-EEC3-0896-2C99713630C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B7B8143-2CF5-711A-0EDA-12F5CF0C7E33}"/>
              </a:ext>
            </a:extLst>
          </p:cNvPr>
          <p:cNvSpPr>
            <a:spLocks noGrp="1"/>
          </p:cNvSpPr>
          <p:nvPr>
            <p:ph type="sldNum" sz="quarter" idx="5"/>
          </p:nvPr>
        </p:nvSpPr>
        <p:spPr/>
        <p:txBody>
          <a:bodyPr/>
          <a:lstStyle/>
          <a:p>
            <a:fld id="{4EE68B5F-D307-4135-93FD-44AEFFEFA4CE}" type="slidenum">
              <a:rPr lang="en-GB" smtClean="0"/>
              <a:pPr/>
              <a:t>2</a:t>
            </a:fld>
            <a:endParaRPr lang="en-GB"/>
          </a:p>
        </p:txBody>
      </p:sp>
    </p:spTree>
    <p:extLst>
      <p:ext uri="{BB962C8B-B14F-4D97-AF65-F5344CB8AC3E}">
        <p14:creationId xmlns:p14="http://schemas.microsoft.com/office/powerpoint/2010/main" val="1295158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EB67E-1D00-9F4A-623C-D2A4FB76FF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141D19-9370-902F-890B-3801C12E49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FFE8ED-CC26-60F6-F7E4-2F04273BDAFE}"/>
              </a:ext>
            </a:extLst>
          </p:cNvPr>
          <p:cNvSpPr>
            <a:spLocks noGrp="1"/>
          </p:cNvSpPr>
          <p:nvPr>
            <p:ph type="body" idx="1"/>
          </p:nvPr>
        </p:nvSpPr>
        <p:spPr/>
        <p:txBody>
          <a:bodyPr/>
          <a:lstStyle/>
          <a:p>
            <a:pPr marL="914400" lvl="2" indent="0">
              <a:lnSpc>
                <a:spcPct val="90000"/>
              </a:lnSpc>
              <a:spcBef>
                <a:spcPts val="500"/>
              </a:spcBef>
              <a:buFont typeface="Arial"/>
              <a:buNone/>
            </a:pPr>
            <a:endParaRPr lang="en-GB" dirty="0">
              <a:cs typeface="Calibri"/>
            </a:endParaRPr>
          </a:p>
        </p:txBody>
      </p:sp>
      <p:sp>
        <p:nvSpPr>
          <p:cNvPr id="4" name="Slide Number Placeholder 3">
            <a:extLst>
              <a:ext uri="{FF2B5EF4-FFF2-40B4-BE49-F238E27FC236}">
                <a16:creationId xmlns:a16="http://schemas.microsoft.com/office/drawing/2014/main" id="{6B56BA13-B113-F682-6AF0-2BDE0248D532}"/>
              </a:ext>
            </a:extLst>
          </p:cNvPr>
          <p:cNvSpPr>
            <a:spLocks noGrp="1"/>
          </p:cNvSpPr>
          <p:nvPr>
            <p:ph type="sldNum" sz="quarter" idx="5"/>
          </p:nvPr>
        </p:nvSpPr>
        <p:spPr/>
        <p:txBody>
          <a:bodyPr/>
          <a:lstStyle/>
          <a:p>
            <a:fld id="{936450CE-0FA3-4915-B3D8-5D4E8390F271}" type="slidenum">
              <a:rPr lang="en-GB" smtClean="0"/>
              <a:t>11</a:t>
            </a:fld>
            <a:endParaRPr lang="en-GB"/>
          </a:p>
        </p:txBody>
      </p:sp>
    </p:spTree>
    <p:extLst>
      <p:ext uri="{BB962C8B-B14F-4D97-AF65-F5344CB8AC3E}">
        <p14:creationId xmlns:p14="http://schemas.microsoft.com/office/powerpoint/2010/main" val="1136147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7D46C-B0D6-2D10-B986-FDB772AAF9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A93C16-EBD7-CEDD-7DED-43BED3A998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314867-901F-65A4-5BFC-D4C6861ADE14}"/>
              </a:ext>
            </a:extLst>
          </p:cNvPr>
          <p:cNvSpPr>
            <a:spLocks noGrp="1"/>
          </p:cNvSpPr>
          <p:nvPr>
            <p:ph type="body" idx="1"/>
          </p:nvPr>
        </p:nvSpPr>
        <p:spPr/>
        <p:txBody>
          <a:bodyPr/>
          <a:lstStyle/>
          <a:p>
            <a:r>
              <a:rPr lang="en-US" dirty="0">
                <a:hlinkClick r:id="rId3"/>
              </a:rPr>
              <a:t>Pilot health project restores lives of people in chronic pain - South West London ICS</a:t>
            </a:r>
            <a:endParaRPr lang="en-GB" dirty="0">
              <a:cs typeface="Calibri"/>
            </a:endParaRPr>
          </a:p>
          <a:p>
            <a:pPr marL="1085850" lvl="2" indent="-171450">
              <a:lnSpc>
                <a:spcPct val="90000"/>
              </a:lnSpc>
              <a:spcBef>
                <a:spcPts val="500"/>
              </a:spcBef>
              <a:buFont typeface="Arial"/>
              <a:buChar char="•"/>
            </a:pPr>
            <a:endParaRPr lang="en-GB" dirty="0">
              <a:cs typeface="Calibri"/>
            </a:endParaRPr>
          </a:p>
        </p:txBody>
      </p:sp>
      <p:sp>
        <p:nvSpPr>
          <p:cNvPr id="4" name="Slide Number Placeholder 3">
            <a:extLst>
              <a:ext uri="{FF2B5EF4-FFF2-40B4-BE49-F238E27FC236}">
                <a16:creationId xmlns:a16="http://schemas.microsoft.com/office/drawing/2014/main" id="{DA4ED0F7-035E-DFC7-7350-23B26279A41D}"/>
              </a:ext>
            </a:extLst>
          </p:cNvPr>
          <p:cNvSpPr>
            <a:spLocks noGrp="1"/>
          </p:cNvSpPr>
          <p:nvPr>
            <p:ph type="sldNum" sz="quarter" idx="5"/>
          </p:nvPr>
        </p:nvSpPr>
        <p:spPr/>
        <p:txBody>
          <a:bodyPr/>
          <a:lstStyle/>
          <a:p>
            <a:fld id="{936450CE-0FA3-4915-B3D8-5D4E8390F271}" type="slidenum">
              <a:rPr lang="en-GB" smtClean="0"/>
              <a:t>12</a:t>
            </a:fld>
            <a:endParaRPr lang="en-GB"/>
          </a:p>
        </p:txBody>
      </p:sp>
    </p:spTree>
    <p:extLst>
      <p:ext uri="{BB962C8B-B14F-4D97-AF65-F5344CB8AC3E}">
        <p14:creationId xmlns:p14="http://schemas.microsoft.com/office/powerpoint/2010/main" val="1072370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78533-10BA-A2FD-0D7A-4CDFA0E07A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BBD630-A5D9-203C-ACC8-BDBDE92E4A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154567-5C8E-9630-330C-AFAC503C870D}"/>
              </a:ext>
            </a:extLst>
          </p:cNvPr>
          <p:cNvSpPr>
            <a:spLocks noGrp="1"/>
          </p:cNvSpPr>
          <p:nvPr>
            <p:ph type="body" idx="1"/>
          </p:nvPr>
        </p:nvSpPr>
        <p:spPr/>
        <p:txBody>
          <a:bodyPr/>
          <a:lstStyle/>
          <a:p>
            <a:pPr marL="914400" lvl="2" indent="0">
              <a:lnSpc>
                <a:spcPct val="90000"/>
              </a:lnSpc>
              <a:spcBef>
                <a:spcPts val="500"/>
              </a:spcBef>
              <a:buFont typeface="Arial"/>
              <a:buNone/>
            </a:pPr>
            <a:endParaRPr lang="en-GB" dirty="0">
              <a:cs typeface="Calibri"/>
            </a:endParaRPr>
          </a:p>
        </p:txBody>
      </p:sp>
      <p:sp>
        <p:nvSpPr>
          <p:cNvPr id="4" name="Slide Number Placeholder 3">
            <a:extLst>
              <a:ext uri="{FF2B5EF4-FFF2-40B4-BE49-F238E27FC236}">
                <a16:creationId xmlns:a16="http://schemas.microsoft.com/office/drawing/2014/main" id="{F7A17431-6FBB-BC5D-364C-50B914AE550C}"/>
              </a:ext>
            </a:extLst>
          </p:cNvPr>
          <p:cNvSpPr>
            <a:spLocks noGrp="1"/>
          </p:cNvSpPr>
          <p:nvPr>
            <p:ph type="sldNum" sz="quarter" idx="5"/>
          </p:nvPr>
        </p:nvSpPr>
        <p:spPr/>
        <p:txBody>
          <a:bodyPr/>
          <a:lstStyle/>
          <a:p>
            <a:fld id="{936450CE-0FA3-4915-B3D8-5D4E8390F271}" type="slidenum">
              <a:rPr lang="en-GB" smtClean="0"/>
              <a:t>13</a:t>
            </a:fld>
            <a:endParaRPr lang="en-GB"/>
          </a:p>
        </p:txBody>
      </p:sp>
    </p:spTree>
    <p:extLst>
      <p:ext uri="{BB962C8B-B14F-4D97-AF65-F5344CB8AC3E}">
        <p14:creationId xmlns:p14="http://schemas.microsoft.com/office/powerpoint/2010/main" val="3327670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5C12D-7D53-6E8B-14DD-901C67AF25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D61C1A-9968-D464-3D69-4E752E2297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72A4F1-9EB1-A5C0-AE2A-8A026CF07530}"/>
              </a:ext>
            </a:extLst>
          </p:cNvPr>
          <p:cNvSpPr>
            <a:spLocks noGrp="1"/>
          </p:cNvSpPr>
          <p:nvPr>
            <p:ph type="body" idx="1"/>
          </p:nvPr>
        </p:nvSpPr>
        <p:spPr/>
        <p:txBody>
          <a:bodyPr/>
          <a:lstStyle/>
          <a:p>
            <a:r>
              <a:rPr lang="en-US" b="0" i="0" dirty="0">
                <a:solidFill>
                  <a:srgbClr val="231F20"/>
                </a:solidFill>
                <a:effectLst/>
                <a:latin typeface="Frutiger W01"/>
              </a:rPr>
              <a:t>six in 10 GP practices have already </a:t>
            </a:r>
            <a:r>
              <a:rPr lang="en-US" b="0" i="0" dirty="0" err="1">
                <a:solidFill>
                  <a:srgbClr val="231F20"/>
                </a:solidFill>
                <a:effectLst/>
                <a:latin typeface="Frutiger W01"/>
              </a:rPr>
              <a:t>modernised</a:t>
            </a:r>
            <a:r>
              <a:rPr lang="en-US" b="0" i="0" dirty="0">
                <a:solidFill>
                  <a:srgbClr val="231F20"/>
                </a:solidFill>
                <a:effectLst/>
                <a:latin typeface="Frutiger W01"/>
              </a:rPr>
              <a:t> their telephone systems </a:t>
            </a:r>
            <a:r>
              <a:rPr lang="en-GB" b="0" i="0" dirty="0">
                <a:solidFill>
                  <a:srgbClr val="231F20"/>
                </a:solidFill>
                <a:effectLst/>
                <a:latin typeface="Frutiger W01"/>
                <a:cs typeface="Calibri"/>
              </a:rPr>
              <a:t>- the remainder will do by March </a:t>
            </a:r>
            <a:r>
              <a:rPr lang="en-US" dirty="0">
                <a:hlinkClick r:id="rId3"/>
              </a:rPr>
              <a:t>Tens of thousands more people a month receive GP appointments compared to before the pandemic - NHS South West London Integrated Care Board (icb.nhs.uk)</a:t>
            </a:r>
            <a:endParaRPr lang="en-GB" dirty="0">
              <a:cs typeface="Calibri"/>
            </a:endParaRPr>
          </a:p>
        </p:txBody>
      </p:sp>
      <p:sp>
        <p:nvSpPr>
          <p:cNvPr id="4" name="Slide Number Placeholder 3">
            <a:extLst>
              <a:ext uri="{FF2B5EF4-FFF2-40B4-BE49-F238E27FC236}">
                <a16:creationId xmlns:a16="http://schemas.microsoft.com/office/drawing/2014/main" id="{3712A7C6-376E-9D01-8E17-8A7F39D331EC}"/>
              </a:ext>
            </a:extLst>
          </p:cNvPr>
          <p:cNvSpPr>
            <a:spLocks noGrp="1"/>
          </p:cNvSpPr>
          <p:nvPr>
            <p:ph type="sldNum" sz="quarter" idx="5"/>
          </p:nvPr>
        </p:nvSpPr>
        <p:spPr/>
        <p:txBody>
          <a:bodyPr/>
          <a:lstStyle/>
          <a:p>
            <a:fld id="{936450CE-0FA3-4915-B3D8-5D4E8390F271}" type="slidenum">
              <a:rPr lang="en-GB" smtClean="0"/>
              <a:t>14</a:t>
            </a:fld>
            <a:endParaRPr lang="en-GB"/>
          </a:p>
        </p:txBody>
      </p:sp>
    </p:spTree>
    <p:extLst>
      <p:ext uri="{BB962C8B-B14F-4D97-AF65-F5344CB8AC3E}">
        <p14:creationId xmlns:p14="http://schemas.microsoft.com/office/powerpoint/2010/main" val="2599021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519B8-1699-A4B0-A262-A4B0DBFF0F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B15392-83D1-C8F4-5132-C16795A80F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488830-DDAA-A2E0-C482-7239C9575AAB}"/>
              </a:ext>
            </a:extLst>
          </p:cNvPr>
          <p:cNvSpPr>
            <a:spLocks noGrp="1"/>
          </p:cNvSpPr>
          <p:nvPr>
            <p:ph type="body" idx="1"/>
          </p:nvPr>
        </p:nvSpPr>
        <p:spPr/>
        <p:txBody>
          <a:bodyPr/>
          <a:lstStyle/>
          <a:p>
            <a:pPr marL="914400" lvl="2" indent="0">
              <a:lnSpc>
                <a:spcPct val="90000"/>
              </a:lnSpc>
              <a:spcBef>
                <a:spcPts val="500"/>
              </a:spcBef>
              <a:buFont typeface="Arial"/>
              <a:buNone/>
            </a:pPr>
            <a:endParaRPr lang="en-GB" dirty="0">
              <a:cs typeface="Calibri"/>
            </a:endParaRPr>
          </a:p>
        </p:txBody>
      </p:sp>
      <p:sp>
        <p:nvSpPr>
          <p:cNvPr id="4" name="Slide Number Placeholder 3">
            <a:extLst>
              <a:ext uri="{FF2B5EF4-FFF2-40B4-BE49-F238E27FC236}">
                <a16:creationId xmlns:a16="http://schemas.microsoft.com/office/drawing/2014/main" id="{2DB1F7B6-5AEE-3D5D-AFA6-E209CDA3BB0E}"/>
              </a:ext>
            </a:extLst>
          </p:cNvPr>
          <p:cNvSpPr>
            <a:spLocks noGrp="1"/>
          </p:cNvSpPr>
          <p:nvPr>
            <p:ph type="sldNum" sz="quarter" idx="5"/>
          </p:nvPr>
        </p:nvSpPr>
        <p:spPr/>
        <p:txBody>
          <a:bodyPr/>
          <a:lstStyle/>
          <a:p>
            <a:fld id="{936450CE-0FA3-4915-B3D8-5D4E8390F271}" type="slidenum">
              <a:rPr lang="en-GB" smtClean="0"/>
              <a:t>15</a:t>
            </a:fld>
            <a:endParaRPr lang="en-GB"/>
          </a:p>
        </p:txBody>
      </p:sp>
    </p:spTree>
    <p:extLst>
      <p:ext uri="{BB962C8B-B14F-4D97-AF65-F5344CB8AC3E}">
        <p14:creationId xmlns:p14="http://schemas.microsoft.com/office/powerpoint/2010/main" val="3282849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0DC3B-251F-03A1-2C42-AEC4F6ECB3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80323F-C4F1-BB3B-B7DD-03A04D5920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8A8602-AFC1-8E0D-C8D8-5828086A8526}"/>
              </a:ext>
            </a:extLst>
          </p:cNvPr>
          <p:cNvSpPr>
            <a:spLocks noGrp="1"/>
          </p:cNvSpPr>
          <p:nvPr>
            <p:ph type="body" idx="1"/>
          </p:nvPr>
        </p:nvSpPr>
        <p:spPr/>
        <p:txBody>
          <a:bodyPr/>
          <a:lstStyle/>
          <a:p>
            <a:pPr marL="914400" lvl="2" indent="0">
              <a:lnSpc>
                <a:spcPct val="90000"/>
              </a:lnSpc>
              <a:spcBef>
                <a:spcPts val="500"/>
              </a:spcBef>
              <a:buFont typeface="Arial"/>
              <a:buNone/>
            </a:pPr>
            <a:r>
              <a:rPr lang="en-US" sz="1200" dirty="0">
                <a:highlight>
                  <a:srgbClr val="FFFF00"/>
                </a:highlight>
                <a:hlinkClick r:id="rId3"/>
              </a:rPr>
              <a:t>Report: Patient Perspectives on Digital Access to Primary Care - Health Innovation Network</a:t>
            </a:r>
            <a:endParaRPr lang="en-GB" dirty="0">
              <a:cs typeface="Calibri"/>
            </a:endParaRPr>
          </a:p>
        </p:txBody>
      </p:sp>
      <p:sp>
        <p:nvSpPr>
          <p:cNvPr id="4" name="Slide Number Placeholder 3">
            <a:extLst>
              <a:ext uri="{FF2B5EF4-FFF2-40B4-BE49-F238E27FC236}">
                <a16:creationId xmlns:a16="http://schemas.microsoft.com/office/drawing/2014/main" id="{7115E70C-36F5-07FE-3F88-839095884CE4}"/>
              </a:ext>
            </a:extLst>
          </p:cNvPr>
          <p:cNvSpPr>
            <a:spLocks noGrp="1"/>
          </p:cNvSpPr>
          <p:nvPr>
            <p:ph type="sldNum" sz="quarter" idx="5"/>
          </p:nvPr>
        </p:nvSpPr>
        <p:spPr/>
        <p:txBody>
          <a:bodyPr/>
          <a:lstStyle/>
          <a:p>
            <a:fld id="{936450CE-0FA3-4915-B3D8-5D4E8390F271}" type="slidenum">
              <a:rPr lang="en-GB" smtClean="0"/>
              <a:t>16</a:t>
            </a:fld>
            <a:endParaRPr lang="en-GB"/>
          </a:p>
        </p:txBody>
      </p:sp>
    </p:spTree>
    <p:extLst>
      <p:ext uri="{BB962C8B-B14F-4D97-AF65-F5344CB8AC3E}">
        <p14:creationId xmlns:p14="http://schemas.microsoft.com/office/powerpoint/2010/main" val="1947573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C8BE8-58FC-B646-5670-C238F3ED93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85D989-763F-E178-DD0F-425DE01796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2C88F5-89A9-67DE-5173-748CD9BEA469}"/>
              </a:ext>
            </a:extLst>
          </p:cNvPr>
          <p:cNvSpPr>
            <a:spLocks noGrp="1"/>
          </p:cNvSpPr>
          <p:nvPr>
            <p:ph type="body" idx="1"/>
          </p:nvPr>
        </p:nvSpPr>
        <p:spPr/>
        <p:txBody>
          <a:bodyPr/>
          <a:lstStyle/>
          <a:p>
            <a:pPr marL="914400" lvl="2" indent="0">
              <a:lnSpc>
                <a:spcPct val="90000"/>
              </a:lnSpc>
              <a:spcBef>
                <a:spcPts val="500"/>
              </a:spcBef>
              <a:buFont typeface="Arial"/>
              <a:buNone/>
            </a:pPr>
            <a:endParaRPr lang="en-GB" dirty="0">
              <a:cs typeface="Calibri"/>
            </a:endParaRPr>
          </a:p>
        </p:txBody>
      </p:sp>
      <p:sp>
        <p:nvSpPr>
          <p:cNvPr id="4" name="Slide Number Placeholder 3">
            <a:extLst>
              <a:ext uri="{FF2B5EF4-FFF2-40B4-BE49-F238E27FC236}">
                <a16:creationId xmlns:a16="http://schemas.microsoft.com/office/drawing/2014/main" id="{66CF2B88-A073-D0CB-1201-D1D68F49E201}"/>
              </a:ext>
            </a:extLst>
          </p:cNvPr>
          <p:cNvSpPr>
            <a:spLocks noGrp="1"/>
          </p:cNvSpPr>
          <p:nvPr>
            <p:ph type="sldNum" sz="quarter" idx="5"/>
          </p:nvPr>
        </p:nvSpPr>
        <p:spPr/>
        <p:txBody>
          <a:bodyPr/>
          <a:lstStyle/>
          <a:p>
            <a:fld id="{936450CE-0FA3-4915-B3D8-5D4E8390F271}" type="slidenum">
              <a:rPr lang="en-GB" smtClean="0"/>
              <a:t>17</a:t>
            </a:fld>
            <a:endParaRPr lang="en-GB"/>
          </a:p>
        </p:txBody>
      </p:sp>
    </p:spTree>
    <p:extLst>
      <p:ext uri="{BB962C8B-B14F-4D97-AF65-F5344CB8AC3E}">
        <p14:creationId xmlns:p14="http://schemas.microsoft.com/office/powerpoint/2010/main" val="353897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35D69-2B54-1F99-CB0C-83ABA86D50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00EB0F-41D9-70D6-7A8D-4AFB56B408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FCE4AF-89F7-55BD-ADFD-B1D155F4F233}"/>
              </a:ext>
            </a:extLst>
          </p:cNvPr>
          <p:cNvSpPr>
            <a:spLocks noGrp="1"/>
          </p:cNvSpPr>
          <p:nvPr>
            <p:ph type="body" idx="1"/>
          </p:nvPr>
        </p:nvSpPr>
        <p:spPr/>
        <p:txBody>
          <a:bodyPr/>
          <a:lstStyle/>
          <a:p>
            <a:pPr marL="914400" lvl="2" indent="0">
              <a:lnSpc>
                <a:spcPct val="90000"/>
              </a:lnSpc>
              <a:spcBef>
                <a:spcPts val="500"/>
              </a:spcBef>
              <a:buFont typeface="Arial"/>
              <a:buNone/>
            </a:pPr>
            <a:endParaRPr lang="en-GB" dirty="0">
              <a:cs typeface="Calibri"/>
            </a:endParaRPr>
          </a:p>
        </p:txBody>
      </p:sp>
      <p:sp>
        <p:nvSpPr>
          <p:cNvPr id="4" name="Slide Number Placeholder 3">
            <a:extLst>
              <a:ext uri="{FF2B5EF4-FFF2-40B4-BE49-F238E27FC236}">
                <a16:creationId xmlns:a16="http://schemas.microsoft.com/office/drawing/2014/main" id="{485E97FA-EA33-636D-C4CB-8741619C6F41}"/>
              </a:ext>
            </a:extLst>
          </p:cNvPr>
          <p:cNvSpPr>
            <a:spLocks noGrp="1"/>
          </p:cNvSpPr>
          <p:nvPr>
            <p:ph type="sldNum" sz="quarter" idx="5"/>
          </p:nvPr>
        </p:nvSpPr>
        <p:spPr/>
        <p:txBody>
          <a:bodyPr/>
          <a:lstStyle/>
          <a:p>
            <a:fld id="{936450CE-0FA3-4915-B3D8-5D4E8390F271}" type="slidenum">
              <a:rPr lang="en-GB" smtClean="0"/>
              <a:t>18</a:t>
            </a:fld>
            <a:endParaRPr lang="en-GB"/>
          </a:p>
        </p:txBody>
      </p:sp>
    </p:spTree>
    <p:extLst>
      <p:ext uri="{BB962C8B-B14F-4D97-AF65-F5344CB8AC3E}">
        <p14:creationId xmlns:p14="http://schemas.microsoft.com/office/powerpoint/2010/main" val="2616216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73321-8CA8-811C-E6A8-EDB4779F77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2DF385-B5E9-DAB4-35A8-6A5F6A9E18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AEEEDA-34F3-4498-885F-96206494211B}"/>
              </a:ext>
            </a:extLst>
          </p:cNvPr>
          <p:cNvSpPr>
            <a:spLocks noGrp="1"/>
          </p:cNvSpPr>
          <p:nvPr>
            <p:ph type="body" idx="1"/>
          </p:nvPr>
        </p:nvSpPr>
        <p:spPr/>
        <p:txBody>
          <a:bodyPr/>
          <a:lstStyle/>
          <a:p>
            <a:pPr marL="1085850" lvl="2" indent="-171450">
              <a:lnSpc>
                <a:spcPct val="90000"/>
              </a:lnSpc>
              <a:spcBef>
                <a:spcPts val="500"/>
              </a:spcBef>
              <a:buFont typeface="Arial"/>
              <a:buChar char="•"/>
            </a:pPr>
            <a:endParaRPr lang="en-GB" dirty="0">
              <a:cs typeface="Calibri"/>
            </a:endParaRPr>
          </a:p>
        </p:txBody>
      </p:sp>
      <p:sp>
        <p:nvSpPr>
          <p:cNvPr id="4" name="Slide Number Placeholder 3">
            <a:extLst>
              <a:ext uri="{FF2B5EF4-FFF2-40B4-BE49-F238E27FC236}">
                <a16:creationId xmlns:a16="http://schemas.microsoft.com/office/drawing/2014/main" id="{0542F356-B5E0-58FB-1AAE-BD94EC542430}"/>
              </a:ext>
            </a:extLst>
          </p:cNvPr>
          <p:cNvSpPr>
            <a:spLocks noGrp="1"/>
          </p:cNvSpPr>
          <p:nvPr>
            <p:ph type="sldNum" sz="quarter" idx="5"/>
          </p:nvPr>
        </p:nvSpPr>
        <p:spPr/>
        <p:txBody>
          <a:bodyPr/>
          <a:lstStyle/>
          <a:p>
            <a:fld id="{936450CE-0FA3-4915-B3D8-5D4E8390F271}" type="slidenum">
              <a:rPr lang="en-GB" smtClean="0"/>
              <a:t>19</a:t>
            </a:fld>
            <a:endParaRPr lang="en-GB"/>
          </a:p>
        </p:txBody>
      </p:sp>
    </p:spTree>
    <p:extLst>
      <p:ext uri="{BB962C8B-B14F-4D97-AF65-F5344CB8AC3E}">
        <p14:creationId xmlns:p14="http://schemas.microsoft.com/office/powerpoint/2010/main" val="247507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F60EC-4D1C-CBAF-E307-AED76E2858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30AFDB-1B43-9689-D80F-6372F89715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4C07AB-BA4F-1832-63F9-3664A7793AE7}"/>
              </a:ext>
            </a:extLst>
          </p:cNvPr>
          <p:cNvSpPr>
            <a:spLocks noGrp="1"/>
          </p:cNvSpPr>
          <p:nvPr>
            <p:ph type="body" idx="1"/>
          </p:nvPr>
        </p:nvSpPr>
        <p:spPr/>
        <p:txBody>
          <a:bodyPr/>
          <a:lstStyle/>
          <a:p>
            <a:pPr marL="1085850" lvl="2" indent="-171450">
              <a:lnSpc>
                <a:spcPct val="90000"/>
              </a:lnSpc>
              <a:spcBef>
                <a:spcPts val="500"/>
              </a:spcBef>
              <a:buFont typeface="Arial"/>
              <a:buChar char="•"/>
            </a:pPr>
            <a:endParaRPr lang="en-GB" dirty="0">
              <a:cs typeface="Calibri"/>
            </a:endParaRPr>
          </a:p>
        </p:txBody>
      </p:sp>
      <p:sp>
        <p:nvSpPr>
          <p:cNvPr id="4" name="Slide Number Placeholder 3">
            <a:extLst>
              <a:ext uri="{FF2B5EF4-FFF2-40B4-BE49-F238E27FC236}">
                <a16:creationId xmlns:a16="http://schemas.microsoft.com/office/drawing/2014/main" id="{4E31A951-748D-410D-0D2C-A23A205E1432}"/>
              </a:ext>
            </a:extLst>
          </p:cNvPr>
          <p:cNvSpPr>
            <a:spLocks noGrp="1"/>
          </p:cNvSpPr>
          <p:nvPr>
            <p:ph type="sldNum" sz="quarter" idx="5"/>
          </p:nvPr>
        </p:nvSpPr>
        <p:spPr/>
        <p:txBody>
          <a:bodyPr/>
          <a:lstStyle/>
          <a:p>
            <a:fld id="{936450CE-0FA3-4915-B3D8-5D4E8390F271}" type="slidenum">
              <a:rPr lang="en-GB" smtClean="0"/>
              <a:t>20</a:t>
            </a:fld>
            <a:endParaRPr lang="en-GB"/>
          </a:p>
        </p:txBody>
      </p:sp>
    </p:spTree>
    <p:extLst>
      <p:ext uri="{BB962C8B-B14F-4D97-AF65-F5344CB8AC3E}">
        <p14:creationId xmlns:p14="http://schemas.microsoft.com/office/powerpoint/2010/main" val="737951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E68B5F-D307-4135-93FD-44AEFFEFA4C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2309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CA461-BF9C-25C0-AE0A-354B3D4E5D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1EF160-39CD-5A6F-9F6A-1FEBA26FA9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4378FF-C5A2-F848-6902-2139C213D0A4}"/>
              </a:ext>
            </a:extLst>
          </p:cNvPr>
          <p:cNvSpPr>
            <a:spLocks noGrp="1"/>
          </p:cNvSpPr>
          <p:nvPr>
            <p:ph type="body" idx="1"/>
          </p:nvPr>
        </p:nvSpPr>
        <p:spPr/>
        <p:txBody>
          <a:bodyPr/>
          <a:lstStyle/>
          <a:p>
            <a:pPr marL="1085850" lvl="2" indent="-171450">
              <a:lnSpc>
                <a:spcPct val="90000"/>
              </a:lnSpc>
              <a:spcBef>
                <a:spcPts val="500"/>
              </a:spcBef>
              <a:buFont typeface="Arial"/>
              <a:buChar char="•"/>
            </a:pPr>
            <a:endParaRPr lang="en-GB" dirty="0">
              <a:cs typeface="Calibri"/>
            </a:endParaRPr>
          </a:p>
        </p:txBody>
      </p:sp>
      <p:sp>
        <p:nvSpPr>
          <p:cNvPr id="4" name="Slide Number Placeholder 3">
            <a:extLst>
              <a:ext uri="{FF2B5EF4-FFF2-40B4-BE49-F238E27FC236}">
                <a16:creationId xmlns:a16="http://schemas.microsoft.com/office/drawing/2014/main" id="{EEBB57A8-4D03-D514-0F24-E93AC836E697}"/>
              </a:ext>
            </a:extLst>
          </p:cNvPr>
          <p:cNvSpPr>
            <a:spLocks noGrp="1"/>
          </p:cNvSpPr>
          <p:nvPr>
            <p:ph type="sldNum" sz="quarter" idx="5"/>
          </p:nvPr>
        </p:nvSpPr>
        <p:spPr/>
        <p:txBody>
          <a:bodyPr/>
          <a:lstStyle/>
          <a:p>
            <a:fld id="{936450CE-0FA3-4915-B3D8-5D4E8390F271}" type="slidenum">
              <a:rPr lang="en-GB" smtClean="0"/>
              <a:t>21</a:t>
            </a:fld>
            <a:endParaRPr lang="en-GB"/>
          </a:p>
        </p:txBody>
      </p:sp>
    </p:spTree>
    <p:extLst>
      <p:ext uri="{BB962C8B-B14F-4D97-AF65-F5344CB8AC3E}">
        <p14:creationId xmlns:p14="http://schemas.microsoft.com/office/powerpoint/2010/main" val="194415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F3198-5097-924C-96D6-E7B142476D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B90999-46E8-4DED-B7AE-CEF79218C3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897C63-7592-414E-862E-5CD8383579FD}"/>
              </a:ext>
            </a:extLst>
          </p:cNvPr>
          <p:cNvSpPr>
            <a:spLocks noGrp="1"/>
          </p:cNvSpPr>
          <p:nvPr>
            <p:ph type="body" idx="1"/>
          </p:nvPr>
        </p:nvSpPr>
        <p:spPr/>
        <p:txBody>
          <a:bodyPr/>
          <a:lstStyle/>
          <a:p>
            <a:pPr marL="1085850" lvl="2" indent="-171450">
              <a:lnSpc>
                <a:spcPct val="90000"/>
              </a:lnSpc>
              <a:spcBef>
                <a:spcPts val="500"/>
              </a:spcBef>
              <a:buFont typeface="Arial"/>
              <a:buChar char="•"/>
            </a:pPr>
            <a:endParaRPr lang="en-GB" dirty="0">
              <a:cs typeface="Calibri"/>
            </a:endParaRPr>
          </a:p>
        </p:txBody>
      </p:sp>
      <p:sp>
        <p:nvSpPr>
          <p:cNvPr id="4" name="Slide Number Placeholder 3">
            <a:extLst>
              <a:ext uri="{FF2B5EF4-FFF2-40B4-BE49-F238E27FC236}">
                <a16:creationId xmlns:a16="http://schemas.microsoft.com/office/drawing/2014/main" id="{27038EB4-B51B-F2A4-26A3-DF36E6AE9026}"/>
              </a:ext>
            </a:extLst>
          </p:cNvPr>
          <p:cNvSpPr>
            <a:spLocks noGrp="1"/>
          </p:cNvSpPr>
          <p:nvPr>
            <p:ph type="sldNum" sz="quarter" idx="5"/>
          </p:nvPr>
        </p:nvSpPr>
        <p:spPr/>
        <p:txBody>
          <a:bodyPr/>
          <a:lstStyle/>
          <a:p>
            <a:fld id="{936450CE-0FA3-4915-B3D8-5D4E8390F271}" type="slidenum">
              <a:rPr lang="en-GB" smtClean="0"/>
              <a:t>22</a:t>
            </a:fld>
            <a:endParaRPr lang="en-GB"/>
          </a:p>
        </p:txBody>
      </p:sp>
    </p:spTree>
    <p:extLst>
      <p:ext uri="{BB962C8B-B14F-4D97-AF65-F5344CB8AC3E}">
        <p14:creationId xmlns:p14="http://schemas.microsoft.com/office/powerpoint/2010/main" val="2923833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32373-635E-ED66-A58C-2F302B1EBC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5D090A-BE45-6B6B-1772-EB134197FA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A46C84-AFA2-9640-9AF9-7CAA45A25BF1}"/>
              </a:ext>
            </a:extLst>
          </p:cNvPr>
          <p:cNvSpPr>
            <a:spLocks noGrp="1"/>
          </p:cNvSpPr>
          <p:nvPr>
            <p:ph type="body" idx="1"/>
          </p:nvPr>
        </p:nvSpPr>
        <p:spPr/>
        <p:txBody>
          <a:bodyPr/>
          <a:lstStyle/>
          <a:p>
            <a:endParaRPr lang="en-GB" dirty="0">
              <a:cs typeface="Calibri"/>
            </a:endParaRPr>
          </a:p>
        </p:txBody>
      </p:sp>
      <p:sp>
        <p:nvSpPr>
          <p:cNvPr id="4" name="Slide Number Placeholder 3">
            <a:extLst>
              <a:ext uri="{FF2B5EF4-FFF2-40B4-BE49-F238E27FC236}">
                <a16:creationId xmlns:a16="http://schemas.microsoft.com/office/drawing/2014/main" id="{C0564615-24F0-08CE-3DE2-CD733EB4ACBA}"/>
              </a:ext>
            </a:extLst>
          </p:cNvPr>
          <p:cNvSpPr>
            <a:spLocks noGrp="1"/>
          </p:cNvSpPr>
          <p:nvPr>
            <p:ph type="sldNum" sz="quarter" idx="5"/>
          </p:nvPr>
        </p:nvSpPr>
        <p:spPr/>
        <p:txBody>
          <a:bodyPr/>
          <a:lstStyle/>
          <a:p>
            <a:fld id="{936450CE-0FA3-4915-B3D8-5D4E8390F271}" type="slidenum">
              <a:rPr lang="en-GB" smtClean="0"/>
              <a:t>23</a:t>
            </a:fld>
            <a:endParaRPr lang="en-GB"/>
          </a:p>
        </p:txBody>
      </p:sp>
    </p:spTree>
    <p:extLst>
      <p:ext uri="{BB962C8B-B14F-4D97-AF65-F5344CB8AC3E}">
        <p14:creationId xmlns:p14="http://schemas.microsoft.com/office/powerpoint/2010/main" val="42532081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000"/>
              </a:spcBef>
              <a:buFont typeface="Arial,Sans-Serif"/>
              <a:buNone/>
            </a:pPr>
            <a:endParaRPr lang="en-GB" dirty="0">
              <a:solidFill>
                <a:srgbClr val="00133F"/>
              </a:solidFill>
            </a:endParaRPr>
          </a:p>
        </p:txBody>
      </p:sp>
      <p:sp>
        <p:nvSpPr>
          <p:cNvPr id="4" name="Slide Number Placeholder 3"/>
          <p:cNvSpPr>
            <a:spLocks noGrp="1"/>
          </p:cNvSpPr>
          <p:nvPr>
            <p:ph type="sldNum" sz="quarter" idx="5"/>
          </p:nvPr>
        </p:nvSpPr>
        <p:spPr/>
        <p:txBody>
          <a:bodyPr/>
          <a:lstStyle/>
          <a:p>
            <a:fld id="{936450CE-0FA3-4915-B3D8-5D4E8390F271}" type="slidenum">
              <a:rPr lang="en-GB" smtClean="0"/>
              <a:t>24</a:t>
            </a:fld>
            <a:endParaRPr lang="en-GB"/>
          </a:p>
        </p:txBody>
      </p:sp>
    </p:spTree>
    <p:extLst>
      <p:ext uri="{BB962C8B-B14F-4D97-AF65-F5344CB8AC3E}">
        <p14:creationId xmlns:p14="http://schemas.microsoft.com/office/powerpoint/2010/main" val="214945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96D4A-9DB3-8CEF-4458-B8C357FA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17956F-6CB5-FFCA-2DB9-D5A0C7D9A7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474411-A8BC-911A-D4A3-A2491C4690B7}"/>
              </a:ext>
            </a:extLst>
          </p:cNvPr>
          <p:cNvSpPr>
            <a:spLocks noGrp="1"/>
          </p:cNvSpPr>
          <p:nvPr>
            <p:ph type="body" idx="1"/>
          </p:nvPr>
        </p:nvSpPr>
        <p:spPr/>
        <p:txBody>
          <a:bodyPr/>
          <a:lstStyle/>
          <a:p>
            <a:pPr marL="0" indent="0">
              <a:lnSpc>
                <a:spcPct val="90000"/>
              </a:lnSpc>
              <a:spcBef>
                <a:spcPts val="1000"/>
              </a:spcBef>
              <a:buFont typeface="Arial,Sans-Serif"/>
              <a:buNone/>
            </a:pPr>
            <a:endParaRPr lang="en-GB" dirty="0">
              <a:solidFill>
                <a:srgbClr val="00133F"/>
              </a:solidFill>
            </a:endParaRPr>
          </a:p>
        </p:txBody>
      </p:sp>
      <p:sp>
        <p:nvSpPr>
          <p:cNvPr id="4" name="Slide Number Placeholder 3">
            <a:extLst>
              <a:ext uri="{FF2B5EF4-FFF2-40B4-BE49-F238E27FC236}">
                <a16:creationId xmlns:a16="http://schemas.microsoft.com/office/drawing/2014/main" id="{9B917477-9BB6-82D4-2040-6FE5FB986318}"/>
              </a:ext>
            </a:extLst>
          </p:cNvPr>
          <p:cNvSpPr>
            <a:spLocks noGrp="1"/>
          </p:cNvSpPr>
          <p:nvPr>
            <p:ph type="sldNum" sz="quarter" idx="5"/>
          </p:nvPr>
        </p:nvSpPr>
        <p:spPr/>
        <p:txBody>
          <a:bodyPr/>
          <a:lstStyle/>
          <a:p>
            <a:fld id="{936450CE-0FA3-4915-B3D8-5D4E8390F271}" type="slidenum">
              <a:rPr lang="en-GB" smtClean="0"/>
              <a:t>25</a:t>
            </a:fld>
            <a:endParaRPr lang="en-GB"/>
          </a:p>
        </p:txBody>
      </p:sp>
    </p:spTree>
    <p:extLst>
      <p:ext uri="{BB962C8B-B14F-4D97-AF65-F5344CB8AC3E}">
        <p14:creationId xmlns:p14="http://schemas.microsoft.com/office/powerpoint/2010/main" val="691801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1E616-B2DF-C9CD-2CB2-D75C55C8C3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97CC0C-72A9-9438-7D5E-A777DDE871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0E2017-F6F4-47C5-8B1D-8C5D7D4C2B57}"/>
              </a:ext>
            </a:extLst>
          </p:cNvPr>
          <p:cNvSpPr>
            <a:spLocks noGrp="1"/>
          </p:cNvSpPr>
          <p:nvPr>
            <p:ph type="body" idx="1"/>
          </p:nvPr>
        </p:nvSpPr>
        <p:spPr/>
        <p:txBody>
          <a:bodyPr/>
          <a:lstStyle/>
          <a:p>
            <a:pPr marL="1085850" lvl="2" indent="-171450">
              <a:lnSpc>
                <a:spcPct val="90000"/>
              </a:lnSpc>
              <a:spcBef>
                <a:spcPts val="500"/>
              </a:spcBef>
              <a:buFont typeface="Arial"/>
              <a:buChar char="•"/>
            </a:pPr>
            <a:endParaRPr lang="en-GB" dirty="0">
              <a:cs typeface="Calibri"/>
            </a:endParaRPr>
          </a:p>
        </p:txBody>
      </p:sp>
      <p:sp>
        <p:nvSpPr>
          <p:cNvPr id="4" name="Slide Number Placeholder 3">
            <a:extLst>
              <a:ext uri="{FF2B5EF4-FFF2-40B4-BE49-F238E27FC236}">
                <a16:creationId xmlns:a16="http://schemas.microsoft.com/office/drawing/2014/main" id="{750B0471-A050-B4DD-124A-BF10421D4E9B}"/>
              </a:ext>
            </a:extLst>
          </p:cNvPr>
          <p:cNvSpPr>
            <a:spLocks noGrp="1"/>
          </p:cNvSpPr>
          <p:nvPr>
            <p:ph type="sldNum" sz="quarter" idx="5"/>
          </p:nvPr>
        </p:nvSpPr>
        <p:spPr/>
        <p:txBody>
          <a:bodyPr/>
          <a:lstStyle/>
          <a:p>
            <a:fld id="{936450CE-0FA3-4915-B3D8-5D4E8390F271}" type="slidenum">
              <a:rPr lang="en-GB" smtClean="0"/>
              <a:t>26</a:t>
            </a:fld>
            <a:endParaRPr lang="en-GB"/>
          </a:p>
        </p:txBody>
      </p:sp>
    </p:spTree>
    <p:extLst>
      <p:ext uri="{BB962C8B-B14F-4D97-AF65-F5344CB8AC3E}">
        <p14:creationId xmlns:p14="http://schemas.microsoft.com/office/powerpoint/2010/main" val="1085045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E68B5F-D307-4135-93FD-44AEFFEFA4CE}" type="slidenum">
              <a:rPr lang="en-GB" smtClean="0"/>
              <a:pPr/>
              <a:t>4</a:t>
            </a:fld>
            <a:endParaRPr lang="en-GB"/>
          </a:p>
        </p:txBody>
      </p:sp>
    </p:spTree>
    <p:extLst>
      <p:ext uri="{BB962C8B-B14F-4D97-AF65-F5344CB8AC3E}">
        <p14:creationId xmlns:p14="http://schemas.microsoft.com/office/powerpoint/2010/main" val="1059472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5850" lvl="2" indent="-171450">
              <a:lnSpc>
                <a:spcPct val="90000"/>
              </a:lnSpc>
              <a:spcBef>
                <a:spcPts val="500"/>
              </a:spcBef>
              <a:buFont typeface="Arial"/>
              <a:buChar char="•"/>
            </a:pPr>
            <a:endParaRPr lang="en-GB" dirty="0">
              <a:cs typeface="Calibri"/>
            </a:endParaRPr>
          </a:p>
        </p:txBody>
      </p:sp>
      <p:sp>
        <p:nvSpPr>
          <p:cNvPr id="4" name="Slide Number Placeholder 3"/>
          <p:cNvSpPr>
            <a:spLocks noGrp="1"/>
          </p:cNvSpPr>
          <p:nvPr>
            <p:ph type="sldNum" sz="quarter" idx="5"/>
          </p:nvPr>
        </p:nvSpPr>
        <p:spPr/>
        <p:txBody>
          <a:bodyPr/>
          <a:lstStyle/>
          <a:p>
            <a:fld id="{936450CE-0FA3-4915-B3D8-5D4E8390F271}" type="slidenum">
              <a:rPr lang="en-GB" smtClean="0"/>
              <a:t>5</a:t>
            </a:fld>
            <a:endParaRPr lang="en-GB"/>
          </a:p>
        </p:txBody>
      </p:sp>
    </p:spTree>
    <p:extLst>
      <p:ext uri="{BB962C8B-B14F-4D97-AF65-F5344CB8AC3E}">
        <p14:creationId xmlns:p14="http://schemas.microsoft.com/office/powerpoint/2010/main" val="679232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D8DE8-27B0-40AB-06FA-35BDD58559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425746-E88D-F7B0-F43B-5B0FC1A324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F4D687-DB1D-7085-7A16-6E44F0C2DE86}"/>
              </a:ext>
            </a:extLst>
          </p:cNvPr>
          <p:cNvSpPr>
            <a:spLocks noGrp="1"/>
          </p:cNvSpPr>
          <p:nvPr>
            <p:ph type="body" idx="1"/>
          </p:nvPr>
        </p:nvSpPr>
        <p:spPr/>
        <p:txBody>
          <a:bodyPr/>
          <a:lstStyle/>
          <a:p>
            <a:pPr marL="1085850" lvl="2" indent="-171450">
              <a:lnSpc>
                <a:spcPct val="90000"/>
              </a:lnSpc>
              <a:spcBef>
                <a:spcPts val="500"/>
              </a:spcBef>
              <a:buFont typeface="Arial"/>
              <a:buChar char="•"/>
            </a:pPr>
            <a:endParaRPr lang="en-GB" dirty="0">
              <a:cs typeface="Calibri"/>
            </a:endParaRPr>
          </a:p>
        </p:txBody>
      </p:sp>
      <p:sp>
        <p:nvSpPr>
          <p:cNvPr id="4" name="Slide Number Placeholder 3">
            <a:extLst>
              <a:ext uri="{FF2B5EF4-FFF2-40B4-BE49-F238E27FC236}">
                <a16:creationId xmlns:a16="http://schemas.microsoft.com/office/drawing/2014/main" id="{2C199B0D-9C7F-5A91-C697-08C1E42CEF27}"/>
              </a:ext>
            </a:extLst>
          </p:cNvPr>
          <p:cNvSpPr>
            <a:spLocks noGrp="1"/>
          </p:cNvSpPr>
          <p:nvPr>
            <p:ph type="sldNum" sz="quarter" idx="5"/>
          </p:nvPr>
        </p:nvSpPr>
        <p:spPr/>
        <p:txBody>
          <a:bodyPr/>
          <a:lstStyle/>
          <a:p>
            <a:fld id="{936450CE-0FA3-4915-B3D8-5D4E8390F271}" type="slidenum">
              <a:rPr lang="en-GB" smtClean="0"/>
              <a:t>6</a:t>
            </a:fld>
            <a:endParaRPr lang="en-GB"/>
          </a:p>
        </p:txBody>
      </p:sp>
    </p:spTree>
    <p:extLst>
      <p:ext uri="{BB962C8B-B14F-4D97-AF65-F5344CB8AC3E}">
        <p14:creationId xmlns:p14="http://schemas.microsoft.com/office/powerpoint/2010/main" val="1680165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6B3C5-37B1-557F-F2FC-9439BF621E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C71F39-CC97-6D2D-AC7D-151B83C427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E03D44-B0A0-6904-4996-2F1510A9EA31}"/>
              </a:ext>
            </a:extLst>
          </p:cNvPr>
          <p:cNvSpPr>
            <a:spLocks noGrp="1"/>
          </p:cNvSpPr>
          <p:nvPr>
            <p:ph type="body" idx="1"/>
          </p:nvPr>
        </p:nvSpPr>
        <p:spPr/>
        <p:txBody>
          <a:bodyPr/>
          <a:lstStyle/>
          <a:p>
            <a:pPr marL="1085850" lvl="2" indent="-171450">
              <a:lnSpc>
                <a:spcPct val="90000"/>
              </a:lnSpc>
              <a:spcBef>
                <a:spcPts val="500"/>
              </a:spcBef>
              <a:buFont typeface="Arial"/>
              <a:buChar char="•"/>
            </a:pPr>
            <a:endParaRPr lang="en-GB" dirty="0">
              <a:cs typeface="Calibri"/>
            </a:endParaRPr>
          </a:p>
        </p:txBody>
      </p:sp>
      <p:sp>
        <p:nvSpPr>
          <p:cNvPr id="4" name="Slide Number Placeholder 3">
            <a:extLst>
              <a:ext uri="{FF2B5EF4-FFF2-40B4-BE49-F238E27FC236}">
                <a16:creationId xmlns:a16="http://schemas.microsoft.com/office/drawing/2014/main" id="{AC505C4D-3053-6A58-8CEF-35A1DA782F6A}"/>
              </a:ext>
            </a:extLst>
          </p:cNvPr>
          <p:cNvSpPr>
            <a:spLocks noGrp="1"/>
          </p:cNvSpPr>
          <p:nvPr>
            <p:ph type="sldNum" sz="quarter" idx="5"/>
          </p:nvPr>
        </p:nvSpPr>
        <p:spPr/>
        <p:txBody>
          <a:bodyPr/>
          <a:lstStyle/>
          <a:p>
            <a:fld id="{936450CE-0FA3-4915-B3D8-5D4E8390F271}" type="slidenum">
              <a:rPr lang="en-GB" smtClean="0"/>
              <a:t>7</a:t>
            </a:fld>
            <a:endParaRPr lang="en-GB"/>
          </a:p>
        </p:txBody>
      </p:sp>
    </p:spTree>
    <p:extLst>
      <p:ext uri="{BB962C8B-B14F-4D97-AF65-F5344CB8AC3E}">
        <p14:creationId xmlns:p14="http://schemas.microsoft.com/office/powerpoint/2010/main" val="2716323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0B28F-A339-2CA9-3337-EA0522EA59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C3C0C8-479C-DE7F-C028-7844DDC6F3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6311C2-B483-3B2E-EEC1-A0254E716298}"/>
              </a:ext>
            </a:extLst>
          </p:cNvPr>
          <p:cNvSpPr>
            <a:spLocks noGrp="1"/>
          </p:cNvSpPr>
          <p:nvPr>
            <p:ph type="body" idx="1"/>
          </p:nvPr>
        </p:nvSpPr>
        <p:spPr/>
        <p:txBody>
          <a:bodyPr/>
          <a:lstStyle/>
          <a:p>
            <a:pPr marL="1085850" lvl="2" indent="-171450">
              <a:lnSpc>
                <a:spcPct val="90000"/>
              </a:lnSpc>
              <a:spcBef>
                <a:spcPts val="500"/>
              </a:spcBef>
              <a:buFont typeface="Arial"/>
              <a:buChar char="•"/>
            </a:pPr>
            <a:endParaRPr lang="en-GB" dirty="0">
              <a:cs typeface="Calibri"/>
            </a:endParaRPr>
          </a:p>
        </p:txBody>
      </p:sp>
      <p:sp>
        <p:nvSpPr>
          <p:cNvPr id="4" name="Slide Number Placeholder 3">
            <a:extLst>
              <a:ext uri="{FF2B5EF4-FFF2-40B4-BE49-F238E27FC236}">
                <a16:creationId xmlns:a16="http://schemas.microsoft.com/office/drawing/2014/main" id="{AB982957-7924-EA06-04F8-5E55B5DE66E9}"/>
              </a:ext>
            </a:extLst>
          </p:cNvPr>
          <p:cNvSpPr>
            <a:spLocks noGrp="1"/>
          </p:cNvSpPr>
          <p:nvPr>
            <p:ph type="sldNum" sz="quarter" idx="5"/>
          </p:nvPr>
        </p:nvSpPr>
        <p:spPr/>
        <p:txBody>
          <a:bodyPr/>
          <a:lstStyle/>
          <a:p>
            <a:fld id="{936450CE-0FA3-4915-B3D8-5D4E8390F271}" type="slidenum">
              <a:rPr lang="en-GB" smtClean="0"/>
              <a:t>8</a:t>
            </a:fld>
            <a:endParaRPr lang="en-GB"/>
          </a:p>
        </p:txBody>
      </p:sp>
    </p:spTree>
    <p:extLst>
      <p:ext uri="{BB962C8B-B14F-4D97-AF65-F5344CB8AC3E}">
        <p14:creationId xmlns:p14="http://schemas.microsoft.com/office/powerpoint/2010/main" val="3083356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F0571-B1C5-443B-6958-8A36447EC9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B61625-2369-45B0-DFDE-F495289AD3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CA2DF3-F527-538A-7CCF-B8581FD93E12}"/>
              </a:ext>
            </a:extLst>
          </p:cNvPr>
          <p:cNvSpPr>
            <a:spLocks noGrp="1"/>
          </p:cNvSpPr>
          <p:nvPr>
            <p:ph type="body" idx="1"/>
          </p:nvPr>
        </p:nvSpPr>
        <p:spPr/>
        <p:txBody>
          <a:bodyPr/>
          <a:lstStyle/>
          <a:p>
            <a:r>
              <a:rPr lang="en-GB" dirty="0">
                <a:hlinkClick r:id="rId3"/>
              </a:rPr>
              <a:t>https://www.nhs.uk/service-search/find-a-dentist</a:t>
            </a:r>
            <a:endParaRPr lang="en-GB" dirty="0">
              <a:cs typeface="Calibri"/>
            </a:endParaRPr>
          </a:p>
          <a:p>
            <a:pPr marL="1085850" lvl="2" indent="-171450">
              <a:lnSpc>
                <a:spcPct val="90000"/>
              </a:lnSpc>
              <a:spcBef>
                <a:spcPts val="500"/>
              </a:spcBef>
              <a:buFont typeface="Arial"/>
              <a:buChar char="•"/>
            </a:pPr>
            <a:endParaRPr lang="en-GB" dirty="0">
              <a:cs typeface="Calibri"/>
            </a:endParaRPr>
          </a:p>
        </p:txBody>
      </p:sp>
      <p:sp>
        <p:nvSpPr>
          <p:cNvPr id="4" name="Slide Number Placeholder 3">
            <a:extLst>
              <a:ext uri="{FF2B5EF4-FFF2-40B4-BE49-F238E27FC236}">
                <a16:creationId xmlns:a16="http://schemas.microsoft.com/office/drawing/2014/main" id="{07682D21-2A3C-11C5-B199-4AF7F4110DFE}"/>
              </a:ext>
            </a:extLst>
          </p:cNvPr>
          <p:cNvSpPr>
            <a:spLocks noGrp="1"/>
          </p:cNvSpPr>
          <p:nvPr>
            <p:ph type="sldNum" sz="quarter" idx="5"/>
          </p:nvPr>
        </p:nvSpPr>
        <p:spPr/>
        <p:txBody>
          <a:bodyPr/>
          <a:lstStyle/>
          <a:p>
            <a:fld id="{936450CE-0FA3-4915-B3D8-5D4E8390F271}" type="slidenum">
              <a:rPr lang="en-GB" smtClean="0"/>
              <a:t>9</a:t>
            </a:fld>
            <a:endParaRPr lang="en-GB"/>
          </a:p>
        </p:txBody>
      </p:sp>
    </p:spTree>
    <p:extLst>
      <p:ext uri="{BB962C8B-B14F-4D97-AF65-F5344CB8AC3E}">
        <p14:creationId xmlns:p14="http://schemas.microsoft.com/office/powerpoint/2010/main" val="2909664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93B50-96D6-3183-0F58-BDE55F3AB3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7AEE52-1DF1-0C3E-A0B8-26B31983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353C8A-B9EB-9513-5C61-2B7B803371B9}"/>
              </a:ext>
            </a:extLst>
          </p:cNvPr>
          <p:cNvSpPr>
            <a:spLocks noGrp="1"/>
          </p:cNvSpPr>
          <p:nvPr>
            <p:ph type="body" idx="1"/>
          </p:nvPr>
        </p:nvSpPr>
        <p:spPr/>
        <p:txBody>
          <a:bodyPr/>
          <a:lstStyle/>
          <a:p>
            <a:r>
              <a:rPr lang="en-GB" dirty="0">
                <a:cs typeface="Calibri"/>
              </a:rPr>
              <a:t>https://www.nhs.uk/service-search/pharmacy/find-a-pharmacy</a:t>
            </a:r>
          </a:p>
          <a:p>
            <a:pPr marL="342900" lvl="0" indent="-342900">
              <a:lnSpc>
                <a:spcPct val="107000"/>
              </a:lnSpc>
              <a:buFont typeface="Symbol" panose="05050102010706020507" pitchFamily="18" charset="2"/>
              <a:buChar char=""/>
            </a:pPr>
            <a:r>
              <a:rPr lang="en-US" sz="1200" b="0" i="0" dirty="0">
                <a:solidFill>
                  <a:srgbClr val="002EFF"/>
                </a:solidFill>
                <a:effectLst/>
                <a:latin typeface="Lato" panose="020F0502020204030203" pitchFamily="34" charset="0"/>
                <a:hlinkClick r:id="rId3"/>
              </a:rPr>
              <a:t>Earache</a:t>
            </a:r>
            <a:r>
              <a:rPr lang="en-US" sz="1200" b="0" i="0" dirty="0">
                <a:solidFill>
                  <a:srgbClr val="32325D"/>
                </a:solidFill>
                <a:effectLst/>
                <a:latin typeface="Lato" panose="020F0502020204030203" pitchFamily="34" charset="0"/>
              </a:rPr>
              <a:t> - 1 to 17 years.</a:t>
            </a:r>
          </a:p>
          <a:p>
            <a:pPr algn="l">
              <a:buFont typeface="Arial" panose="020B0604020202020204" pitchFamily="34" charset="0"/>
              <a:buChar char="•"/>
            </a:pPr>
            <a:r>
              <a:rPr lang="en-US" sz="1200" b="0" i="0" dirty="0">
                <a:solidFill>
                  <a:srgbClr val="002EFF"/>
                </a:solidFill>
                <a:effectLst/>
                <a:latin typeface="Lato" panose="020F0502020204030203" pitchFamily="34" charset="0"/>
                <a:hlinkClick r:id="rId4"/>
              </a:rPr>
              <a:t>Impetigo</a:t>
            </a:r>
            <a:r>
              <a:rPr lang="en-US" sz="1200" b="0" i="0" dirty="0">
                <a:solidFill>
                  <a:srgbClr val="32325D"/>
                </a:solidFill>
                <a:effectLst/>
                <a:latin typeface="Lato" panose="020F0502020204030203" pitchFamily="34" charset="0"/>
              </a:rPr>
              <a:t> - 1 year and over.</a:t>
            </a:r>
          </a:p>
          <a:p>
            <a:pPr algn="l">
              <a:buFont typeface="Arial" panose="020B0604020202020204" pitchFamily="34" charset="0"/>
              <a:buChar char="•"/>
            </a:pPr>
            <a:r>
              <a:rPr lang="en-US" sz="1200" b="0" i="0" dirty="0">
                <a:solidFill>
                  <a:srgbClr val="32325D"/>
                </a:solidFill>
                <a:effectLst/>
                <a:latin typeface="Lato" panose="020F0502020204030203" pitchFamily="34" charset="0"/>
              </a:rPr>
              <a:t>Infected </a:t>
            </a:r>
            <a:r>
              <a:rPr lang="en-US" sz="1200" b="0" i="0" dirty="0">
                <a:solidFill>
                  <a:srgbClr val="002EFF"/>
                </a:solidFill>
                <a:effectLst/>
                <a:latin typeface="Lato" panose="020F0502020204030203" pitchFamily="34" charset="0"/>
                <a:hlinkClick r:id="rId5"/>
              </a:rPr>
              <a:t>insect bites</a:t>
            </a:r>
            <a:r>
              <a:rPr lang="en-US" sz="1200" b="0" i="0" dirty="0">
                <a:solidFill>
                  <a:srgbClr val="32325D"/>
                </a:solidFill>
                <a:effectLst/>
                <a:latin typeface="Lato" panose="020F0502020204030203" pitchFamily="34" charset="0"/>
              </a:rPr>
              <a:t> - 1 year and over.</a:t>
            </a:r>
          </a:p>
          <a:p>
            <a:pPr algn="l">
              <a:buFont typeface="Arial" panose="020B0604020202020204" pitchFamily="34" charset="0"/>
              <a:buChar char="•"/>
            </a:pPr>
            <a:r>
              <a:rPr lang="en-US" sz="1200" b="0" i="0" dirty="0">
                <a:solidFill>
                  <a:srgbClr val="002EFF"/>
                </a:solidFill>
                <a:effectLst/>
                <a:latin typeface="Lato" panose="020F0502020204030203" pitchFamily="34" charset="0"/>
                <a:hlinkClick r:id="rId6"/>
              </a:rPr>
              <a:t>Shingles</a:t>
            </a:r>
            <a:r>
              <a:rPr lang="en-US" sz="1200" b="0" i="0" dirty="0">
                <a:solidFill>
                  <a:srgbClr val="32325D"/>
                </a:solidFill>
                <a:effectLst/>
                <a:latin typeface="Lato" panose="020F0502020204030203" pitchFamily="34" charset="0"/>
              </a:rPr>
              <a:t> - 18 years and over.</a:t>
            </a:r>
          </a:p>
          <a:p>
            <a:pPr algn="l">
              <a:buFont typeface="Arial" panose="020B0604020202020204" pitchFamily="34" charset="0"/>
              <a:buChar char="•"/>
            </a:pPr>
            <a:r>
              <a:rPr lang="en-US" sz="1200" b="0" i="0" dirty="0">
                <a:solidFill>
                  <a:srgbClr val="002EFF"/>
                </a:solidFill>
                <a:effectLst/>
                <a:latin typeface="Lato" panose="020F0502020204030203" pitchFamily="34" charset="0"/>
                <a:hlinkClick r:id="rId7"/>
              </a:rPr>
              <a:t>Sinusitis</a:t>
            </a:r>
            <a:r>
              <a:rPr lang="en-US" sz="1200" b="0" i="0" dirty="0">
                <a:solidFill>
                  <a:srgbClr val="32325D"/>
                </a:solidFill>
                <a:effectLst/>
                <a:latin typeface="Lato" panose="020F0502020204030203" pitchFamily="34" charset="0"/>
              </a:rPr>
              <a:t> - 12 years and over.</a:t>
            </a:r>
          </a:p>
          <a:p>
            <a:pPr algn="l">
              <a:buFont typeface="Arial" panose="020B0604020202020204" pitchFamily="34" charset="0"/>
              <a:buChar char="•"/>
            </a:pPr>
            <a:r>
              <a:rPr lang="en-US" sz="1200" b="0" i="0" dirty="0">
                <a:solidFill>
                  <a:srgbClr val="002EFF"/>
                </a:solidFill>
                <a:effectLst/>
                <a:latin typeface="Lato" panose="020F0502020204030203" pitchFamily="34" charset="0"/>
                <a:hlinkClick r:id="rId8"/>
              </a:rPr>
              <a:t>Sore throat</a:t>
            </a:r>
            <a:r>
              <a:rPr lang="en-US" sz="1200" b="0" i="0" dirty="0">
                <a:solidFill>
                  <a:srgbClr val="32325D"/>
                </a:solidFill>
                <a:effectLst/>
                <a:latin typeface="Lato" panose="020F0502020204030203" pitchFamily="34" charset="0"/>
              </a:rPr>
              <a:t> - 5 years and over.</a:t>
            </a:r>
          </a:p>
          <a:p>
            <a:pPr algn="l">
              <a:buFont typeface="Arial" panose="020B0604020202020204" pitchFamily="34" charset="0"/>
              <a:buChar char="•"/>
            </a:pPr>
            <a:r>
              <a:rPr lang="en-US" sz="1200" b="0" i="0" dirty="0">
                <a:solidFill>
                  <a:srgbClr val="32325D"/>
                </a:solidFill>
                <a:effectLst/>
                <a:latin typeface="Lato" panose="020F0502020204030203" pitchFamily="34" charset="0"/>
              </a:rPr>
              <a:t>Uncomplicated </a:t>
            </a:r>
            <a:r>
              <a:rPr lang="en-US" sz="1200" b="0" i="0" dirty="0">
                <a:solidFill>
                  <a:srgbClr val="002EFF"/>
                </a:solidFill>
                <a:effectLst/>
                <a:latin typeface="Lato" panose="020F0502020204030203" pitchFamily="34" charset="0"/>
                <a:hlinkClick r:id="rId9"/>
              </a:rPr>
              <a:t>urinary tract infections</a:t>
            </a:r>
            <a:r>
              <a:rPr lang="en-US" sz="1200" b="0" i="0" dirty="0">
                <a:solidFill>
                  <a:srgbClr val="32325D"/>
                </a:solidFill>
                <a:effectLst/>
                <a:latin typeface="Lato" panose="020F0502020204030203" pitchFamily="34" charset="0"/>
              </a:rPr>
              <a:t> - women 16-64 years.</a:t>
            </a:r>
          </a:p>
          <a:p>
            <a:pPr algn="l">
              <a:buFont typeface="Arial" panose="020B0604020202020204" pitchFamily="34" charset="0"/>
              <a:buChar char="•"/>
            </a:pPr>
            <a:r>
              <a:rPr lang="en-US" sz="1000" b="0" i="0" dirty="0">
                <a:solidFill>
                  <a:srgbClr val="32325D"/>
                </a:solidFill>
                <a:effectLst/>
                <a:latin typeface="Lato" panose="020F0502020204030203" pitchFamily="34" charset="0"/>
              </a:rPr>
              <a:t>Advice on using and disposing of </a:t>
            </a:r>
            <a:r>
              <a:rPr lang="en-US" sz="1000" b="0" i="0" dirty="0">
                <a:solidFill>
                  <a:srgbClr val="002EFF"/>
                </a:solidFill>
                <a:effectLst/>
                <a:latin typeface="Lato" panose="020F0502020204030203" pitchFamily="34" charset="0"/>
                <a:hlinkClick r:id="rId10"/>
              </a:rPr>
              <a:t>medicines.</a:t>
            </a:r>
            <a:endParaRPr lang="en-US" sz="1000" b="0" i="0" dirty="0">
              <a:solidFill>
                <a:srgbClr val="32325D"/>
              </a:solidFill>
              <a:effectLst/>
              <a:latin typeface="Lato" panose="020F0502020204030203" pitchFamily="34" charset="0"/>
            </a:endParaRPr>
          </a:p>
          <a:p>
            <a:pPr algn="l">
              <a:buFont typeface="Arial" panose="020B0604020202020204" pitchFamily="34" charset="0"/>
              <a:buChar char="•"/>
            </a:pPr>
            <a:r>
              <a:rPr lang="en-US" sz="1000" b="0" i="0" dirty="0">
                <a:solidFill>
                  <a:srgbClr val="002EFF"/>
                </a:solidFill>
                <a:effectLst/>
                <a:latin typeface="Lato" panose="020F0502020204030203" pitchFamily="34" charset="0"/>
                <a:hlinkClick r:id="rId11"/>
              </a:rPr>
              <a:t>Contraception</a:t>
            </a:r>
            <a:r>
              <a:rPr lang="en-US" sz="1000" b="0" i="0" dirty="0">
                <a:solidFill>
                  <a:srgbClr val="002EFF"/>
                </a:solidFill>
                <a:effectLst/>
                <a:latin typeface="Lato" panose="020F0502020204030203" pitchFamily="34" charset="0"/>
                <a:hlinkClick r:id="rId10"/>
              </a:rPr>
              <a:t>.</a:t>
            </a:r>
            <a:endParaRPr lang="en-US" sz="1000" b="0" i="0" dirty="0">
              <a:solidFill>
                <a:srgbClr val="32325D"/>
              </a:solidFill>
              <a:effectLst/>
              <a:latin typeface="Lato" panose="020F0502020204030203" pitchFamily="34" charset="0"/>
            </a:endParaRPr>
          </a:p>
          <a:p>
            <a:pPr algn="l">
              <a:buFont typeface="Arial" panose="020B0604020202020204" pitchFamily="34" charset="0"/>
              <a:buChar char="•"/>
            </a:pPr>
            <a:r>
              <a:rPr lang="en-US" sz="1000" b="0" i="0" dirty="0">
                <a:solidFill>
                  <a:srgbClr val="002EFF"/>
                </a:solidFill>
                <a:effectLst/>
                <a:latin typeface="Lato" panose="020F0502020204030203" pitchFamily="34" charset="0"/>
                <a:hlinkClick r:id="rId12"/>
              </a:rPr>
              <a:t>Blood pressure </a:t>
            </a:r>
            <a:r>
              <a:rPr lang="en-US" sz="1000" b="0" i="0" dirty="0">
                <a:solidFill>
                  <a:srgbClr val="32325D"/>
                </a:solidFill>
                <a:effectLst/>
                <a:latin typeface="Lato" panose="020F0502020204030203" pitchFamily="34" charset="0"/>
              </a:rPr>
              <a:t>checks.</a:t>
            </a:r>
          </a:p>
          <a:p>
            <a:pPr algn="l">
              <a:buFont typeface="Arial" panose="020B0604020202020204" pitchFamily="34" charset="0"/>
              <a:buChar char="•"/>
            </a:pPr>
            <a:r>
              <a:rPr lang="en-US" sz="1000" b="0" i="0" dirty="0">
                <a:solidFill>
                  <a:srgbClr val="002EFF"/>
                </a:solidFill>
                <a:effectLst/>
                <a:latin typeface="Lato" panose="020F0502020204030203" pitchFamily="34" charset="0"/>
                <a:hlinkClick r:id="rId13"/>
              </a:rPr>
              <a:t>Chlamydia</a:t>
            </a:r>
            <a:r>
              <a:rPr lang="en-US" sz="1000" b="0" i="0" dirty="0">
                <a:solidFill>
                  <a:srgbClr val="32325D"/>
                </a:solidFill>
                <a:effectLst/>
                <a:latin typeface="Lato" panose="020F0502020204030203" pitchFamily="34" charset="0"/>
              </a:rPr>
              <a:t> screening and treatment.</a:t>
            </a:r>
          </a:p>
          <a:p>
            <a:pPr algn="l">
              <a:buFont typeface="Arial" panose="020B0604020202020204" pitchFamily="34" charset="0"/>
              <a:buChar char="•"/>
            </a:pPr>
            <a:r>
              <a:rPr lang="en-US" sz="1000" b="0" i="0" dirty="0">
                <a:solidFill>
                  <a:srgbClr val="002EFF"/>
                </a:solidFill>
                <a:effectLst/>
                <a:latin typeface="Lato" panose="020F0502020204030203" pitchFamily="34" charset="0"/>
                <a:hlinkClick r:id="rId14"/>
              </a:rPr>
              <a:t>Quitting smoking</a:t>
            </a:r>
            <a:r>
              <a:rPr lang="en-US" sz="1000" b="0" i="0" dirty="0">
                <a:solidFill>
                  <a:srgbClr val="32325D"/>
                </a:solidFill>
                <a:effectLst/>
                <a:latin typeface="Lato" panose="020F0502020204030203" pitchFamily="34" charset="0"/>
              </a:rPr>
              <a:t>.</a:t>
            </a:r>
          </a:p>
          <a:p>
            <a:pPr algn="l">
              <a:buFont typeface="Arial" panose="020B0604020202020204" pitchFamily="34" charset="0"/>
              <a:buChar char="•"/>
            </a:pPr>
            <a:r>
              <a:rPr lang="en-US" sz="1000" b="0" i="0" dirty="0">
                <a:solidFill>
                  <a:srgbClr val="002EFF"/>
                </a:solidFill>
                <a:effectLst/>
                <a:latin typeface="Lato" panose="020F0502020204030203" pitchFamily="34" charset="0"/>
                <a:hlinkClick r:id="rId15"/>
              </a:rPr>
              <a:t>Cholesterol</a:t>
            </a:r>
            <a:r>
              <a:rPr lang="en-US" sz="1000" b="0" i="0" dirty="0">
                <a:solidFill>
                  <a:srgbClr val="32325D"/>
                </a:solidFill>
                <a:effectLst/>
                <a:latin typeface="Lato" panose="020F0502020204030203" pitchFamily="34" charset="0"/>
              </a:rPr>
              <a:t> and blood sugar testing.</a:t>
            </a:r>
          </a:p>
          <a:p>
            <a:pPr algn="l">
              <a:buFont typeface="Arial" panose="020B0604020202020204" pitchFamily="34" charset="0"/>
              <a:buChar char="•"/>
            </a:pPr>
            <a:r>
              <a:rPr lang="en-US" sz="1000" b="0" i="0" dirty="0">
                <a:solidFill>
                  <a:srgbClr val="002EFF"/>
                </a:solidFill>
                <a:effectLst/>
                <a:latin typeface="Lato" panose="020F0502020204030203" pitchFamily="34" charset="0"/>
                <a:hlinkClick r:id="rId16"/>
              </a:rPr>
              <a:t>Drug use</a:t>
            </a:r>
            <a:r>
              <a:rPr lang="en-US" sz="1000" b="0" i="0" dirty="0">
                <a:solidFill>
                  <a:srgbClr val="32325D"/>
                </a:solidFill>
                <a:effectLst/>
                <a:latin typeface="Lato" panose="020F0502020204030203" pitchFamily="34" charset="0"/>
              </a:rPr>
              <a:t> - including needle and syringe exchange schemes.</a:t>
            </a:r>
          </a:p>
          <a:p>
            <a:pPr algn="l">
              <a:buFont typeface="Arial" panose="020B0604020202020204" pitchFamily="34" charset="0"/>
              <a:buChar char="•"/>
            </a:pPr>
            <a:r>
              <a:rPr lang="en-US" sz="1000" b="0" i="0" dirty="0">
                <a:solidFill>
                  <a:srgbClr val="32325D"/>
                </a:solidFill>
                <a:effectLst/>
                <a:latin typeface="Lato" panose="020F0502020204030203" pitchFamily="34" charset="0"/>
              </a:rPr>
              <a:t>Help on how to </a:t>
            </a:r>
            <a:r>
              <a:rPr lang="en-US" sz="1000" b="0" i="0" dirty="0">
                <a:solidFill>
                  <a:srgbClr val="002EFF"/>
                </a:solidFill>
                <a:effectLst/>
                <a:latin typeface="Lato" panose="020F0502020204030203" pitchFamily="34" charset="0"/>
                <a:hlinkClick r:id="rId17"/>
              </a:rPr>
              <a:t>manage your weight.</a:t>
            </a:r>
            <a:endParaRPr lang="en-US" sz="1000" b="0" i="0" dirty="0">
              <a:solidFill>
                <a:srgbClr val="32325D"/>
              </a:solidFill>
              <a:effectLst/>
              <a:latin typeface="Lato" panose="020F0502020204030203" pitchFamily="34" charset="0"/>
            </a:endParaRPr>
          </a:p>
          <a:p>
            <a:pPr algn="l">
              <a:buFont typeface="Arial" panose="020B0604020202020204" pitchFamily="34" charset="0"/>
              <a:buChar char="•"/>
            </a:pPr>
            <a:r>
              <a:rPr lang="en-US" sz="1000" b="0" i="0" dirty="0">
                <a:solidFill>
                  <a:srgbClr val="32325D"/>
                </a:solidFill>
                <a:effectLst/>
                <a:latin typeface="Lato" panose="020F0502020204030203" pitchFamily="34" charset="0"/>
              </a:rPr>
              <a:t>Some vaccinations.</a:t>
            </a:r>
          </a:p>
          <a:p>
            <a:pPr algn="l">
              <a:buFont typeface="Arial" panose="020B0604020202020204" pitchFamily="34" charset="0"/>
              <a:buChar char="•"/>
            </a:pPr>
            <a:endParaRPr lang="en-US" sz="1200" dirty="0">
              <a:solidFill>
                <a:srgbClr val="32325D"/>
              </a:solidFill>
              <a:latin typeface="Lato" panose="020F0502020204030203" pitchFamily="34" charset="0"/>
            </a:endParaRPr>
          </a:p>
          <a:p>
            <a:pPr algn="l">
              <a:buFont typeface="Arial" panose="020B0604020202020204" pitchFamily="34" charset="0"/>
              <a:buChar char="•"/>
            </a:pPr>
            <a:r>
              <a:rPr lang="en-US" sz="1000" b="0" i="0" dirty="0" err="1">
                <a:solidFill>
                  <a:srgbClr val="32325D"/>
                </a:solidFill>
                <a:effectLst/>
                <a:latin typeface="Lato" panose="020F0502020204030203" pitchFamily="34" charset="0"/>
              </a:rPr>
              <a:t>ches</a:t>
            </a:r>
            <a:r>
              <a:rPr lang="en-US" sz="1000" b="0" i="0" dirty="0">
                <a:solidFill>
                  <a:srgbClr val="32325D"/>
                </a:solidFill>
                <a:effectLst/>
                <a:latin typeface="Lato" panose="020F0502020204030203" pitchFamily="34" charset="0"/>
              </a:rPr>
              <a:t> and pains - such as, back pain, headache and period pain.</a:t>
            </a:r>
          </a:p>
          <a:p>
            <a:pPr algn="l">
              <a:buFont typeface="Arial" panose="020B0604020202020204" pitchFamily="34" charset="0"/>
              <a:buChar char="•"/>
            </a:pPr>
            <a:r>
              <a:rPr lang="en-US" sz="1000" b="0" i="0" dirty="0">
                <a:solidFill>
                  <a:srgbClr val="32325D"/>
                </a:solidFill>
                <a:effectLst/>
                <a:latin typeface="Lato" panose="020F0502020204030203" pitchFamily="34" charset="0"/>
              </a:rPr>
              <a:t>Accidents - such as, sprains, minor cuts, and grazes</a:t>
            </a:r>
          </a:p>
          <a:p>
            <a:pPr algn="l">
              <a:buFont typeface="Arial" panose="020B0604020202020204" pitchFamily="34" charset="0"/>
              <a:buChar char="•"/>
            </a:pPr>
            <a:r>
              <a:rPr lang="en-US" sz="1000" b="0" i="0" dirty="0">
                <a:solidFill>
                  <a:srgbClr val="32325D"/>
                </a:solidFill>
                <a:effectLst/>
                <a:latin typeface="Lato" panose="020F0502020204030203" pitchFamily="34" charset="0"/>
              </a:rPr>
              <a:t>Colds, flu and other infections - such as, </a:t>
            </a:r>
            <a:r>
              <a:rPr lang="en-US" sz="1000" b="0" i="0" dirty="0">
                <a:solidFill>
                  <a:srgbClr val="002EFF"/>
                </a:solidFill>
                <a:effectLst/>
                <a:latin typeface="Lato" panose="020F0502020204030203" pitchFamily="34" charset="0"/>
                <a:hlinkClick r:id="rId18"/>
              </a:rPr>
              <a:t>cough,</a:t>
            </a:r>
            <a:r>
              <a:rPr lang="en-US" sz="1000" b="0" i="0" dirty="0">
                <a:solidFill>
                  <a:srgbClr val="32325D"/>
                </a:solidFill>
                <a:effectLst/>
                <a:latin typeface="Lato" panose="020F0502020204030203" pitchFamily="34" charset="0"/>
              </a:rPr>
              <a:t> congestion, </a:t>
            </a:r>
            <a:r>
              <a:rPr lang="en-US" sz="1000" b="0" i="0" dirty="0">
                <a:solidFill>
                  <a:srgbClr val="002EFF"/>
                </a:solidFill>
                <a:effectLst/>
                <a:latin typeface="Lato" panose="020F0502020204030203" pitchFamily="34" charset="0"/>
                <a:hlinkClick r:id="rId19"/>
              </a:rPr>
              <a:t>fever</a:t>
            </a:r>
            <a:r>
              <a:rPr lang="en-US" sz="1000" b="0" i="0" dirty="0">
                <a:solidFill>
                  <a:srgbClr val="32325D"/>
                </a:solidFill>
                <a:effectLst/>
                <a:latin typeface="Lato" panose="020F0502020204030203" pitchFamily="34" charset="0"/>
              </a:rPr>
              <a:t>s and/or temperature.</a:t>
            </a:r>
          </a:p>
          <a:p>
            <a:pPr algn="l">
              <a:buFont typeface="Arial" panose="020B0604020202020204" pitchFamily="34" charset="0"/>
              <a:buChar char="•"/>
            </a:pPr>
            <a:r>
              <a:rPr lang="en-US" sz="1000" b="0" i="0" dirty="0">
                <a:solidFill>
                  <a:srgbClr val="32325D"/>
                </a:solidFill>
                <a:effectLst/>
                <a:latin typeface="Lato" panose="020F0502020204030203" pitchFamily="34" charset="0"/>
              </a:rPr>
              <a:t>Ear care - such as, ear wax.</a:t>
            </a:r>
          </a:p>
          <a:p>
            <a:pPr algn="l">
              <a:buFont typeface="Arial" panose="020B0604020202020204" pitchFamily="34" charset="0"/>
              <a:buChar char="•"/>
            </a:pPr>
            <a:r>
              <a:rPr lang="en-US" sz="1000" b="0" i="0" dirty="0">
                <a:solidFill>
                  <a:srgbClr val="32325D"/>
                </a:solidFill>
                <a:effectLst/>
                <a:latin typeface="Lato" panose="020F0502020204030203" pitchFamily="34" charset="0"/>
              </a:rPr>
              <a:t>Eye care - such as, </a:t>
            </a:r>
            <a:r>
              <a:rPr lang="en-US" sz="1000" b="0" i="0" dirty="0">
                <a:solidFill>
                  <a:srgbClr val="002EFF"/>
                </a:solidFill>
                <a:effectLst/>
                <a:latin typeface="Lato" panose="020F0502020204030203" pitchFamily="34" charset="0"/>
                <a:hlinkClick r:id="rId20"/>
              </a:rPr>
              <a:t>conjunctivitis</a:t>
            </a:r>
            <a:r>
              <a:rPr lang="en-US" sz="1000" b="0" i="0" dirty="0">
                <a:solidFill>
                  <a:srgbClr val="32325D"/>
                </a:solidFill>
                <a:effectLst/>
                <a:latin typeface="Lato" panose="020F0502020204030203" pitchFamily="34" charset="0"/>
              </a:rPr>
              <a:t>, styes.</a:t>
            </a:r>
          </a:p>
          <a:p>
            <a:pPr algn="l">
              <a:buFont typeface="Arial" panose="020B0604020202020204" pitchFamily="34" charset="0"/>
              <a:buChar char="•"/>
            </a:pPr>
            <a:r>
              <a:rPr lang="en-US" sz="1000" b="0" i="0" dirty="0">
                <a:solidFill>
                  <a:srgbClr val="002EFF"/>
                </a:solidFill>
                <a:effectLst/>
                <a:latin typeface="Lato" panose="020F0502020204030203" pitchFamily="34" charset="0"/>
                <a:hlinkClick r:id="rId21"/>
              </a:rPr>
              <a:t>Hay fever</a:t>
            </a:r>
            <a:r>
              <a:rPr lang="en-US" sz="1000" b="0" i="0" dirty="0">
                <a:solidFill>
                  <a:srgbClr val="32325D"/>
                </a:solidFill>
                <a:effectLst/>
                <a:latin typeface="Lato" panose="020F0502020204030203" pitchFamily="34" charset="0"/>
              </a:rPr>
              <a:t> - which is not controlled by standard over-the-counter treatments.</a:t>
            </a:r>
          </a:p>
          <a:p>
            <a:pPr algn="l">
              <a:buFont typeface="Arial" panose="020B0604020202020204" pitchFamily="34" charset="0"/>
              <a:buChar char="•"/>
            </a:pPr>
            <a:r>
              <a:rPr lang="en-US" sz="1000" b="0" i="0" dirty="0">
                <a:solidFill>
                  <a:srgbClr val="32325D"/>
                </a:solidFill>
                <a:effectLst/>
                <a:latin typeface="Lato" panose="020F0502020204030203" pitchFamily="34" charset="0"/>
              </a:rPr>
              <a:t>Rashes.</a:t>
            </a:r>
          </a:p>
          <a:p>
            <a:pPr algn="l">
              <a:buFont typeface="Arial" panose="020B0604020202020204" pitchFamily="34" charset="0"/>
              <a:buChar char="•"/>
            </a:pPr>
            <a:r>
              <a:rPr lang="en-US" sz="1000" b="0" i="0" dirty="0">
                <a:solidFill>
                  <a:srgbClr val="32325D"/>
                </a:solidFill>
                <a:effectLst/>
                <a:latin typeface="Lato" panose="020F0502020204030203" pitchFamily="34" charset="0"/>
              </a:rPr>
              <a:t>Skin problems - such as, athlete’s foot, cold sores, or mild </a:t>
            </a:r>
            <a:r>
              <a:rPr lang="en-US" sz="1000" b="0" i="0" dirty="0">
                <a:solidFill>
                  <a:srgbClr val="002EFF"/>
                </a:solidFill>
                <a:effectLst/>
                <a:latin typeface="Lato" panose="020F0502020204030203" pitchFamily="34" charset="0"/>
                <a:hlinkClick r:id="rId22"/>
              </a:rPr>
              <a:t>eczema</a:t>
            </a:r>
            <a:r>
              <a:rPr lang="en-US" sz="1000" b="0" i="0" dirty="0">
                <a:solidFill>
                  <a:srgbClr val="32325D"/>
                </a:solidFill>
                <a:effectLst/>
                <a:latin typeface="Lato" panose="020F0502020204030203" pitchFamily="34" charset="0"/>
              </a:rPr>
              <a:t> or </a:t>
            </a:r>
            <a:r>
              <a:rPr lang="en-US" sz="1000" b="0" i="0" dirty="0">
                <a:solidFill>
                  <a:srgbClr val="002EFF"/>
                </a:solidFill>
                <a:effectLst/>
                <a:latin typeface="Lato" panose="020F0502020204030203" pitchFamily="34" charset="0"/>
                <a:hlinkClick r:id="rId23"/>
              </a:rPr>
              <a:t>psoriasis</a:t>
            </a:r>
            <a:r>
              <a:rPr lang="en-US" sz="1000" b="0" i="0" dirty="0">
                <a:solidFill>
                  <a:srgbClr val="32325D"/>
                </a:solidFill>
                <a:effectLst/>
                <a:latin typeface="Lato" panose="020F0502020204030203" pitchFamily="34" charset="0"/>
              </a:rPr>
              <a:t>.</a:t>
            </a:r>
          </a:p>
          <a:p>
            <a:pPr algn="l">
              <a:buFont typeface="Arial" panose="020B0604020202020204" pitchFamily="34" charset="0"/>
              <a:buChar char="•"/>
            </a:pPr>
            <a:r>
              <a:rPr lang="en-US" sz="1000" b="0" i="0" dirty="0">
                <a:solidFill>
                  <a:srgbClr val="32325D"/>
                </a:solidFill>
                <a:effectLst/>
                <a:latin typeface="Lato" panose="020F0502020204030203" pitchFamily="34" charset="0"/>
              </a:rPr>
              <a:t>Stomach aches - such as, </a:t>
            </a:r>
            <a:r>
              <a:rPr lang="en-US" sz="1000" b="0" i="0" dirty="0">
                <a:solidFill>
                  <a:srgbClr val="002EFF"/>
                </a:solidFill>
                <a:effectLst/>
                <a:latin typeface="Lato" panose="020F0502020204030203" pitchFamily="34" charset="0"/>
                <a:hlinkClick r:id="rId24"/>
              </a:rPr>
              <a:t>constipation, </a:t>
            </a:r>
            <a:r>
              <a:rPr lang="en-US" sz="1000" b="0" i="0" dirty="0" err="1">
                <a:solidFill>
                  <a:srgbClr val="002EFF"/>
                </a:solidFill>
                <a:effectLst/>
                <a:latin typeface="Lato" panose="020F0502020204030203" pitchFamily="34" charset="0"/>
                <a:hlinkClick r:id="rId25"/>
              </a:rPr>
              <a:t>diarrhoea</a:t>
            </a:r>
            <a:r>
              <a:rPr lang="en-US" sz="1000" b="0" i="0" dirty="0">
                <a:solidFill>
                  <a:srgbClr val="32325D"/>
                </a:solidFill>
                <a:effectLst/>
                <a:latin typeface="Lato" panose="020F0502020204030203" pitchFamily="34" charset="0"/>
              </a:rPr>
              <a:t>, or indigestion.</a:t>
            </a:r>
            <a:br>
              <a:rPr lang="en-US" sz="1000" b="0" i="0" dirty="0">
                <a:solidFill>
                  <a:srgbClr val="32325D"/>
                </a:solidFill>
                <a:effectLst/>
                <a:latin typeface="Lato" panose="020F0502020204030203" pitchFamily="34" charset="0"/>
              </a:rPr>
            </a:br>
            <a:br>
              <a:rPr lang="en-US" sz="1000" b="0" i="0" dirty="0">
                <a:solidFill>
                  <a:srgbClr val="32325D"/>
                </a:solidFill>
                <a:effectLst/>
                <a:latin typeface="Lato" panose="020F0502020204030203" pitchFamily="34" charset="0"/>
              </a:rPr>
            </a:br>
            <a:r>
              <a:rPr lang="en-US" sz="700" dirty="0">
                <a:hlinkClick r:id="rId26"/>
              </a:rPr>
              <a:t>Pharmacy First - getting the most from your pharmacist | Patient</a:t>
            </a:r>
            <a:endParaRPr lang="en-US" sz="1000" b="0" i="0" dirty="0">
              <a:solidFill>
                <a:srgbClr val="32325D"/>
              </a:solidFill>
              <a:effectLst/>
              <a:latin typeface="Lato" panose="020F0502020204030203" pitchFamily="34" charset="0"/>
            </a:endParaRPr>
          </a:p>
          <a:p>
            <a:pPr algn="l">
              <a:buFont typeface="Arial" panose="020B0604020202020204" pitchFamily="34" charset="0"/>
              <a:buChar char="•"/>
            </a:pPr>
            <a:r>
              <a:rPr lang="en-US" sz="1000" dirty="0">
                <a:hlinkClick r:id="rId27"/>
              </a:rPr>
              <a:t>Find a pharmacy - NHS (www.nhs.uk)</a:t>
            </a:r>
            <a:endParaRPr lang="en-US" sz="1000" dirty="0"/>
          </a:p>
          <a:p>
            <a:pPr algn="l">
              <a:buFont typeface="Arial" panose="020B0604020202020204" pitchFamily="34" charset="0"/>
              <a:buChar char="•"/>
            </a:pPr>
            <a:endParaRPr lang="en-US" sz="1000" dirty="0">
              <a:cs typeface="Calibri"/>
            </a:endParaRPr>
          </a:p>
          <a:p>
            <a:pPr algn="l">
              <a:buFont typeface="Arial" panose="020B0604020202020204" pitchFamily="34" charset="0"/>
              <a:buChar char="•"/>
            </a:pPr>
            <a:r>
              <a:rPr lang="en-GB" dirty="0">
                <a:cs typeface="Calibri"/>
              </a:rPr>
              <a:t>Earache, Impetigo, </a:t>
            </a:r>
            <a:r>
              <a:rPr lang="en-GB" dirty="0" err="1">
                <a:cs typeface="Calibri"/>
              </a:rPr>
              <a:t>Infected~insect~bites</a:t>
            </a:r>
            <a:r>
              <a:rPr lang="en-GB" dirty="0">
                <a:cs typeface="Calibri"/>
              </a:rPr>
              <a:t>, Shingles, Sinusitis, </a:t>
            </a:r>
            <a:r>
              <a:rPr lang="en-GB" dirty="0" err="1">
                <a:cs typeface="Calibri"/>
              </a:rPr>
              <a:t>Sore~throat</a:t>
            </a:r>
            <a:r>
              <a:rPr lang="en-GB" dirty="0">
                <a:cs typeface="Calibri"/>
              </a:rPr>
              <a:t>, </a:t>
            </a:r>
            <a:r>
              <a:rPr lang="en-GB" dirty="0" err="1">
                <a:cs typeface="Calibri"/>
              </a:rPr>
              <a:t>Uncomplicated~urinary~tract</a:t>
            </a:r>
            <a:r>
              <a:rPr lang="en-GB" dirty="0">
                <a:cs typeface="Calibri"/>
              </a:rPr>
              <a:t>~ infections, Contraception, </a:t>
            </a:r>
            <a:r>
              <a:rPr lang="en-GB" dirty="0" err="1">
                <a:cs typeface="Calibri"/>
              </a:rPr>
              <a:t>blood~pressure~checks</a:t>
            </a:r>
            <a:r>
              <a:rPr lang="en-GB" dirty="0">
                <a:cs typeface="Calibri"/>
              </a:rPr>
              <a:t>, </a:t>
            </a:r>
            <a:r>
              <a:rPr lang="en-GB" dirty="0" err="1">
                <a:cs typeface="Calibri"/>
              </a:rPr>
              <a:t>Chlamydia~screening</a:t>
            </a:r>
            <a:r>
              <a:rPr lang="en-GB" dirty="0">
                <a:cs typeface="Calibri"/>
              </a:rPr>
              <a:t>~&amp;~treatment, </a:t>
            </a:r>
            <a:r>
              <a:rPr lang="en-GB" dirty="0" err="1">
                <a:cs typeface="Calibri"/>
              </a:rPr>
              <a:t>Cholesterol~testing</a:t>
            </a:r>
            <a:r>
              <a:rPr lang="en-GB" dirty="0">
                <a:cs typeface="Calibri"/>
              </a:rPr>
              <a:t>, </a:t>
            </a:r>
            <a:r>
              <a:rPr lang="en-GB" dirty="0" err="1">
                <a:cs typeface="Calibri"/>
              </a:rPr>
              <a:t>blood~sugar~testing</a:t>
            </a:r>
            <a:r>
              <a:rPr lang="en-GB" dirty="0">
                <a:cs typeface="Calibri"/>
              </a:rPr>
              <a:t>, </a:t>
            </a:r>
            <a:r>
              <a:rPr lang="en-GB" dirty="0" err="1">
                <a:cs typeface="Calibri"/>
              </a:rPr>
              <a:t>some~vaccinations</a:t>
            </a:r>
            <a:r>
              <a:rPr lang="en-GB" dirty="0">
                <a:cs typeface="Calibri"/>
              </a:rPr>
              <a:t>, </a:t>
            </a:r>
            <a:r>
              <a:rPr lang="en-GB" dirty="0" err="1">
                <a:cs typeface="Calibri"/>
              </a:rPr>
              <a:t>back~pain</a:t>
            </a:r>
            <a:r>
              <a:rPr lang="en-GB" dirty="0">
                <a:cs typeface="Calibri"/>
              </a:rPr>
              <a:t>, </a:t>
            </a:r>
            <a:r>
              <a:rPr lang="en-GB" dirty="0" err="1">
                <a:cs typeface="Calibri"/>
              </a:rPr>
              <a:t>headache~pain</a:t>
            </a:r>
            <a:r>
              <a:rPr lang="en-GB" dirty="0">
                <a:cs typeface="Calibri"/>
              </a:rPr>
              <a:t>, </a:t>
            </a:r>
            <a:r>
              <a:rPr lang="en-GB" dirty="0" err="1">
                <a:cs typeface="Calibri"/>
              </a:rPr>
              <a:t>period~pain</a:t>
            </a:r>
            <a:r>
              <a:rPr lang="en-GB" dirty="0">
                <a:cs typeface="Calibri"/>
              </a:rPr>
              <a:t>, </a:t>
            </a:r>
            <a:r>
              <a:rPr lang="en-GB" dirty="0" err="1">
                <a:cs typeface="Calibri"/>
              </a:rPr>
              <a:t>Accidents~e.g.sprains~cuts~grazes</a:t>
            </a:r>
            <a:r>
              <a:rPr lang="en-GB" dirty="0">
                <a:cs typeface="Calibri"/>
              </a:rPr>
              <a:t>, coughs~&amp;~fevers, </a:t>
            </a:r>
            <a:r>
              <a:rPr lang="en-GB" dirty="0" err="1">
                <a:cs typeface="Calibri"/>
              </a:rPr>
              <a:t>ear~care~e.g.wax</a:t>
            </a:r>
            <a:r>
              <a:rPr lang="en-GB" dirty="0">
                <a:cs typeface="Calibri"/>
              </a:rPr>
              <a:t>, </a:t>
            </a:r>
            <a:r>
              <a:rPr lang="en-GB" dirty="0" err="1">
                <a:cs typeface="Calibri"/>
              </a:rPr>
              <a:t>eye~care~e.g.~conjunctivitis</a:t>
            </a:r>
            <a:r>
              <a:rPr lang="en-GB" dirty="0">
                <a:cs typeface="Calibri"/>
              </a:rPr>
              <a:t>~&amp;~styes, </a:t>
            </a:r>
            <a:r>
              <a:rPr lang="en-GB" dirty="0" err="1">
                <a:cs typeface="Calibri"/>
              </a:rPr>
              <a:t>Hay~fever</a:t>
            </a:r>
            <a:r>
              <a:rPr lang="en-GB" dirty="0">
                <a:cs typeface="Calibri"/>
              </a:rPr>
              <a:t>, Rashes, Skin~problems~e.g.~</a:t>
            </a:r>
            <a:r>
              <a:rPr lang="en-GB" dirty="0" err="1">
                <a:cs typeface="Calibri"/>
              </a:rPr>
              <a:t>mild~eczema</a:t>
            </a:r>
            <a:r>
              <a:rPr lang="en-GB" dirty="0">
                <a:cs typeface="Calibri"/>
              </a:rPr>
              <a:t>/psoriasis, </a:t>
            </a:r>
            <a:r>
              <a:rPr lang="en-GB" dirty="0" err="1">
                <a:cs typeface="Calibri"/>
              </a:rPr>
              <a:t>Stomach~aches</a:t>
            </a:r>
            <a:r>
              <a:rPr lang="en-GB" dirty="0">
                <a:cs typeface="Calibri"/>
              </a:rPr>
              <a:t>/constipation/diarrhoea, </a:t>
            </a:r>
            <a:r>
              <a:rPr lang="en-GB" dirty="0" err="1">
                <a:cs typeface="Calibri"/>
              </a:rPr>
              <a:t>health~checks</a:t>
            </a:r>
            <a:endParaRPr lang="en-GB" dirty="0">
              <a:cs typeface="Calibri"/>
            </a:endParaRPr>
          </a:p>
        </p:txBody>
      </p:sp>
      <p:sp>
        <p:nvSpPr>
          <p:cNvPr id="4" name="Slide Number Placeholder 3">
            <a:extLst>
              <a:ext uri="{FF2B5EF4-FFF2-40B4-BE49-F238E27FC236}">
                <a16:creationId xmlns:a16="http://schemas.microsoft.com/office/drawing/2014/main" id="{AA3F34BA-BCBE-ECCF-2444-E13568E8D930}"/>
              </a:ext>
            </a:extLst>
          </p:cNvPr>
          <p:cNvSpPr>
            <a:spLocks noGrp="1"/>
          </p:cNvSpPr>
          <p:nvPr>
            <p:ph type="sldNum" sz="quarter" idx="5"/>
          </p:nvPr>
        </p:nvSpPr>
        <p:spPr/>
        <p:txBody>
          <a:bodyPr/>
          <a:lstStyle/>
          <a:p>
            <a:fld id="{936450CE-0FA3-4915-B3D8-5D4E8390F271}" type="slidenum">
              <a:rPr lang="en-GB" smtClean="0"/>
              <a:t>10</a:t>
            </a:fld>
            <a:endParaRPr lang="en-GB"/>
          </a:p>
        </p:txBody>
      </p:sp>
    </p:spTree>
    <p:extLst>
      <p:ext uri="{BB962C8B-B14F-4D97-AF65-F5344CB8AC3E}">
        <p14:creationId xmlns:p14="http://schemas.microsoft.com/office/powerpoint/2010/main" val="2525226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BC78FE3-2B75-4DBB-9590-C8A16853C5CB}" type="datetimeFigureOut">
              <a:rPr lang="en-GB" smtClean="0"/>
              <a:t>17/04/2024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B2611C-E093-4BF0-BF02-5780AF190683}" type="slidenum">
              <a:rPr lang="en-GB" smtClean="0"/>
              <a:t>‹#›</a:t>
            </a:fld>
            <a:endParaRPr lang="en-GB"/>
          </a:p>
        </p:txBody>
      </p:sp>
    </p:spTree>
    <p:extLst>
      <p:ext uri="{BB962C8B-B14F-4D97-AF65-F5344CB8AC3E}">
        <p14:creationId xmlns:p14="http://schemas.microsoft.com/office/powerpoint/2010/main" val="632760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C78FE3-2B75-4DBB-9590-C8A16853C5CB}" type="datetimeFigureOut">
              <a:rPr lang="en-GB" smtClean="0"/>
              <a:t>17/04/2024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B2611C-E093-4BF0-BF02-5780AF190683}" type="slidenum">
              <a:rPr lang="en-GB" smtClean="0"/>
              <a:t>‹#›</a:t>
            </a:fld>
            <a:endParaRPr lang="en-GB"/>
          </a:p>
        </p:txBody>
      </p:sp>
    </p:spTree>
    <p:extLst>
      <p:ext uri="{BB962C8B-B14F-4D97-AF65-F5344CB8AC3E}">
        <p14:creationId xmlns:p14="http://schemas.microsoft.com/office/powerpoint/2010/main" val="426107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C78FE3-2B75-4DBB-9590-C8A16853C5CB}" type="datetimeFigureOut">
              <a:rPr lang="en-GB" smtClean="0"/>
              <a:t>17/04/2024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B2611C-E093-4BF0-BF02-5780AF190683}" type="slidenum">
              <a:rPr lang="en-GB" smtClean="0"/>
              <a:t>‹#›</a:t>
            </a:fld>
            <a:endParaRPr lang="en-GB"/>
          </a:p>
        </p:txBody>
      </p:sp>
    </p:spTree>
    <p:extLst>
      <p:ext uri="{BB962C8B-B14F-4D97-AF65-F5344CB8AC3E}">
        <p14:creationId xmlns:p14="http://schemas.microsoft.com/office/powerpoint/2010/main" val="2799052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374400" y="5367363"/>
            <a:ext cx="7740000" cy="612000"/>
          </a:xfrm>
        </p:spPr>
        <p:txBody>
          <a:bodyPr/>
          <a:lstStyle>
            <a:lvl1pPr algn="l">
              <a:defRPr sz="3800">
                <a:solidFill>
                  <a:schemeClr val="bg1"/>
                </a:solidFill>
              </a:defRPr>
            </a:lvl1pPr>
          </a:lstStyle>
          <a:p>
            <a:r>
              <a:rPr lang="en-US" noProof="0"/>
              <a:t>Click to edit Master title style</a:t>
            </a:r>
            <a:endParaRPr lang="en-GB" noProof="0"/>
          </a:p>
        </p:txBody>
      </p:sp>
      <p:sp>
        <p:nvSpPr>
          <p:cNvPr id="3" name="Subtitle 2"/>
          <p:cNvSpPr>
            <a:spLocks noGrp="1"/>
          </p:cNvSpPr>
          <p:nvPr>
            <p:ph type="subTitle" idx="1"/>
          </p:nvPr>
        </p:nvSpPr>
        <p:spPr>
          <a:xfrm>
            <a:off x="382559" y="5996272"/>
            <a:ext cx="7740000" cy="612000"/>
          </a:xfrm>
        </p:spPr>
        <p:txBody>
          <a:bodyPr/>
          <a:lstStyle>
            <a:lvl1pPr marL="0" indent="0" algn="l">
              <a:spcAft>
                <a:spcPts val="0"/>
              </a:spcAft>
              <a:buNone/>
              <a:defRPr sz="2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a:t>Insert photo, then select ‘Format/Send to back’</a:t>
            </a:r>
          </a:p>
        </p:txBody>
      </p:sp>
    </p:spTree>
    <p:extLst>
      <p:ext uri="{BB962C8B-B14F-4D97-AF65-F5344CB8AC3E}">
        <p14:creationId xmlns:p14="http://schemas.microsoft.com/office/powerpoint/2010/main" val="3792490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457200" y="1075264"/>
            <a:ext cx="8143875"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Tree>
    <p:extLst>
      <p:ext uri="{BB962C8B-B14F-4D97-AF65-F5344CB8AC3E}">
        <p14:creationId xmlns:p14="http://schemas.microsoft.com/office/powerpoint/2010/main" val="1402635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374400" y="5367363"/>
            <a:ext cx="7740000" cy="612000"/>
          </a:xfrm>
        </p:spPr>
        <p:txBody>
          <a:bodyPr/>
          <a:lstStyle>
            <a:lvl1pPr algn="l">
              <a:defRPr sz="3800">
                <a:solidFill>
                  <a:schemeClr val="bg1"/>
                </a:solidFill>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382559" y="5996272"/>
            <a:ext cx="7740000" cy="612000"/>
          </a:xfrm>
        </p:spPr>
        <p:txBody>
          <a:bodyPr/>
          <a:lstStyle>
            <a:lvl1pPr marL="0" indent="0" algn="l">
              <a:spcAft>
                <a:spcPts val="0"/>
              </a:spcAft>
              <a:buNone/>
              <a:defRPr sz="2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dirty="0"/>
              <a:t>Insert photo, then select ‘Format/Send to back’</a:t>
            </a:r>
          </a:p>
        </p:txBody>
      </p:sp>
    </p:spTree>
    <p:extLst>
      <p:ext uri="{BB962C8B-B14F-4D97-AF65-F5344CB8AC3E}">
        <p14:creationId xmlns:p14="http://schemas.microsoft.com/office/powerpoint/2010/main" val="3950911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dirty="0"/>
              <a:t>Insert photo, then select</a:t>
            </a:r>
            <a:br>
              <a:rPr lang="en-GB" dirty="0"/>
            </a:br>
            <a:r>
              <a:rPr lang="en-GB" dirty="0"/>
              <a:t>‘Format/Send to back’</a:t>
            </a:r>
          </a:p>
        </p:txBody>
      </p:sp>
      <p:sp>
        <p:nvSpPr>
          <p:cNvPr id="2" name="Title 1"/>
          <p:cNvSpPr>
            <a:spLocks noGrp="1"/>
          </p:cNvSpPr>
          <p:nvPr>
            <p:ph type="ctrTitle"/>
          </p:nvPr>
        </p:nvSpPr>
        <p:spPr>
          <a:xfrm>
            <a:off x="374400" y="4794789"/>
            <a:ext cx="7740000" cy="612000"/>
          </a:xfrm>
        </p:spPr>
        <p:txBody>
          <a:bodyPr/>
          <a:lstStyle>
            <a:lvl1pPr algn="l">
              <a:defRPr sz="3800">
                <a:solidFill>
                  <a:schemeClr val="bg1"/>
                </a:solidFill>
                <a:latin typeface="Century Gothic" panose="020B0502020202020204" pitchFamily="34" charset="0"/>
              </a:defRPr>
            </a:lvl1pPr>
          </a:lstStyle>
          <a:p>
            <a:r>
              <a:rPr lang="en-US" noProof="0" dirty="0"/>
              <a:t>Click to edit Master title style</a:t>
            </a:r>
            <a:endParaRPr lang="en-GB" noProof="0" dirty="0"/>
          </a:p>
        </p:txBody>
      </p:sp>
      <p:sp>
        <p:nvSpPr>
          <p:cNvPr id="3" name="Subtitle 2"/>
          <p:cNvSpPr>
            <a:spLocks noGrp="1"/>
          </p:cNvSpPr>
          <p:nvPr>
            <p:ph type="subTitle" idx="1"/>
          </p:nvPr>
        </p:nvSpPr>
        <p:spPr>
          <a:xfrm>
            <a:off x="382559" y="5369995"/>
            <a:ext cx="7740000" cy="612000"/>
          </a:xfrm>
        </p:spPr>
        <p:txBody>
          <a:bodyPr/>
          <a:lstStyle>
            <a:lvl1pPr marL="0" indent="0" algn="l">
              <a:spcAft>
                <a:spcPts val="0"/>
              </a:spcAft>
              <a:buNone/>
              <a:defRPr sz="2000" b="1">
                <a:solidFill>
                  <a:schemeClr val="bg1"/>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endParaRPr lang="en-GB" noProof="0" dirty="0"/>
          </a:p>
        </p:txBody>
      </p:sp>
    </p:spTree>
    <p:extLst>
      <p:ext uri="{BB962C8B-B14F-4D97-AF65-F5344CB8AC3E}">
        <p14:creationId xmlns:p14="http://schemas.microsoft.com/office/powerpoint/2010/main" val="3445324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dirty="0"/>
              <a:t>Insert photo, then select</a:t>
            </a:r>
            <a:br>
              <a:rPr lang="en-GB" dirty="0"/>
            </a:br>
            <a:r>
              <a:rPr lang="en-GB" dirty="0"/>
              <a:t>‘Format/Send to back’</a:t>
            </a:r>
          </a:p>
        </p:txBody>
      </p:sp>
      <p:sp>
        <p:nvSpPr>
          <p:cNvPr id="2" name="Title 1"/>
          <p:cNvSpPr>
            <a:spLocks noGrp="1"/>
          </p:cNvSpPr>
          <p:nvPr>
            <p:ph type="ctrTitle"/>
          </p:nvPr>
        </p:nvSpPr>
        <p:spPr>
          <a:xfrm>
            <a:off x="374400" y="4794789"/>
            <a:ext cx="7740000" cy="612000"/>
          </a:xfrm>
        </p:spPr>
        <p:txBody>
          <a:bodyPr/>
          <a:lstStyle>
            <a:lvl1pPr algn="l">
              <a:defRPr sz="3800">
                <a:solidFill>
                  <a:schemeClr val="tx1"/>
                </a:solidFill>
                <a:latin typeface="Century Gothic" panose="020B0502020202020204" pitchFamily="34" charset="0"/>
              </a:defRPr>
            </a:lvl1pPr>
          </a:lstStyle>
          <a:p>
            <a:r>
              <a:rPr lang="en-US" noProof="0" dirty="0"/>
              <a:t>Click to edit Master title style</a:t>
            </a:r>
            <a:endParaRPr lang="en-GB" noProof="0" dirty="0"/>
          </a:p>
        </p:txBody>
      </p:sp>
      <p:sp>
        <p:nvSpPr>
          <p:cNvPr id="3" name="Subtitle 2"/>
          <p:cNvSpPr>
            <a:spLocks noGrp="1"/>
          </p:cNvSpPr>
          <p:nvPr>
            <p:ph type="subTitle" idx="1"/>
          </p:nvPr>
        </p:nvSpPr>
        <p:spPr>
          <a:xfrm>
            <a:off x="382559" y="5369995"/>
            <a:ext cx="7740000" cy="612000"/>
          </a:xfrm>
        </p:spPr>
        <p:txBody>
          <a:bodyPr/>
          <a:lstStyle>
            <a:lvl1pPr marL="0" indent="0" algn="l">
              <a:spcAft>
                <a:spcPts val="0"/>
              </a:spcAft>
              <a:buNone/>
              <a:defRPr sz="2000" b="1">
                <a:solidFill>
                  <a:srgbClr val="000000"/>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endParaRPr lang="en-GB" noProof="0" dirty="0"/>
          </a:p>
        </p:txBody>
      </p:sp>
    </p:spTree>
    <p:extLst>
      <p:ext uri="{BB962C8B-B14F-4D97-AF65-F5344CB8AC3E}">
        <p14:creationId xmlns:p14="http://schemas.microsoft.com/office/powerpoint/2010/main" val="101693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noProof="0" dirty="0"/>
              <a:t>Click to edit Master title style</a:t>
            </a:r>
            <a:endParaRPr lang="en-GB" noProof="0" dirty="0"/>
          </a:p>
        </p:txBody>
      </p:sp>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Text Placeholder 7"/>
          <p:cNvSpPr>
            <a:spLocks noGrp="1"/>
          </p:cNvSpPr>
          <p:nvPr>
            <p:ph type="body" sz="quarter" idx="13" hasCustomPrompt="1"/>
          </p:nvPr>
        </p:nvSpPr>
        <p:spPr>
          <a:xfrm>
            <a:off x="457200" y="1075264"/>
            <a:ext cx="8143875"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dirty="0"/>
              <a:t>Click to add subheading</a:t>
            </a:r>
          </a:p>
        </p:txBody>
      </p:sp>
    </p:spTree>
    <p:extLst>
      <p:ext uri="{BB962C8B-B14F-4D97-AF65-F5344CB8AC3E}">
        <p14:creationId xmlns:p14="http://schemas.microsoft.com/office/powerpoint/2010/main" val="2526653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mall Photo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3929058" y="617525"/>
            <a:ext cx="4736142" cy="468000"/>
          </a:xfrm>
        </p:spPr>
        <p:txBody>
          <a:bodyPr/>
          <a:lstStyle>
            <a:lvl1pPr>
              <a:defRPr>
                <a:latin typeface="Century Gothic" panose="020B0502020202020204" pitchFamily="34" charset="0"/>
              </a:defRPr>
            </a:lvl1pPr>
          </a:lstStyle>
          <a:p>
            <a:r>
              <a:rPr lang="en-US" noProof="0" dirty="0"/>
              <a:t>Click to edit Master title style</a:t>
            </a:r>
            <a:endParaRPr lang="en-GB" noProof="0" dirty="0"/>
          </a:p>
        </p:txBody>
      </p:sp>
      <p:sp>
        <p:nvSpPr>
          <p:cNvPr id="3" name="Content Placeholder 2"/>
          <p:cNvSpPr>
            <a:spLocks noGrp="1"/>
          </p:cNvSpPr>
          <p:nvPr>
            <p:ph idx="1"/>
          </p:nvPr>
        </p:nvSpPr>
        <p:spPr>
          <a:xfrm>
            <a:off x="3929058" y="1642535"/>
            <a:ext cx="4736142"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Text Placeholder 7"/>
          <p:cNvSpPr>
            <a:spLocks noGrp="1"/>
          </p:cNvSpPr>
          <p:nvPr>
            <p:ph type="body" sz="quarter" idx="13" hasCustomPrompt="1"/>
          </p:nvPr>
        </p:nvSpPr>
        <p:spPr>
          <a:xfrm>
            <a:off x="3929058" y="1075264"/>
            <a:ext cx="4672017"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dirty="0"/>
              <a:t>Click to add subheading</a:t>
            </a:r>
          </a:p>
        </p:txBody>
      </p:sp>
      <p:sp>
        <p:nvSpPr>
          <p:cNvPr id="12" name="Picture Placeholder 11"/>
          <p:cNvSpPr>
            <a:spLocks noGrp="1"/>
          </p:cNvSpPr>
          <p:nvPr>
            <p:ph type="pic" sz="quarter" idx="14" hasCustomPrompt="1"/>
          </p:nvPr>
        </p:nvSpPr>
        <p:spPr>
          <a:xfrm>
            <a:off x="449261" y="705907"/>
            <a:ext cx="3096000" cy="3636000"/>
          </a:xfrm>
        </p:spPr>
        <p:txBody>
          <a:bodyPr anchor="ctr" anchorCtr="0"/>
          <a:lstStyle>
            <a:lvl1pPr algn="ctr">
              <a:defRPr>
                <a:latin typeface="Century Gothic" panose="020B0502020202020204" pitchFamily="34" charset="0"/>
              </a:defRPr>
            </a:lvl1pPr>
          </a:lstStyle>
          <a:p>
            <a:r>
              <a:rPr lang="en-GB" dirty="0"/>
              <a:t>Insert photo</a:t>
            </a:r>
          </a:p>
        </p:txBody>
      </p:sp>
    </p:spTree>
    <p:extLst>
      <p:ext uri="{BB962C8B-B14F-4D97-AF65-F5344CB8AC3E}">
        <p14:creationId xmlns:p14="http://schemas.microsoft.com/office/powerpoint/2010/main" val="1368081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Table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lvl1pPr>
              <a:defRPr>
                <a:latin typeface="Century Gothic" panose="020B0502020202020204" pitchFamily="34" charset="0"/>
              </a:defRPr>
            </a:lvl1pPr>
          </a:lstStyle>
          <a:p>
            <a:r>
              <a:rPr lang="en-US" noProof="0" dirty="0"/>
              <a:t>Click to edit Master title style</a:t>
            </a:r>
            <a:endParaRPr lang="en-GB" noProof="0" dirty="0"/>
          </a:p>
        </p:txBody>
      </p:sp>
      <p:sp>
        <p:nvSpPr>
          <p:cNvPr id="3" name="Content Placeholder 2"/>
          <p:cNvSpPr>
            <a:spLocks noGrp="1"/>
          </p:cNvSpPr>
          <p:nvPr>
            <p:ph idx="1"/>
          </p:nvPr>
        </p:nvSpPr>
        <p:spPr>
          <a:xfrm>
            <a:off x="4786314" y="1642535"/>
            <a:ext cx="3878886"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Text Placeholder 7"/>
          <p:cNvSpPr>
            <a:spLocks noGrp="1"/>
          </p:cNvSpPr>
          <p:nvPr>
            <p:ph type="body" sz="quarter" idx="13" hasCustomPrompt="1"/>
          </p:nvPr>
        </p:nvSpPr>
        <p:spPr>
          <a:xfrm>
            <a:off x="457199" y="1075264"/>
            <a:ext cx="8208000"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dirty="0"/>
              <a:t>Click to add subheading</a:t>
            </a:r>
          </a:p>
        </p:txBody>
      </p:sp>
      <p:sp>
        <p:nvSpPr>
          <p:cNvPr id="13" name="Table Placeholder 12"/>
          <p:cNvSpPr>
            <a:spLocks noGrp="1"/>
          </p:cNvSpPr>
          <p:nvPr>
            <p:ph type="tbl" sz="quarter" idx="14"/>
          </p:nvPr>
        </p:nvSpPr>
        <p:spPr>
          <a:xfrm>
            <a:off x="428625" y="1714500"/>
            <a:ext cx="3996000" cy="4212000"/>
          </a:xfrm>
        </p:spPr>
        <p:txBody>
          <a:bodyPr/>
          <a:lstStyle>
            <a:lvl1pPr>
              <a:defRPr>
                <a:latin typeface="Century Gothic" panose="020B0502020202020204" pitchFamily="34" charset="0"/>
              </a:defRPr>
            </a:lvl1pPr>
          </a:lstStyle>
          <a:p>
            <a:r>
              <a:rPr lang="en-US" dirty="0"/>
              <a:t>Click icon to add table</a:t>
            </a:r>
            <a:endParaRPr lang="en-GB" dirty="0"/>
          </a:p>
        </p:txBody>
      </p:sp>
    </p:spTree>
    <p:extLst>
      <p:ext uri="{BB962C8B-B14F-4D97-AF65-F5344CB8AC3E}">
        <p14:creationId xmlns:p14="http://schemas.microsoft.com/office/powerpoint/2010/main" val="1036250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C78FE3-2B75-4DBB-9590-C8A16853C5CB}" type="datetimeFigureOut">
              <a:rPr lang="en-GB" smtClean="0"/>
              <a:t>17/04/2024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B2611C-E093-4BF0-BF02-5780AF190683}" type="slidenum">
              <a:rPr lang="en-GB" smtClean="0"/>
              <a:t>‹#›</a:t>
            </a:fld>
            <a:endParaRPr lang="en-GB"/>
          </a:p>
        </p:txBody>
      </p:sp>
    </p:spTree>
    <p:extLst>
      <p:ext uri="{BB962C8B-B14F-4D97-AF65-F5344CB8AC3E}">
        <p14:creationId xmlns:p14="http://schemas.microsoft.com/office/powerpoint/2010/main" val="36551501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hart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lvl1pPr>
              <a:defRPr>
                <a:latin typeface="Century Gothic" panose="020B0502020202020204" pitchFamily="34" charset="0"/>
              </a:defRPr>
            </a:lvl1pPr>
          </a:lstStyle>
          <a:p>
            <a:r>
              <a:rPr lang="en-US" noProof="0" dirty="0"/>
              <a:t>Click to edit Master title style</a:t>
            </a:r>
            <a:endParaRPr lang="en-GB" noProof="0" dirty="0"/>
          </a:p>
        </p:txBody>
      </p:sp>
      <p:sp>
        <p:nvSpPr>
          <p:cNvPr id="3" name="Content Placeholder 2"/>
          <p:cNvSpPr>
            <a:spLocks noGrp="1"/>
          </p:cNvSpPr>
          <p:nvPr>
            <p:ph idx="1"/>
          </p:nvPr>
        </p:nvSpPr>
        <p:spPr>
          <a:xfrm>
            <a:off x="4786314" y="1642535"/>
            <a:ext cx="3878886"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Text Placeholder 7"/>
          <p:cNvSpPr>
            <a:spLocks noGrp="1"/>
          </p:cNvSpPr>
          <p:nvPr>
            <p:ph type="body" sz="quarter" idx="13" hasCustomPrompt="1"/>
          </p:nvPr>
        </p:nvSpPr>
        <p:spPr>
          <a:xfrm>
            <a:off x="457199" y="1075264"/>
            <a:ext cx="8208000"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dirty="0"/>
              <a:t>Click to add subheading</a:t>
            </a:r>
          </a:p>
        </p:txBody>
      </p:sp>
      <p:sp>
        <p:nvSpPr>
          <p:cNvPr id="11" name="Chart Placeholder 10"/>
          <p:cNvSpPr>
            <a:spLocks noGrp="1"/>
          </p:cNvSpPr>
          <p:nvPr>
            <p:ph type="chart" sz="quarter" idx="14"/>
          </p:nvPr>
        </p:nvSpPr>
        <p:spPr>
          <a:xfrm>
            <a:off x="428625" y="1714500"/>
            <a:ext cx="3996000" cy="4212000"/>
          </a:xfrm>
        </p:spPr>
        <p:txBody>
          <a:bodyPr/>
          <a:lstStyle>
            <a:lvl1pPr>
              <a:defRPr>
                <a:latin typeface="Century Gothic" panose="020B0502020202020204" pitchFamily="34" charset="0"/>
              </a:defRPr>
            </a:lvl1pPr>
          </a:lstStyle>
          <a:p>
            <a:r>
              <a:rPr lang="en-US" dirty="0"/>
              <a:t>Click icon to add chart</a:t>
            </a:r>
            <a:endParaRPr lang="en-GB" dirty="0"/>
          </a:p>
        </p:txBody>
      </p:sp>
    </p:spTree>
    <p:extLst>
      <p:ext uri="{BB962C8B-B14F-4D97-AF65-F5344CB8AC3E}">
        <p14:creationId xmlns:p14="http://schemas.microsoft.com/office/powerpoint/2010/main" val="2126859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mp; Large Photo">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lvl1pPr>
              <a:defRPr>
                <a:latin typeface="Century Gothic" panose="020B0502020202020204" pitchFamily="34" charset="0"/>
              </a:defRPr>
            </a:lvl1pPr>
          </a:lstStyle>
          <a:p>
            <a:r>
              <a:rPr lang="en-US" noProof="0" dirty="0"/>
              <a:t>Click to edit Master title style</a:t>
            </a:r>
            <a:endParaRPr lang="en-GB" noProof="0" dirty="0"/>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Text Placeholder 7"/>
          <p:cNvSpPr>
            <a:spLocks noGrp="1"/>
          </p:cNvSpPr>
          <p:nvPr>
            <p:ph type="body" sz="quarter" idx="13" hasCustomPrompt="1"/>
          </p:nvPr>
        </p:nvSpPr>
        <p:spPr>
          <a:xfrm>
            <a:off x="457200" y="1219203"/>
            <a:ext cx="8208000" cy="32400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dirty="0"/>
              <a:t>Click to add subheading</a:t>
            </a:r>
          </a:p>
        </p:txBody>
      </p:sp>
      <p:sp>
        <p:nvSpPr>
          <p:cNvPr id="12" name="Picture Placeholder 11"/>
          <p:cNvSpPr>
            <a:spLocks noGrp="1"/>
          </p:cNvSpPr>
          <p:nvPr>
            <p:ph type="pic" sz="quarter" idx="14" hasCustomPrompt="1"/>
          </p:nvPr>
        </p:nvSpPr>
        <p:spPr>
          <a:xfrm>
            <a:off x="449259" y="1650388"/>
            <a:ext cx="8316000" cy="4320000"/>
          </a:xfrm>
        </p:spPr>
        <p:txBody>
          <a:bodyPr anchor="ctr" anchorCtr="0"/>
          <a:lstStyle>
            <a:lvl1pPr algn="ctr">
              <a:defRPr>
                <a:latin typeface="Century Gothic" panose="020B0502020202020204" pitchFamily="34" charset="0"/>
              </a:defRPr>
            </a:lvl1pPr>
          </a:lstStyle>
          <a:p>
            <a:r>
              <a:rPr lang="en-GB" dirty="0"/>
              <a:t>Insert photo</a:t>
            </a:r>
          </a:p>
        </p:txBody>
      </p:sp>
    </p:spTree>
    <p:extLst>
      <p:ext uri="{BB962C8B-B14F-4D97-AF65-F5344CB8AC3E}">
        <p14:creationId xmlns:p14="http://schemas.microsoft.com/office/powerpoint/2010/main" val="688408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Big Content (Blue)">
    <p:bg>
      <p:bgPr>
        <a:solidFill>
          <a:schemeClr val="accent5"/>
        </a:solidFill>
        <a:effectLst/>
      </p:bgPr>
    </p:bg>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3" name="Content Placeholder 2"/>
          <p:cNvSpPr>
            <a:spLocks noGrp="1"/>
          </p:cNvSpPr>
          <p:nvPr>
            <p:ph idx="1" hasCustomPrompt="1"/>
          </p:nvPr>
        </p:nvSpPr>
        <p:spPr>
          <a:xfrm>
            <a:off x="457200" y="663553"/>
            <a:ext cx="8208000" cy="5364000"/>
          </a:xfrm>
        </p:spPr>
        <p:txBody>
          <a:bodyPr/>
          <a:lstStyle>
            <a:lvl1pPr marL="898525" indent="-1588">
              <a:lnSpc>
                <a:spcPts val="3800"/>
              </a:lnSpc>
              <a:spcAft>
                <a:spcPts val="600"/>
              </a:spcAft>
              <a:defRPr sz="3200" b="1">
                <a:latin typeface="Century Gothic" panose="020B0502020202020204" pitchFamily="34" charset="0"/>
              </a:defRPr>
            </a:lvl1pPr>
            <a:lvl2pPr marL="900000" indent="0">
              <a:lnSpc>
                <a:spcPct val="100000"/>
              </a:lnSpc>
              <a:buNone/>
              <a:defRPr b="1">
                <a:solidFill>
                  <a:schemeClr val="tx2">
                    <a:lumMod val="50000"/>
                  </a:schemeClr>
                </a:solidFill>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noProof="0" dirty="0"/>
              <a:t>Insert large text quotation here.”</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pic>
        <p:nvPicPr>
          <p:cNvPr id="8" name="Picture 7">
            <a:extLst>
              <a:ext uri="{FF2B5EF4-FFF2-40B4-BE49-F238E27FC236}">
                <a16:creationId xmlns:a16="http://schemas.microsoft.com/office/drawing/2014/main" id="{41837F6F-9517-4DF4-AD6D-8921C4078EFE}"/>
              </a:ext>
            </a:extLst>
          </p:cNvPr>
          <p:cNvPicPr/>
          <p:nvPr userDrawn="1"/>
        </p:nvPicPr>
        <p:blipFill>
          <a:blip r:embed="rId3" cstate="print"/>
          <a:stretch>
            <a:fillRect/>
          </a:stretch>
        </p:blipFill>
        <p:spPr>
          <a:xfrm>
            <a:off x="65061" y="111309"/>
            <a:ext cx="1190625" cy="1438275"/>
          </a:xfrm>
          <a:prstGeom prst="rect">
            <a:avLst/>
          </a:prstGeom>
        </p:spPr>
      </p:pic>
      <p:pic>
        <p:nvPicPr>
          <p:cNvPr id="10" name="Picture 9">
            <a:extLst>
              <a:ext uri="{FF2B5EF4-FFF2-40B4-BE49-F238E27FC236}">
                <a16:creationId xmlns:a16="http://schemas.microsoft.com/office/drawing/2014/main" id="{D33FE119-15B9-4571-8DDF-86D7CA61B532}"/>
              </a:ext>
            </a:extLst>
          </p:cNvPr>
          <p:cNvPicPr/>
          <p:nvPr userDrawn="1"/>
        </p:nvPicPr>
        <p:blipFill>
          <a:blip r:embed="rId4" cstate="print"/>
          <a:stretch>
            <a:fillRect/>
          </a:stretch>
        </p:blipFill>
        <p:spPr>
          <a:xfrm>
            <a:off x="7902194" y="4581265"/>
            <a:ext cx="1190625" cy="1438275"/>
          </a:xfrm>
          <a:prstGeom prst="rect">
            <a:avLst/>
          </a:prstGeom>
        </p:spPr>
      </p:pic>
    </p:spTree>
    <p:extLst>
      <p:ext uri="{BB962C8B-B14F-4D97-AF65-F5344CB8AC3E}">
        <p14:creationId xmlns:p14="http://schemas.microsoft.com/office/powerpoint/2010/main" val="674696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Big Content (Yellow)">
    <p:bg>
      <p:bgPr>
        <a:solidFill>
          <a:schemeClr val="accent3"/>
        </a:solidFill>
        <a:effectLst/>
      </p:bgPr>
    </p:bg>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3" name="Content Placeholder 2"/>
          <p:cNvSpPr>
            <a:spLocks noGrp="1"/>
          </p:cNvSpPr>
          <p:nvPr>
            <p:ph idx="1" hasCustomPrompt="1"/>
          </p:nvPr>
        </p:nvSpPr>
        <p:spPr>
          <a:xfrm>
            <a:off x="457200" y="663553"/>
            <a:ext cx="8208000" cy="5364000"/>
          </a:xfrm>
        </p:spPr>
        <p:txBody>
          <a:bodyPr/>
          <a:lstStyle>
            <a:lvl1pPr marL="900000" indent="0">
              <a:lnSpc>
                <a:spcPts val="3800"/>
              </a:lnSpc>
              <a:spcAft>
                <a:spcPts val="600"/>
              </a:spcAft>
              <a:defRPr sz="3200" b="1">
                <a:latin typeface="Century Gothic" panose="020B0502020202020204" pitchFamily="34" charset="0"/>
              </a:defRPr>
            </a:lvl1pPr>
            <a:lvl2pPr marL="900000" indent="0">
              <a:lnSpc>
                <a:spcPct val="100000"/>
              </a:lnSpc>
              <a:buNone/>
              <a:defRPr b="1">
                <a:solidFill>
                  <a:schemeClr val="tx2">
                    <a:lumMod val="50000"/>
                  </a:schemeClr>
                </a:solidFill>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noProof="0" dirty="0"/>
              <a:t>Insert large text quotation here.”</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pic>
        <p:nvPicPr>
          <p:cNvPr id="8" name="Picture 7">
            <a:extLst>
              <a:ext uri="{FF2B5EF4-FFF2-40B4-BE49-F238E27FC236}">
                <a16:creationId xmlns:a16="http://schemas.microsoft.com/office/drawing/2014/main" id="{64B8AF67-736E-4A0D-BECF-456F52D14052}"/>
              </a:ext>
            </a:extLst>
          </p:cNvPr>
          <p:cNvPicPr/>
          <p:nvPr userDrawn="1"/>
        </p:nvPicPr>
        <p:blipFill>
          <a:blip r:embed="rId3" cstate="print"/>
          <a:stretch>
            <a:fillRect/>
          </a:stretch>
        </p:blipFill>
        <p:spPr>
          <a:xfrm>
            <a:off x="7902194" y="4598533"/>
            <a:ext cx="1190625" cy="1438275"/>
          </a:xfrm>
          <a:prstGeom prst="rect">
            <a:avLst/>
          </a:prstGeom>
        </p:spPr>
      </p:pic>
      <p:pic>
        <p:nvPicPr>
          <p:cNvPr id="10" name="Picture 9">
            <a:extLst>
              <a:ext uri="{FF2B5EF4-FFF2-40B4-BE49-F238E27FC236}">
                <a16:creationId xmlns:a16="http://schemas.microsoft.com/office/drawing/2014/main" id="{EDA39CB0-52AD-47C0-8DC6-895F95CF3B08}"/>
              </a:ext>
            </a:extLst>
          </p:cNvPr>
          <p:cNvPicPr/>
          <p:nvPr userDrawn="1"/>
        </p:nvPicPr>
        <p:blipFill>
          <a:blip r:embed="rId4" cstate="print"/>
          <a:stretch>
            <a:fillRect/>
          </a:stretch>
        </p:blipFill>
        <p:spPr>
          <a:xfrm>
            <a:off x="65061" y="111309"/>
            <a:ext cx="1190625" cy="1438275"/>
          </a:xfrm>
          <a:prstGeom prst="rect">
            <a:avLst/>
          </a:prstGeom>
        </p:spPr>
      </p:pic>
    </p:spTree>
    <p:extLst>
      <p:ext uri="{BB962C8B-B14F-4D97-AF65-F5344CB8AC3E}">
        <p14:creationId xmlns:p14="http://schemas.microsoft.com/office/powerpoint/2010/main" val="491459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Picture Slide 1">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dirty="0"/>
              <a:t>Insert photo, then select</a:t>
            </a:r>
            <a:br>
              <a:rPr lang="en-GB" dirty="0"/>
            </a:br>
            <a:r>
              <a:rPr lang="en-GB" dirty="0"/>
              <a:t>‘Format/Send to back’</a:t>
            </a:r>
          </a:p>
        </p:txBody>
      </p:sp>
      <p:sp>
        <p:nvSpPr>
          <p:cNvPr id="2" name="Title 1"/>
          <p:cNvSpPr>
            <a:spLocks noGrp="1"/>
          </p:cNvSpPr>
          <p:nvPr>
            <p:ph type="ctrTitle" hasCustomPrompt="1"/>
          </p:nvPr>
        </p:nvSpPr>
        <p:spPr>
          <a:xfrm>
            <a:off x="425202" y="4629600"/>
            <a:ext cx="5904000" cy="1728000"/>
          </a:xfrm>
        </p:spPr>
        <p:txBody>
          <a:bodyPr anchor="b" anchorCtr="0"/>
          <a:lstStyle>
            <a:lvl1pPr algn="l">
              <a:defRPr sz="3200">
                <a:solidFill>
                  <a:schemeClr val="bg1"/>
                </a:solidFill>
                <a:latin typeface="Century Gothic" panose="020B0502020202020204" pitchFamily="34" charset="0"/>
              </a:defRPr>
            </a:lvl1pPr>
          </a:lstStyle>
          <a:p>
            <a:r>
              <a:rPr lang="en-GB" noProof="0" dirty="0"/>
              <a:t>Click to enter headline</a:t>
            </a:r>
          </a:p>
        </p:txBody>
      </p:sp>
    </p:spTree>
    <p:extLst>
      <p:ext uri="{BB962C8B-B14F-4D97-AF65-F5344CB8AC3E}">
        <p14:creationId xmlns:p14="http://schemas.microsoft.com/office/powerpoint/2010/main" val="34286819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Picture Slide 2">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dirty="0"/>
              <a:t>Insert photo, then select</a:t>
            </a:r>
            <a:br>
              <a:rPr lang="en-GB" dirty="0"/>
            </a:br>
            <a:r>
              <a:rPr lang="en-GB" dirty="0"/>
              <a:t>‘Format/Send to back’</a:t>
            </a:r>
          </a:p>
        </p:txBody>
      </p:sp>
      <p:sp>
        <p:nvSpPr>
          <p:cNvPr id="2" name="Title 1"/>
          <p:cNvSpPr>
            <a:spLocks noGrp="1"/>
          </p:cNvSpPr>
          <p:nvPr>
            <p:ph type="ctrTitle" hasCustomPrompt="1"/>
          </p:nvPr>
        </p:nvSpPr>
        <p:spPr>
          <a:xfrm>
            <a:off x="425202" y="4626000"/>
            <a:ext cx="5904000" cy="1728000"/>
          </a:xfrm>
        </p:spPr>
        <p:txBody>
          <a:bodyPr anchor="b" anchorCtr="0"/>
          <a:lstStyle>
            <a:lvl1pPr algn="l">
              <a:defRPr sz="3200">
                <a:solidFill>
                  <a:schemeClr val="tx1"/>
                </a:solidFill>
                <a:latin typeface="Century Gothic" panose="020B0502020202020204" pitchFamily="34" charset="0"/>
              </a:defRPr>
            </a:lvl1pPr>
          </a:lstStyle>
          <a:p>
            <a:r>
              <a:rPr lang="en-GB" noProof="0" dirty="0"/>
              <a:t>Click to enter headline</a:t>
            </a:r>
          </a:p>
        </p:txBody>
      </p:sp>
    </p:spTree>
    <p:extLst>
      <p:ext uri="{BB962C8B-B14F-4D97-AF65-F5344CB8AC3E}">
        <p14:creationId xmlns:p14="http://schemas.microsoft.com/office/powerpoint/2010/main" val="5280482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pic>
        <p:nvPicPr>
          <p:cNvPr id="8" name="Picture 7" descr="P1031 HWE Brand project - PPT template - Slide 13.png"/>
          <p:cNvPicPr>
            <a:picLocks noChangeAspect="1"/>
          </p:cNvPicPr>
          <p:nvPr userDrawn="1"/>
        </p:nvPicPr>
        <p:blipFill>
          <a:blip r:embed="rId2" cstate="print"/>
          <a:stretch>
            <a:fillRect/>
          </a:stretch>
        </p:blipFill>
        <p:spPr>
          <a:xfrm>
            <a:off x="-1" y="0"/>
            <a:ext cx="9144000" cy="6858000"/>
          </a:xfrm>
          <a:prstGeom prst="rect">
            <a:avLst/>
          </a:prstGeom>
        </p:spPr>
      </p:pic>
      <p:sp>
        <p:nvSpPr>
          <p:cNvPr id="7" name="Text Placeholder 6"/>
          <p:cNvSpPr>
            <a:spLocks noGrp="1"/>
          </p:cNvSpPr>
          <p:nvPr>
            <p:ph type="body" sz="quarter" idx="10"/>
          </p:nvPr>
        </p:nvSpPr>
        <p:spPr>
          <a:xfrm>
            <a:off x="555630" y="492660"/>
            <a:ext cx="4143375" cy="4357687"/>
          </a:xfrm>
        </p:spPr>
        <p:txBody>
          <a:bodyPr/>
          <a:lstStyle>
            <a:lvl1pPr>
              <a:spcAft>
                <a:spcPts val="600"/>
              </a:spcAft>
              <a:defRPr sz="2800" b="1">
                <a:solidFill>
                  <a:schemeClr val="bg1"/>
                </a:solidFill>
                <a:latin typeface="Century Gothic" panose="020B0502020202020204" pitchFamily="34" charset="0"/>
              </a:defRPr>
            </a:lvl1pPr>
            <a:lvl2pPr marL="0" indent="0">
              <a:lnSpc>
                <a:spcPts val="1700"/>
              </a:lnSpc>
              <a:spcAft>
                <a:spcPts val="1000"/>
              </a:spcAft>
              <a:buNone/>
              <a:defRPr sz="1400">
                <a:solidFill>
                  <a:schemeClr val="bg1"/>
                </a:solidFill>
                <a:latin typeface="Century Gothic" panose="020B0502020202020204" pitchFamily="34" charset="0"/>
              </a:defRPr>
            </a:lvl2pPr>
            <a:lvl3pPr marL="0" indent="0" defTabSz="900000">
              <a:lnSpc>
                <a:spcPts val="1800"/>
              </a:lnSpc>
              <a:spcAft>
                <a:spcPts val="600"/>
              </a:spcAft>
              <a:buNone/>
              <a:tabLst>
                <a:tab pos="216000" algn="l"/>
              </a:tabLst>
              <a:defRPr sz="1400">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pic>
        <p:nvPicPr>
          <p:cNvPr id="11" name="Picture 10" descr="P1038 HWE Local Healthwatch AR templates_v7 For Peter_1.jpg"/>
          <p:cNvPicPr>
            <a:picLocks noChangeAspect="1"/>
          </p:cNvPicPr>
          <p:nvPr userDrawn="1"/>
        </p:nvPicPr>
        <p:blipFill>
          <a:blip r:embed="rId3" cstate="print"/>
          <a:srcRect l="5208" t="27907" r="91667" b="68018"/>
          <a:stretch>
            <a:fillRect/>
          </a:stretch>
        </p:blipFill>
        <p:spPr>
          <a:xfrm>
            <a:off x="493033" y="3357022"/>
            <a:ext cx="292753" cy="540000"/>
          </a:xfrm>
          <a:prstGeom prst="rect">
            <a:avLst/>
          </a:prstGeom>
        </p:spPr>
      </p:pic>
      <p:pic>
        <p:nvPicPr>
          <p:cNvPr id="12" name="Picture 11" descr="Healthwatch-logo_RGB.png"/>
          <p:cNvPicPr>
            <a:picLocks noChangeAspect="1"/>
          </p:cNvPicPr>
          <p:nvPr userDrawn="1"/>
        </p:nvPicPr>
        <p:blipFill>
          <a:blip r:embed="rId4" cstate="print"/>
          <a:stretch>
            <a:fillRect/>
          </a:stretch>
        </p:blipFill>
        <p:spPr>
          <a:xfrm>
            <a:off x="5880317" y="5920472"/>
            <a:ext cx="3024000" cy="828283"/>
          </a:xfrm>
          <a:prstGeom prst="rect">
            <a:avLst/>
          </a:prstGeom>
        </p:spPr>
      </p:pic>
    </p:spTree>
    <p:extLst>
      <p:ext uri="{BB962C8B-B14F-4D97-AF65-F5344CB8AC3E}">
        <p14:creationId xmlns:p14="http://schemas.microsoft.com/office/powerpoint/2010/main" val="35688257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8" name="Picture 7" descr="P1031 HWE Brand project - PPT template - Slide 13.png"/>
          <p:cNvPicPr>
            <a:picLocks noChangeAspect="1"/>
          </p:cNvPicPr>
          <p:nvPr userDrawn="1"/>
        </p:nvPicPr>
        <p:blipFill>
          <a:blip r:embed="rId2" cstate="print"/>
          <a:stretch>
            <a:fillRect/>
          </a:stretch>
        </p:blipFill>
        <p:spPr>
          <a:xfrm>
            <a:off x="-1" y="0"/>
            <a:ext cx="9144000" cy="6858000"/>
          </a:xfrm>
          <a:prstGeom prst="rect">
            <a:avLst/>
          </a:prstGeom>
        </p:spPr>
      </p:pic>
      <p:sp>
        <p:nvSpPr>
          <p:cNvPr id="7" name="Text Placeholder 6"/>
          <p:cNvSpPr>
            <a:spLocks noGrp="1"/>
          </p:cNvSpPr>
          <p:nvPr>
            <p:ph type="body" sz="quarter" idx="10"/>
          </p:nvPr>
        </p:nvSpPr>
        <p:spPr>
          <a:xfrm>
            <a:off x="555630" y="492660"/>
            <a:ext cx="4143375" cy="4357687"/>
          </a:xfrm>
        </p:spPr>
        <p:txBody>
          <a:bodyPr/>
          <a:lstStyle>
            <a:lvl1pPr>
              <a:spcAft>
                <a:spcPts val="600"/>
              </a:spcAft>
              <a:defRPr sz="2800" b="1">
                <a:solidFill>
                  <a:schemeClr val="tx1"/>
                </a:solidFill>
                <a:latin typeface="Century Gothic" panose="020B0502020202020204" pitchFamily="34" charset="0"/>
              </a:defRPr>
            </a:lvl1pPr>
            <a:lvl2pPr marL="0" indent="0">
              <a:lnSpc>
                <a:spcPts val="1700"/>
              </a:lnSpc>
              <a:spcAft>
                <a:spcPts val="1000"/>
              </a:spcAft>
              <a:buNone/>
              <a:defRPr sz="1400">
                <a:solidFill>
                  <a:srgbClr val="000000"/>
                </a:solidFill>
                <a:latin typeface="Century Gothic" panose="020B0502020202020204" pitchFamily="34" charset="0"/>
              </a:defRPr>
            </a:lvl2pPr>
            <a:lvl3pPr marL="0" indent="0" defTabSz="900000">
              <a:lnSpc>
                <a:spcPts val="1800"/>
              </a:lnSpc>
              <a:spcAft>
                <a:spcPts val="600"/>
              </a:spcAft>
              <a:buNone/>
              <a:tabLst>
                <a:tab pos="216000" algn="l"/>
              </a:tabLst>
              <a:defRPr sz="1400">
                <a:solidFill>
                  <a:srgbClr val="000000"/>
                </a:solidFill>
                <a:latin typeface="Century Gothic" panose="020B0502020202020204" pitchFamily="34" charset="0"/>
              </a:defRPr>
            </a:lvl3pPr>
            <a:lvl4pPr>
              <a:defRPr>
                <a:solidFill>
                  <a:srgbClr val="000000"/>
                </a:solidFill>
                <a:latin typeface="Century Gothic" panose="020B0502020202020204" pitchFamily="34" charset="0"/>
              </a:defRPr>
            </a:lvl4pPr>
            <a:lvl5pPr>
              <a:defRPr>
                <a:solidFill>
                  <a:srgbClr val="000000"/>
                </a:solidFill>
                <a:latin typeface="Century Gothic" panose="020B0502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pic>
        <p:nvPicPr>
          <p:cNvPr id="5" name="Picture 4" descr="Healthwatch-logo_RGB.png"/>
          <p:cNvPicPr>
            <a:picLocks noChangeAspect="1"/>
          </p:cNvPicPr>
          <p:nvPr userDrawn="1"/>
        </p:nvPicPr>
        <p:blipFill>
          <a:blip r:embed="rId3" cstate="print"/>
          <a:stretch>
            <a:fillRect/>
          </a:stretch>
        </p:blipFill>
        <p:spPr>
          <a:xfrm>
            <a:off x="5880317" y="5920472"/>
            <a:ext cx="3024000" cy="828283"/>
          </a:xfrm>
          <a:prstGeom prst="rect">
            <a:avLst/>
          </a:prstGeom>
        </p:spPr>
      </p:pic>
      <p:pic>
        <p:nvPicPr>
          <p:cNvPr id="9" name="Picture 8" descr="P1031 HWE Brand projecy - PPT template_AW_14.jpg"/>
          <p:cNvPicPr>
            <a:picLocks noChangeAspect="1"/>
          </p:cNvPicPr>
          <p:nvPr userDrawn="1"/>
        </p:nvPicPr>
        <p:blipFill>
          <a:blip r:embed="rId4" cstate="print"/>
          <a:stretch>
            <a:fillRect/>
          </a:stretch>
        </p:blipFill>
        <p:spPr>
          <a:xfrm>
            <a:off x="560332" y="3349096"/>
            <a:ext cx="172253" cy="504000"/>
          </a:xfrm>
          <a:prstGeom prst="rect">
            <a:avLst/>
          </a:prstGeom>
        </p:spPr>
      </p:pic>
    </p:spTree>
    <p:extLst>
      <p:ext uri="{BB962C8B-B14F-4D97-AF65-F5344CB8AC3E}">
        <p14:creationId xmlns:p14="http://schemas.microsoft.com/office/powerpoint/2010/main" val="1772903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C78FE3-2B75-4DBB-9590-C8A16853C5CB}" type="datetimeFigureOut">
              <a:rPr lang="en-GB" smtClean="0"/>
              <a:t>17/04/2024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B2611C-E093-4BF0-BF02-5780AF190683}" type="slidenum">
              <a:rPr lang="en-GB" smtClean="0"/>
              <a:t>‹#›</a:t>
            </a:fld>
            <a:endParaRPr lang="en-GB"/>
          </a:p>
        </p:txBody>
      </p:sp>
    </p:spTree>
    <p:extLst>
      <p:ext uri="{BB962C8B-B14F-4D97-AF65-F5344CB8AC3E}">
        <p14:creationId xmlns:p14="http://schemas.microsoft.com/office/powerpoint/2010/main" val="4022483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C78FE3-2B75-4DBB-9590-C8A16853C5CB}" type="datetimeFigureOut">
              <a:rPr lang="en-GB" smtClean="0"/>
              <a:t>17/04/2024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B2611C-E093-4BF0-BF02-5780AF190683}" type="slidenum">
              <a:rPr lang="en-GB" smtClean="0"/>
              <a:t>‹#›</a:t>
            </a:fld>
            <a:endParaRPr lang="en-GB"/>
          </a:p>
        </p:txBody>
      </p:sp>
    </p:spTree>
    <p:extLst>
      <p:ext uri="{BB962C8B-B14F-4D97-AF65-F5344CB8AC3E}">
        <p14:creationId xmlns:p14="http://schemas.microsoft.com/office/powerpoint/2010/main" val="1529155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C78FE3-2B75-4DBB-9590-C8A16853C5CB}" type="datetimeFigureOut">
              <a:rPr lang="en-GB" smtClean="0"/>
              <a:t>17/04/2024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B2611C-E093-4BF0-BF02-5780AF190683}" type="slidenum">
              <a:rPr lang="en-GB" smtClean="0"/>
              <a:t>‹#›</a:t>
            </a:fld>
            <a:endParaRPr lang="en-GB"/>
          </a:p>
        </p:txBody>
      </p:sp>
    </p:spTree>
    <p:extLst>
      <p:ext uri="{BB962C8B-B14F-4D97-AF65-F5344CB8AC3E}">
        <p14:creationId xmlns:p14="http://schemas.microsoft.com/office/powerpoint/2010/main" val="3724072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C78FE3-2B75-4DBB-9590-C8A16853C5CB}" type="datetimeFigureOut">
              <a:rPr lang="en-GB" smtClean="0"/>
              <a:t>17/04/2024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8B2611C-E093-4BF0-BF02-5780AF190683}" type="slidenum">
              <a:rPr lang="en-GB" smtClean="0"/>
              <a:t>‹#›</a:t>
            </a:fld>
            <a:endParaRPr lang="en-GB"/>
          </a:p>
        </p:txBody>
      </p:sp>
    </p:spTree>
    <p:extLst>
      <p:ext uri="{BB962C8B-B14F-4D97-AF65-F5344CB8AC3E}">
        <p14:creationId xmlns:p14="http://schemas.microsoft.com/office/powerpoint/2010/main" val="533551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78FE3-2B75-4DBB-9590-C8A16853C5CB}" type="datetimeFigureOut">
              <a:rPr lang="en-GB" smtClean="0"/>
              <a:t>17/04/2024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8B2611C-E093-4BF0-BF02-5780AF190683}" type="slidenum">
              <a:rPr lang="en-GB" smtClean="0"/>
              <a:t>‹#›</a:t>
            </a:fld>
            <a:endParaRPr lang="en-GB"/>
          </a:p>
        </p:txBody>
      </p:sp>
    </p:spTree>
    <p:extLst>
      <p:ext uri="{BB962C8B-B14F-4D97-AF65-F5344CB8AC3E}">
        <p14:creationId xmlns:p14="http://schemas.microsoft.com/office/powerpoint/2010/main" val="46798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C78FE3-2B75-4DBB-9590-C8A16853C5CB}" type="datetimeFigureOut">
              <a:rPr lang="en-GB" smtClean="0"/>
              <a:t>17/04/2024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B2611C-E093-4BF0-BF02-5780AF190683}" type="slidenum">
              <a:rPr lang="en-GB" smtClean="0"/>
              <a:t>‹#›</a:t>
            </a:fld>
            <a:endParaRPr lang="en-GB"/>
          </a:p>
        </p:txBody>
      </p:sp>
    </p:spTree>
    <p:extLst>
      <p:ext uri="{BB962C8B-B14F-4D97-AF65-F5344CB8AC3E}">
        <p14:creationId xmlns:p14="http://schemas.microsoft.com/office/powerpoint/2010/main" val="471080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C78FE3-2B75-4DBB-9590-C8A16853C5CB}" type="datetimeFigureOut">
              <a:rPr lang="en-GB" smtClean="0"/>
              <a:t>17/04/2024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B2611C-E093-4BF0-BF02-5780AF190683}" type="slidenum">
              <a:rPr lang="en-GB" smtClean="0"/>
              <a:t>‹#›</a:t>
            </a:fld>
            <a:endParaRPr lang="en-GB"/>
          </a:p>
        </p:txBody>
      </p:sp>
    </p:spTree>
    <p:extLst>
      <p:ext uri="{BB962C8B-B14F-4D97-AF65-F5344CB8AC3E}">
        <p14:creationId xmlns:p14="http://schemas.microsoft.com/office/powerpoint/2010/main" val="1910778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C78FE3-2B75-4DBB-9590-C8A16853C5CB}" type="datetimeFigureOut">
              <a:rPr lang="en-GB" smtClean="0"/>
              <a:t>17/04/2024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B2611C-E093-4BF0-BF02-5780AF190683}" type="slidenum">
              <a:rPr lang="en-GB" smtClean="0"/>
              <a:t>‹#›</a:t>
            </a:fld>
            <a:endParaRPr lang="en-GB"/>
          </a:p>
        </p:txBody>
      </p:sp>
    </p:spTree>
    <p:extLst>
      <p:ext uri="{BB962C8B-B14F-4D97-AF65-F5344CB8AC3E}">
        <p14:creationId xmlns:p14="http://schemas.microsoft.com/office/powerpoint/2010/main" val="477840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17525"/>
            <a:ext cx="8208000" cy="468000"/>
          </a:xfrm>
          <a:prstGeom prst="rect">
            <a:avLst/>
          </a:prstGeom>
        </p:spPr>
        <p:txBody>
          <a:bodyPr vert="horz" lIns="0" tIns="0" rIns="0" bIns="0" rtlCol="0" anchor="t" anchorCtr="0">
            <a:noAutofit/>
          </a:bodyPr>
          <a:lstStyle/>
          <a:p>
            <a:r>
              <a:rPr lang="en-GB" noProof="0" dirty="0"/>
              <a:t>Click to add heading</a:t>
            </a:r>
          </a:p>
        </p:txBody>
      </p:sp>
      <p:sp>
        <p:nvSpPr>
          <p:cNvPr id="3" name="Text Placeholder 2"/>
          <p:cNvSpPr>
            <a:spLocks noGrp="1"/>
          </p:cNvSpPr>
          <p:nvPr>
            <p:ph type="body" idx="1"/>
          </p:nvPr>
        </p:nvSpPr>
        <p:spPr>
          <a:xfrm>
            <a:off x="457200" y="1642535"/>
            <a:ext cx="8208000" cy="4392000"/>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Footer Placeholder 4"/>
          <p:cNvSpPr>
            <a:spLocks noGrp="1"/>
          </p:cNvSpPr>
          <p:nvPr>
            <p:ph type="ftr" sz="quarter" idx="3"/>
          </p:nvPr>
        </p:nvSpPr>
        <p:spPr>
          <a:xfrm>
            <a:off x="368264" y="6328855"/>
            <a:ext cx="1774844" cy="360000"/>
          </a:xfrm>
          <a:prstGeom prst="rect">
            <a:avLst/>
          </a:prstGeom>
        </p:spPr>
        <p:txBody>
          <a:bodyPr vert="horz" lIns="0" tIns="0" rIns="0" bIns="0" rtlCol="0" anchor="t" anchorCtr="0">
            <a:noAutofit/>
          </a:bodyPr>
          <a:lstStyle>
            <a:lvl1pPr algn="l">
              <a:lnSpc>
                <a:spcPts val="1300"/>
              </a:lnSpc>
              <a:defRPr sz="1000" b="1">
                <a:solidFill>
                  <a:schemeClr val="bg1"/>
                </a:solidFill>
                <a:latin typeface="Century Gothic" panose="020B0502020202020204" pitchFamily="34" charset="0"/>
              </a:defRPr>
            </a:lvl1pPr>
          </a:lstStyle>
          <a:p>
            <a:r>
              <a:rPr lang="en-GB" dirty="0"/>
              <a:t>Presentation Title Name      XX-XX Month Year Location</a:t>
            </a:r>
          </a:p>
        </p:txBody>
      </p:sp>
      <p:sp>
        <p:nvSpPr>
          <p:cNvPr id="6" name="Slide Number Placeholder 5"/>
          <p:cNvSpPr>
            <a:spLocks noGrp="1"/>
          </p:cNvSpPr>
          <p:nvPr>
            <p:ph type="sldNum" sz="quarter" idx="4"/>
          </p:nvPr>
        </p:nvSpPr>
        <p:spPr>
          <a:xfrm>
            <a:off x="8227507" y="6339416"/>
            <a:ext cx="540000" cy="216000"/>
          </a:xfrm>
          <a:prstGeom prst="rect">
            <a:avLst/>
          </a:prstGeom>
        </p:spPr>
        <p:txBody>
          <a:bodyPr vert="horz" lIns="0" tIns="0" rIns="0" bIns="0" rtlCol="0" anchor="t" anchorCtr="0">
            <a:noAutofit/>
          </a:bodyPr>
          <a:lstStyle>
            <a:lvl1pPr algn="r">
              <a:defRPr sz="1000" b="1">
                <a:solidFill>
                  <a:schemeClr val="bg1"/>
                </a:solidFill>
              </a:defRPr>
            </a:lvl1pPr>
          </a:lstStyle>
          <a:p>
            <a:fld id="{9295DF58-4118-4551-8C61-1A7ED177FA2D}" type="slidenum">
              <a:rPr lang="en-GB" smtClean="0"/>
              <a:pPr/>
              <a:t>‹#›</a:t>
            </a:fld>
            <a:endParaRPr lang="en-GB" dirty="0"/>
          </a:p>
        </p:txBody>
      </p:sp>
    </p:spTree>
    <p:extLst>
      <p:ext uri="{BB962C8B-B14F-4D97-AF65-F5344CB8AC3E}">
        <p14:creationId xmlns:p14="http://schemas.microsoft.com/office/powerpoint/2010/main" val="154825996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hf hdr="0" dt="0"/>
  <p:txStyles>
    <p:titleStyle>
      <a:lvl1pPr algn="l" defTabSz="914400" rtl="0" eaLnBrk="1" latinLnBrk="0" hangingPunct="1">
        <a:spcBef>
          <a:spcPct val="0"/>
        </a:spcBef>
        <a:buNone/>
        <a:defRPr sz="3200" b="1" kern="1200">
          <a:solidFill>
            <a:schemeClr val="accent1"/>
          </a:solidFill>
          <a:latin typeface="+mj-lt"/>
          <a:ea typeface="+mj-ea"/>
          <a:cs typeface="+mj-cs"/>
        </a:defRPr>
      </a:lvl1pPr>
    </p:titleStyle>
    <p:body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mn-lt"/>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hyperlink" Target="https://www.nhs.uk/service-search/pharmacy/find-a-pharmacy"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england.nhs.uk/wp-content/uploads/2023/05/PRN00283-delivery-plan-for-recovering-access-to-primary-care-may-2023.pdf" TargetMode="External"/><Relationship Id="rId3" Type="http://schemas.openxmlformats.org/officeDocument/2006/relationships/hyperlink" Target="https://swlstg.nhs.uk/wandsworth-talking-therapies" TargetMode="External"/><Relationship Id="rId7" Type="http://schemas.openxmlformats.org/officeDocument/2006/relationships/hyperlink" Target="https://shswl.nhs.uk/"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hyperlink" Target="https://diabetesbooking.co.uk/" TargetMode="External"/><Relationship Id="rId5" Type="http://schemas.openxmlformats.org/officeDocument/2006/relationships/hyperlink" Target="https://www.practiceplusjunctionhealthcentre.nhs.uk/practice-information/self-referrals-and-signposting/wandsworth-back-pain-management/" TargetMode="External"/><Relationship Id="rId4" Type="http://schemas.openxmlformats.org/officeDocument/2006/relationships/hyperlink" Target="https://www.practiceplusjunctionhealthcentre.nhs.uk/practice-information/self-referrals-and-signposting/mec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southwestlondon.icb.nhs.uk/news/tens-of-thousands-more-people-a-month-receive-gp-appointments-compared-to-before-the-pandemic/"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digital.nhs.uk/news/2021/nhs-e-referral-service-integrated-into-the-nhs-app-to-make-managing-referrals-easier"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hyperlink" Target="https://digital.nhs.uk/binaries/content/assets/website-assets/services/nhs-app/step-by-step-guides/do-more-with-the-nhs-app-a5-leaflet.pdf" TargetMode="External"/><Relationship Id="rId4" Type="http://schemas.openxmlformats.org/officeDocument/2006/relationships/hyperlink" Target="https://www.nhs.uk/nhs-app/nhs-app-help-and-support/linked-profiles-in-the-nhs-app/"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wandsworthlink.us5.list-manage.com/subscribe?u=c14e3cf357987692d83ff28c8&amp;id=7e43047989"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hyperlink" Target="https://www.southwestlondonics.org.uk/wandsworth/get-involved/how/" TargetMode="External"/><Relationship Id="rId5" Type="http://schemas.openxmlformats.org/officeDocument/2006/relationships/hyperlink" Target="https://wandsworth.gov.uk/health-and-social-care/public-health/get-involved-with-public-health/community-health-wellbeing-champions/" TargetMode="External"/><Relationship Id="rId4" Type="http://schemas.openxmlformats.org/officeDocument/2006/relationships/hyperlink" Target="https://swlondonics.org.uk/p/790E-55G/wandsworthupdate"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www.nhs.uk/service-search/find-a-dentist"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hyperlink" Target="https://www.healthwatch.co.uk/advice-and-information/2024-02-21/what-new-dental-recovery-plan-means-you" TargetMode="External"/><Relationship Id="rId4" Type="http://schemas.openxmlformats.org/officeDocument/2006/relationships/hyperlink" Target="https://www.nhs.uk/nhs-services/help-with-health-costs/nhs-low-income-scheme-li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7B7125C-52FC-60C5-AA18-5F4535977ACF}"/>
              </a:ext>
            </a:extLst>
          </p:cNvPr>
          <p:cNvPicPr>
            <a:picLocks noChangeAspect="1"/>
          </p:cNvPicPr>
          <p:nvPr/>
        </p:nvPicPr>
        <p:blipFill rotWithShape="1">
          <a:blip r:embed="rId2"/>
          <a:srcRect t="15978" b="14818"/>
          <a:stretch/>
        </p:blipFill>
        <p:spPr>
          <a:xfrm>
            <a:off x="0" y="-620"/>
            <a:ext cx="9144000" cy="5250805"/>
          </a:xfrm>
          <a:prstGeom prst="rect">
            <a:avLst/>
          </a:prstGeom>
        </p:spPr>
      </p:pic>
      <p:pic>
        <p:nvPicPr>
          <p:cNvPr id="6" name="Picture 5" descr="P1031 HWE Brand project - PPT template - Slide 1.png"/>
          <p:cNvPicPr>
            <a:picLocks noChangeAspect="1"/>
          </p:cNvPicPr>
          <p:nvPr/>
        </p:nvPicPr>
        <p:blipFill>
          <a:blip r:embed="rId3" cstate="print"/>
          <a:stretch>
            <a:fillRect/>
          </a:stretch>
        </p:blipFill>
        <p:spPr>
          <a:xfrm>
            <a:off x="0" y="765546"/>
            <a:ext cx="9144000" cy="6092452"/>
          </a:xfrm>
          <a:prstGeom prst="rect">
            <a:avLst/>
          </a:prstGeom>
        </p:spPr>
      </p:pic>
      <p:sp>
        <p:nvSpPr>
          <p:cNvPr id="14" name="Title 13"/>
          <p:cNvSpPr>
            <a:spLocks noGrp="1"/>
          </p:cNvSpPr>
          <p:nvPr>
            <p:ph type="ctrTitle"/>
          </p:nvPr>
        </p:nvSpPr>
        <p:spPr>
          <a:xfrm>
            <a:off x="4015446" y="5674132"/>
            <a:ext cx="7740000" cy="612000"/>
          </a:xfrm>
        </p:spPr>
        <p:txBody>
          <a:bodyPr>
            <a:normAutofit fontScale="90000"/>
          </a:bodyPr>
          <a:lstStyle/>
          <a:p>
            <a:r>
              <a:rPr lang="en-US" dirty="0">
                <a:latin typeface="Century Gothic" panose="020B0502020202020204" pitchFamily="34" charset="0"/>
              </a:rPr>
              <a:t>Healthwatch Assembly</a:t>
            </a:r>
            <a:endParaRPr lang="en-GB" dirty="0">
              <a:latin typeface="Century Gothic" panose="020B0502020202020204" pitchFamily="34" charset="0"/>
            </a:endParaRPr>
          </a:p>
        </p:txBody>
      </p:sp>
      <p:sp>
        <p:nvSpPr>
          <p:cNvPr id="3" name="Subtitle 2"/>
          <p:cNvSpPr>
            <a:spLocks noGrp="1"/>
          </p:cNvSpPr>
          <p:nvPr>
            <p:ph type="subTitle" idx="1"/>
          </p:nvPr>
        </p:nvSpPr>
        <p:spPr>
          <a:xfrm>
            <a:off x="4103954" y="6278205"/>
            <a:ext cx="7740000" cy="612000"/>
          </a:xfrm>
        </p:spPr>
        <p:txBody>
          <a:bodyPr/>
          <a:lstStyle/>
          <a:p>
            <a:r>
              <a:rPr lang="en-GB" dirty="0">
                <a:latin typeface="Century Gothic" panose="020B0502020202020204" pitchFamily="34" charset="0"/>
              </a:rPr>
              <a:t>Accessing non-urgent care</a:t>
            </a:r>
          </a:p>
        </p:txBody>
      </p:sp>
      <p:pic>
        <p:nvPicPr>
          <p:cNvPr id="2" name="Picture 1">
            <a:extLst>
              <a:ext uri="{FF2B5EF4-FFF2-40B4-BE49-F238E27FC236}">
                <a16:creationId xmlns:a16="http://schemas.microsoft.com/office/drawing/2014/main" id="{0B22FBF1-F735-44F7-8585-457F31378EFF}"/>
              </a:ext>
            </a:extLst>
          </p:cNvPr>
          <p:cNvPicPr>
            <a:picLocks noChangeAspect="1"/>
          </p:cNvPicPr>
          <p:nvPr/>
        </p:nvPicPr>
        <p:blipFill>
          <a:blip r:embed="rId4" cstate="print"/>
          <a:stretch>
            <a:fillRect/>
          </a:stretch>
        </p:blipFill>
        <p:spPr>
          <a:xfrm>
            <a:off x="0" y="4989001"/>
            <a:ext cx="3193152" cy="874614"/>
          </a:xfrm>
          <a:prstGeom prst="rect">
            <a:avLst/>
          </a:prstGeom>
        </p:spPr>
      </p:pic>
      <p:pic>
        <p:nvPicPr>
          <p:cNvPr id="5" name="Picture 4" descr="A logo for a company&#10;&#10;Description automatically generated">
            <a:extLst>
              <a:ext uri="{FF2B5EF4-FFF2-40B4-BE49-F238E27FC236}">
                <a16:creationId xmlns:a16="http://schemas.microsoft.com/office/drawing/2014/main" id="{2AEEC4DA-5331-E716-D520-58C7DAAA0FF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1651" b="27320"/>
          <a:stretch/>
        </p:blipFill>
        <p:spPr>
          <a:xfrm>
            <a:off x="256755" y="5863615"/>
            <a:ext cx="1339821" cy="683701"/>
          </a:xfrm>
          <a:prstGeom prst="rect">
            <a:avLst/>
          </a:prstGeom>
        </p:spPr>
      </p:pic>
      <p:sp>
        <p:nvSpPr>
          <p:cNvPr id="4" name="Rectangle 1">
            <a:extLst>
              <a:ext uri="{FF2B5EF4-FFF2-40B4-BE49-F238E27FC236}">
                <a16:creationId xmlns:a16="http://schemas.microsoft.com/office/drawing/2014/main" id="{0B9D42BC-D5FC-DE63-A1FF-759578DCBD6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67E3A-CBEB-50B8-A5A4-8FAA1C63D4ED}"/>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03CCFFC-412F-370F-4BD2-90EFA2F03EF4}"/>
              </a:ext>
            </a:extLst>
          </p:cNvPr>
          <p:cNvSpPr>
            <a:spLocks noGrp="1"/>
          </p:cNvSpPr>
          <p:nvPr>
            <p:ph idx="1"/>
          </p:nvPr>
        </p:nvSpPr>
        <p:spPr>
          <a:xfrm>
            <a:off x="275619" y="1445741"/>
            <a:ext cx="8592761" cy="3926500"/>
          </a:xfrm>
        </p:spPr>
        <p:txBody>
          <a:bodyPr vert="horz" lIns="91440" tIns="45720" rIns="91440" bIns="45720" rtlCol="0" anchor="t">
            <a:noAutofit/>
          </a:bodyPr>
          <a:lstStyle/>
          <a:p>
            <a:pPr marL="342900" lvl="0" indent="-342900">
              <a:lnSpc>
                <a:spcPct val="107000"/>
              </a:lnSpc>
              <a:buFont typeface="Symbol" panose="05050102010706020507" pitchFamily="18" charset="2"/>
              <a:buChar char=""/>
            </a:pPr>
            <a:r>
              <a:rPr lang="en-US" sz="1900" b="1" kern="100" dirty="0">
                <a:solidFill>
                  <a:srgbClr val="004C6B"/>
                </a:solidFill>
                <a:latin typeface="Poppins" panose="00000500000000000000" pitchFamily="2" charset="0"/>
                <a:cs typeface="Poppins" panose="00000500000000000000" pitchFamily="2" charset="0"/>
              </a:rPr>
              <a:t>Can help with more things</a:t>
            </a:r>
          </a:p>
          <a:p>
            <a:pPr marL="342900" lvl="0" indent="-342900">
              <a:lnSpc>
                <a:spcPct val="107000"/>
              </a:lnSpc>
              <a:buFont typeface="Symbol" panose="05050102010706020507" pitchFamily="18" charset="2"/>
              <a:buChar char=""/>
            </a:pPr>
            <a:r>
              <a:rPr lang="en-US" sz="1900" b="1" kern="100" dirty="0">
                <a:solidFill>
                  <a:srgbClr val="004C6B"/>
                </a:solidFill>
                <a:latin typeface="Poppins" panose="00000500000000000000" pitchFamily="2" charset="0"/>
                <a:cs typeface="Poppins" panose="00000500000000000000" pitchFamily="2" charset="0"/>
              </a:rPr>
              <a:t>Refer on to other health</a:t>
            </a:r>
            <a:br>
              <a:rPr lang="en-US" sz="1900" b="1" kern="100" dirty="0">
                <a:solidFill>
                  <a:srgbClr val="004C6B"/>
                </a:solidFill>
                <a:latin typeface="Poppins" panose="00000500000000000000" pitchFamily="2" charset="0"/>
                <a:cs typeface="Poppins" panose="00000500000000000000" pitchFamily="2" charset="0"/>
              </a:rPr>
            </a:br>
            <a:r>
              <a:rPr lang="en-US" sz="1900" b="1" kern="100" dirty="0">
                <a:solidFill>
                  <a:srgbClr val="004C6B"/>
                </a:solidFill>
                <a:latin typeface="Poppins" panose="00000500000000000000" pitchFamily="2" charset="0"/>
                <a:cs typeface="Poppins" panose="00000500000000000000" pitchFamily="2" charset="0"/>
              </a:rPr>
              <a:t>care or doctor if </a:t>
            </a:r>
            <a:br>
              <a:rPr lang="en-US" sz="1900" b="1" kern="100" dirty="0">
                <a:solidFill>
                  <a:srgbClr val="004C6B"/>
                </a:solidFill>
                <a:latin typeface="Poppins" panose="00000500000000000000" pitchFamily="2" charset="0"/>
                <a:cs typeface="Poppins" panose="00000500000000000000" pitchFamily="2" charset="0"/>
              </a:rPr>
            </a:br>
            <a:r>
              <a:rPr lang="en-US" sz="1900" b="1" kern="100" dirty="0">
                <a:solidFill>
                  <a:srgbClr val="004C6B"/>
                </a:solidFill>
                <a:latin typeface="Poppins" panose="00000500000000000000" pitchFamily="2" charset="0"/>
                <a:cs typeface="Poppins" panose="00000500000000000000" pitchFamily="2" charset="0"/>
              </a:rPr>
              <a:t>needed</a:t>
            </a:r>
          </a:p>
          <a:p>
            <a:pPr marL="342900" lvl="0" indent="-342900">
              <a:lnSpc>
                <a:spcPct val="107000"/>
              </a:lnSpc>
              <a:buFont typeface="Symbol" panose="05050102010706020507" pitchFamily="18" charset="2"/>
              <a:buChar char=""/>
            </a:pPr>
            <a:r>
              <a:rPr lang="en-US" sz="1900" b="1" kern="100" dirty="0">
                <a:solidFill>
                  <a:srgbClr val="004C6B"/>
                </a:solidFill>
                <a:latin typeface="Poppins" panose="00000500000000000000" pitchFamily="2" charset="0"/>
                <a:cs typeface="Poppins" panose="00000500000000000000" pitchFamily="2" charset="0"/>
              </a:rPr>
              <a:t>Private rooms</a:t>
            </a:r>
          </a:p>
          <a:p>
            <a:pPr marL="342900" lvl="0" indent="-342900">
              <a:lnSpc>
                <a:spcPct val="107000"/>
              </a:lnSpc>
              <a:buFont typeface="Symbol" panose="05050102010706020507" pitchFamily="18" charset="2"/>
              <a:buChar char=""/>
            </a:pPr>
            <a:r>
              <a:rPr lang="en-US" sz="1900" b="1" kern="100" dirty="0">
                <a:solidFill>
                  <a:srgbClr val="004C6B"/>
                </a:solidFill>
                <a:latin typeface="Poppins" panose="00000500000000000000" pitchFamily="2" charset="0"/>
                <a:cs typeface="Poppins" panose="00000500000000000000" pitchFamily="2" charset="0"/>
              </a:rPr>
              <a:t>Open evenings </a:t>
            </a:r>
            <a:br>
              <a:rPr lang="en-US" sz="1900" b="1" kern="100" dirty="0">
                <a:solidFill>
                  <a:srgbClr val="004C6B"/>
                </a:solidFill>
                <a:latin typeface="Poppins" panose="00000500000000000000" pitchFamily="2" charset="0"/>
                <a:cs typeface="Poppins" panose="00000500000000000000" pitchFamily="2" charset="0"/>
              </a:rPr>
            </a:br>
            <a:r>
              <a:rPr lang="en-US" sz="1900" b="1" kern="100" dirty="0">
                <a:solidFill>
                  <a:srgbClr val="004C6B"/>
                </a:solidFill>
                <a:latin typeface="Poppins" panose="00000500000000000000" pitchFamily="2" charset="0"/>
                <a:cs typeface="Poppins" panose="00000500000000000000" pitchFamily="2" charset="0"/>
              </a:rPr>
              <a:t>and weekends</a:t>
            </a:r>
          </a:p>
          <a:p>
            <a:pPr marL="342900" lvl="0" indent="-342900">
              <a:lnSpc>
                <a:spcPct val="107000"/>
              </a:lnSpc>
              <a:buFont typeface="Symbol" panose="05050102010706020507" pitchFamily="18" charset="2"/>
              <a:buChar char=""/>
            </a:pPr>
            <a:r>
              <a:rPr lang="en-US" sz="1900" b="1" kern="100" dirty="0">
                <a:solidFill>
                  <a:srgbClr val="004C6B"/>
                </a:solidFill>
                <a:latin typeface="Poppins" panose="00000500000000000000" pitchFamily="2" charset="0"/>
                <a:cs typeface="Poppins" panose="00000500000000000000" pitchFamily="2" charset="0"/>
              </a:rPr>
              <a:t>Qualified health </a:t>
            </a:r>
            <a:br>
              <a:rPr lang="en-US" sz="1900" b="1" kern="100" dirty="0">
                <a:solidFill>
                  <a:srgbClr val="004C6B"/>
                </a:solidFill>
                <a:latin typeface="Poppins" panose="00000500000000000000" pitchFamily="2" charset="0"/>
                <a:cs typeface="Poppins" panose="00000500000000000000" pitchFamily="2" charset="0"/>
              </a:rPr>
            </a:br>
            <a:r>
              <a:rPr lang="en-US" sz="1900" b="1" kern="100" dirty="0">
                <a:solidFill>
                  <a:srgbClr val="004C6B"/>
                </a:solidFill>
                <a:latin typeface="Poppins" panose="00000500000000000000" pitchFamily="2" charset="0"/>
                <a:cs typeface="Poppins" panose="00000500000000000000" pitchFamily="2" charset="0"/>
              </a:rPr>
              <a:t>professionals </a:t>
            </a:r>
            <a:br>
              <a:rPr lang="en-US" sz="1900" b="1" kern="100" dirty="0">
                <a:solidFill>
                  <a:srgbClr val="004C6B"/>
                </a:solidFill>
                <a:latin typeface="Poppins" panose="00000500000000000000" pitchFamily="2" charset="0"/>
                <a:cs typeface="Poppins" panose="00000500000000000000" pitchFamily="2" charset="0"/>
              </a:rPr>
            </a:br>
            <a:r>
              <a:rPr lang="en-US" sz="1900" b="1" kern="100" dirty="0">
                <a:solidFill>
                  <a:srgbClr val="004C6B"/>
                </a:solidFill>
                <a:latin typeface="Poppins" panose="00000500000000000000" pitchFamily="2" charset="0"/>
                <a:cs typeface="Poppins" panose="00000500000000000000" pitchFamily="2" charset="0"/>
              </a:rPr>
              <a:t>(at least 5 years </a:t>
            </a:r>
            <a:br>
              <a:rPr lang="en-US" sz="1900" b="1" kern="100" dirty="0">
                <a:solidFill>
                  <a:srgbClr val="004C6B"/>
                </a:solidFill>
                <a:latin typeface="Poppins" panose="00000500000000000000" pitchFamily="2" charset="0"/>
                <a:cs typeface="Poppins" panose="00000500000000000000" pitchFamily="2" charset="0"/>
              </a:rPr>
            </a:br>
            <a:r>
              <a:rPr lang="en-US" sz="1900" b="1" kern="100" dirty="0">
                <a:solidFill>
                  <a:srgbClr val="004C6B"/>
                </a:solidFill>
                <a:latin typeface="Poppins" panose="00000500000000000000" pitchFamily="2" charset="0"/>
                <a:cs typeface="Poppins" panose="00000500000000000000" pitchFamily="2" charset="0"/>
              </a:rPr>
              <a:t>training in medicines)</a:t>
            </a:r>
            <a:br>
              <a:rPr lang="en-US" sz="1900" b="1" kern="100" dirty="0">
                <a:solidFill>
                  <a:srgbClr val="004C6B"/>
                </a:solidFill>
                <a:latin typeface="Poppins" panose="00000500000000000000" pitchFamily="2" charset="0"/>
                <a:cs typeface="Poppins" panose="00000500000000000000" pitchFamily="2" charset="0"/>
              </a:rPr>
            </a:br>
            <a:endParaRPr lang="en-US" sz="1400" b="0" i="0" dirty="0">
              <a:solidFill>
                <a:srgbClr val="32325D"/>
              </a:solidFill>
              <a:effectLst/>
              <a:latin typeface="Lato" panose="020F0502020204030203" pitchFamily="34" charset="0"/>
            </a:endParaRPr>
          </a:p>
        </p:txBody>
      </p:sp>
      <p:sp>
        <p:nvSpPr>
          <p:cNvPr id="16" name="Slide Number Placeholder 15">
            <a:extLst>
              <a:ext uri="{FF2B5EF4-FFF2-40B4-BE49-F238E27FC236}">
                <a16:creationId xmlns:a16="http://schemas.microsoft.com/office/drawing/2014/main" id="{6B655DF0-B957-43B5-CBE7-4F654FA8549A}"/>
              </a:ext>
            </a:extLst>
          </p:cNvPr>
          <p:cNvSpPr>
            <a:spLocks noGrp="1"/>
          </p:cNvSpPr>
          <p:nvPr>
            <p:ph type="sldNum" sz="quarter" idx="12"/>
          </p:nvPr>
        </p:nvSpPr>
        <p:spPr/>
        <p:txBody>
          <a:bodyPr/>
          <a:lstStyle/>
          <a:p>
            <a:fld id="{9295DF58-4118-4551-8C61-1A7ED177FA2D}" type="slidenum">
              <a:rPr lang="en-GB" noProof="0" smtClean="0"/>
              <a:pPr/>
              <a:t>10</a:t>
            </a:fld>
            <a:endParaRPr lang="en-GB" noProof="0"/>
          </a:p>
        </p:txBody>
      </p:sp>
      <p:sp>
        <p:nvSpPr>
          <p:cNvPr id="7" name="Title 6">
            <a:extLst>
              <a:ext uri="{FF2B5EF4-FFF2-40B4-BE49-F238E27FC236}">
                <a16:creationId xmlns:a16="http://schemas.microsoft.com/office/drawing/2014/main" id="{EE06801D-ABAC-CE46-17A4-2A503A3AE3E2}"/>
              </a:ext>
            </a:extLst>
          </p:cNvPr>
          <p:cNvSpPr>
            <a:spLocks noGrp="1"/>
          </p:cNvSpPr>
          <p:nvPr>
            <p:ph type="title"/>
          </p:nvPr>
        </p:nvSpPr>
        <p:spPr>
          <a:xfrm>
            <a:off x="527052" y="246595"/>
            <a:ext cx="7886700" cy="1325563"/>
          </a:xfrm>
        </p:spPr>
        <p:txBody>
          <a:bodyPr>
            <a:normAutofit/>
          </a:bodyPr>
          <a:lstStyle/>
          <a:p>
            <a:r>
              <a:rPr lang="en-GB" sz="3800" b="1" dirty="0">
                <a:solidFill>
                  <a:srgbClr val="CF2379"/>
                </a:solidFill>
              </a:rPr>
              <a:t>Pharmacy services</a:t>
            </a:r>
            <a:endParaRPr lang="en-GB" sz="3800" b="1" dirty="0">
              <a:solidFill>
                <a:srgbClr val="CF2379"/>
              </a:solidFill>
              <a:latin typeface="Century Gothic" panose="020B0502020202020204" pitchFamily="34" charset="0"/>
            </a:endParaRPr>
          </a:p>
        </p:txBody>
      </p:sp>
      <p:pic>
        <p:nvPicPr>
          <p:cNvPr id="4" name="Picture 3" descr="A close up of words&#10;&#10;Description automatically generated">
            <a:extLst>
              <a:ext uri="{FF2B5EF4-FFF2-40B4-BE49-F238E27FC236}">
                <a16:creationId xmlns:a16="http://schemas.microsoft.com/office/drawing/2014/main" id="{1A7FF17F-2FA5-D561-9AB1-11D087CB6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7321" y="0"/>
            <a:ext cx="6363130" cy="6363130"/>
          </a:xfrm>
          <a:prstGeom prst="rect">
            <a:avLst/>
          </a:prstGeom>
        </p:spPr>
      </p:pic>
      <p:sp>
        <p:nvSpPr>
          <p:cNvPr id="17" name="TextBox 16">
            <a:extLst>
              <a:ext uri="{FF2B5EF4-FFF2-40B4-BE49-F238E27FC236}">
                <a16:creationId xmlns:a16="http://schemas.microsoft.com/office/drawing/2014/main" id="{D81F8809-0B93-2A5E-E055-733D1FA66AA7}"/>
              </a:ext>
            </a:extLst>
          </p:cNvPr>
          <p:cNvSpPr txBox="1"/>
          <p:nvPr/>
        </p:nvSpPr>
        <p:spPr>
          <a:xfrm>
            <a:off x="185352" y="5585483"/>
            <a:ext cx="8501448" cy="369332"/>
          </a:xfrm>
          <a:prstGeom prst="rect">
            <a:avLst/>
          </a:prstGeom>
          <a:noFill/>
        </p:spPr>
        <p:txBody>
          <a:bodyPr wrap="square">
            <a:spAutoFit/>
          </a:bodyPr>
          <a:lstStyle/>
          <a:p>
            <a:pPr>
              <a:spcAft>
                <a:spcPts val="800"/>
              </a:spcAft>
            </a:pPr>
            <a:r>
              <a:rPr lang="en-US" sz="1800" b="1" kern="100" dirty="0">
                <a:solidFill>
                  <a:schemeClr val="bg1"/>
                </a:solidFill>
                <a:highlight>
                  <a:srgbClr val="CF2379"/>
                </a:highlight>
                <a:latin typeface="Poppins" panose="00000500000000000000" pitchFamily="2" charset="0"/>
                <a:cs typeface="Poppins" panose="00000500000000000000" pitchFamily="2" charset="0"/>
              </a:rPr>
              <a:t>Website:  </a:t>
            </a:r>
            <a:r>
              <a:rPr lang="en-GB" b="1" kern="100" dirty="0">
                <a:solidFill>
                  <a:schemeClr val="bg1"/>
                </a:solidFill>
                <a:highlight>
                  <a:srgbClr val="CF2379"/>
                </a:highlight>
                <a:latin typeface="Poppins" panose="00000500000000000000" pitchFamily="2" charset="0"/>
                <a:cs typeface="Poppins" panose="00000500000000000000" pitchFamily="2" charset="0"/>
                <a:hlinkClick r:id="rId4">
                  <a:extLst>
                    <a:ext uri="{A12FA001-AC4F-418D-AE19-62706E023703}">
                      <ahyp:hlinkClr xmlns:ahyp="http://schemas.microsoft.com/office/drawing/2018/hyperlinkcolor" val="tx"/>
                    </a:ext>
                  </a:extLst>
                </a:hlinkClick>
              </a:rPr>
              <a:t>Find what is on offer near you ‘NHS find a pharmacy</a:t>
            </a:r>
            <a:r>
              <a:rPr lang="en-GB" b="1" kern="100" dirty="0">
                <a:solidFill>
                  <a:schemeClr val="bg1"/>
                </a:solidFill>
                <a:highlight>
                  <a:srgbClr val="CF2379"/>
                </a:highlight>
                <a:latin typeface="Poppins" panose="00000500000000000000" pitchFamily="2" charset="0"/>
                <a:cs typeface="Poppins" panose="00000500000000000000" pitchFamily="2" charset="0"/>
              </a:rPr>
              <a:t>’</a:t>
            </a:r>
          </a:p>
        </p:txBody>
      </p:sp>
    </p:spTree>
    <p:extLst>
      <p:ext uri="{BB962C8B-B14F-4D97-AF65-F5344CB8AC3E}">
        <p14:creationId xmlns:p14="http://schemas.microsoft.com/office/powerpoint/2010/main" val="750878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25B03-BBEC-559C-C6BE-C54580BEF3A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7CEDE1E-622C-DAB9-F17A-77807980D4AD}"/>
              </a:ext>
            </a:extLst>
          </p:cNvPr>
          <p:cNvSpPr>
            <a:spLocks noGrp="1"/>
          </p:cNvSpPr>
          <p:nvPr>
            <p:ph idx="1"/>
          </p:nvPr>
        </p:nvSpPr>
        <p:spPr>
          <a:xfrm>
            <a:off x="275619" y="1445741"/>
            <a:ext cx="8592761" cy="3926500"/>
          </a:xfrm>
        </p:spPr>
        <p:txBody>
          <a:bodyPr vert="horz" lIns="91440" tIns="45720" rIns="91440" bIns="45720" rtlCol="0" anchor="t">
            <a:noAutofit/>
          </a:bodyPr>
          <a:lstStyle/>
          <a:p>
            <a:pPr marL="342900" lvl="0" indent="-342900">
              <a:lnSpc>
                <a:spcPct val="107000"/>
              </a:lnSpc>
              <a:buFont typeface="Symbol" panose="05050102010706020507" pitchFamily="18" charset="2"/>
              <a:buChar char=""/>
            </a:pPr>
            <a:r>
              <a:rPr lang="en-GB" sz="1900" b="1" kern="100" dirty="0">
                <a:solidFill>
                  <a:srgbClr val="004C6B"/>
                </a:solidFill>
                <a:latin typeface="Poppins" panose="00000500000000000000" pitchFamily="2" charset="0"/>
                <a:cs typeface="Poppins" panose="00000500000000000000" pitchFamily="2" charset="0"/>
              </a:rPr>
              <a:t>You can get access to some health care without seeing the GP (Self-referral routes)</a:t>
            </a:r>
            <a:br>
              <a:rPr lang="en-GB" sz="1900" b="1" kern="100" dirty="0">
                <a:solidFill>
                  <a:srgbClr val="004C6B"/>
                </a:solidFill>
                <a:latin typeface="Poppins" panose="00000500000000000000" pitchFamily="2" charset="0"/>
                <a:cs typeface="Poppins" panose="00000500000000000000" pitchFamily="2" charset="0"/>
              </a:rPr>
            </a:br>
            <a:endParaRPr lang="en-GB" sz="1900" b="1" kern="100" dirty="0">
              <a:solidFill>
                <a:srgbClr val="004C6B"/>
              </a:solidFill>
              <a:latin typeface="Poppins" panose="00000500000000000000" pitchFamily="2" charset="0"/>
              <a:cs typeface="Poppins" panose="00000500000000000000" pitchFamily="2" charset="0"/>
            </a:endParaRPr>
          </a:p>
          <a:p>
            <a:pPr marL="800100" lvl="1" indent="-342900">
              <a:lnSpc>
                <a:spcPct val="107000"/>
              </a:lnSpc>
              <a:buFont typeface="Symbol" panose="05050102010706020507" pitchFamily="18" charset="2"/>
              <a:buChar char=""/>
            </a:pPr>
            <a:r>
              <a:rPr lang="en-GB" sz="1900" kern="100" dirty="0">
                <a:solidFill>
                  <a:srgbClr val="004C6B"/>
                </a:solidFill>
                <a:latin typeface="Poppins" panose="00000500000000000000" pitchFamily="2" charset="0"/>
                <a:cs typeface="Poppins" panose="00000500000000000000" pitchFamily="2" charset="0"/>
              </a:rPr>
              <a:t>Talking Therapies for emotional and mental health (</a:t>
            </a:r>
            <a:r>
              <a:rPr lang="en-GB" sz="1900" kern="100" dirty="0">
                <a:solidFill>
                  <a:srgbClr val="004C6B"/>
                </a:solidFill>
                <a:latin typeface="Poppins" panose="00000500000000000000" pitchFamily="2" charset="0"/>
                <a:cs typeface="Poppins" panose="00000500000000000000" pitchFamily="2" charset="0"/>
                <a:hlinkClick r:id="rId3"/>
              </a:rPr>
              <a:t>Link</a:t>
            </a:r>
            <a:r>
              <a:rPr lang="en-GB" sz="1900" kern="100" dirty="0">
                <a:solidFill>
                  <a:srgbClr val="004C6B"/>
                </a:solidFill>
                <a:latin typeface="Poppins" panose="00000500000000000000" pitchFamily="2" charset="0"/>
                <a:cs typeface="Poppins" panose="00000500000000000000" pitchFamily="2" charset="0"/>
              </a:rPr>
              <a:t>)</a:t>
            </a:r>
          </a:p>
          <a:p>
            <a:pPr marL="800100" lvl="1" indent="-342900">
              <a:lnSpc>
                <a:spcPct val="107000"/>
              </a:lnSpc>
              <a:buFont typeface="Symbol" panose="05050102010706020507" pitchFamily="18" charset="2"/>
              <a:buChar char=""/>
            </a:pPr>
            <a:r>
              <a:rPr lang="en-GB" sz="1900" kern="100" dirty="0">
                <a:solidFill>
                  <a:srgbClr val="004C6B"/>
                </a:solidFill>
                <a:latin typeface="Poppins" panose="00000500000000000000" pitchFamily="2" charset="0"/>
                <a:cs typeface="Poppins" panose="00000500000000000000" pitchFamily="2" charset="0"/>
              </a:rPr>
              <a:t>Minor Eye Conditions Service (</a:t>
            </a:r>
            <a:r>
              <a:rPr lang="en-GB" sz="1900" kern="100" dirty="0">
                <a:solidFill>
                  <a:srgbClr val="004C6B"/>
                </a:solidFill>
                <a:latin typeface="Poppins" panose="00000500000000000000" pitchFamily="2" charset="0"/>
                <a:cs typeface="Poppins" panose="00000500000000000000" pitchFamily="2" charset="0"/>
                <a:hlinkClick r:id="rId4"/>
              </a:rPr>
              <a:t>Link</a:t>
            </a:r>
            <a:r>
              <a:rPr lang="en-GB" sz="1900" kern="100" dirty="0">
                <a:solidFill>
                  <a:srgbClr val="004C6B"/>
                </a:solidFill>
                <a:latin typeface="Poppins" panose="00000500000000000000" pitchFamily="2" charset="0"/>
                <a:cs typeface="Poppins" panose="00000500000000000000" pitchFamily="2" charset="0"/>
              </a:rPr>
              <a:t>)</a:t>
            </a:r>
          </a:p>
          <a:p>
            <a:pPr marL="800100" lvl="1" indent="-342900">
              <a:lnSpc>
                <a:spcPct val="107000"/>
              </a:lnSpc>
              <a:buFont typeface="Symbol" panose="05050102010706020507" pitchFamily="18" charset="2"/>
              <a:buChar char=""/>
            </a:pPr>
            <a:r>
              <a:rPr lang="en-GB" sz="1900" kern="100" dirty="0">
                <a:solidFill>
                  <a:srgbClr val="004C6B"/>
                </a:solidFill>
                <a:latin typeface="Poppins" panose="00000500000000000000" pitchFamily="2" charset="0"/>
                <a:cs typeface="Poppins" panose="00000500000000000000" pitchFamily="2" charset="0"/>
              </a:rPr>
              <a:t>Joint and Muscle Pain Get U Better App (</a:t>
            </a:r>
            <a:r>
              <a:rPr lang="en-GB" sz="1900" kern="100" dirty="0">
                <a:solidFill>
                  <a:srgbClr val="004C6B"/>
                </a:solidFill>
                <a:latin typeface="Poppins" panose="00000500000000000000" pitchFamily="2" charset="0"/>
                <a:cs typeface="Poppins" panose="00000500000000000000" pitchFamily="2" charset="0"/>
                <a:hlinkClick r:id="rId5"/>
              </a:rPr>
              <a:t>Link</a:t>
            </a:r>
            <a:r>
              <a:rPr lang="en-GB" sz="1900" kern="100" dirty="0">
                <a:solidFill>
                  <a:srgbClr val="004C6B"/>
                </a:solidFill>
                <a:latin typeface="Poppins" panose="00000500000000000000" pitchFamily="2" charset="0"/>
                <a:cs typeface="Poppins" panose="00000500000000000000" pitchFamily="2" charset="0"/>
              </a:rPr>
              <a:t>)</a:t>
            </a:r>
          </a:p>
          <a:p>
            <a:pPr marL="800100" lvl="1" indent="-342900">
              <a:lnSpc>
                <a:spcPct val="107000"/>
              </a:lnSpc>
              <a:buFont typeface="Symbol" panose="05050102010706020507" pitchFamily="18" charset="2"/>
              <a:buChar char=""/>
            </a:pPr>
            <a:r>
              <a:rPr lang="en-GB" sz="1900" kern="100" dirty="0">
                <a:solidFill>
                  <a:srgbClr val="004C6B"/>
                </a:solidFill>
                <a:latin typeface="Poppins" panose="00000500000000000000" pitchFamily="2" charset="0"/>
                <a:cs typeface="Poppins" panose="00000500000000000000" pitchFamily="2" charset="0"/>
              </a:rPr>
              <a:t>Learning about diabetes (</a:t>
            </a:r>
            <a:r>
              <a:rPr lang="en-GB" sz="1900" kern="100" dirty="0">
                <a:solidFill>
                  <a:srgbClr val="004C6B"/>
                </a:solidFill>
                <a:latin typeface="Poppins" panose="00000500000000000000" pitchFamily="2" charset="0"/>
                <a:cs typeface="Poppins" panose="00000500000000000000" pitchFamily="2" charset="0"/>
                <a:hlinkClick r:id="rId6"/>
              </a:rPr>
              <a:t>Link</a:t>
            </a:r>
            <a:r>
              <a:rPr lang="en-GB" sz="1900" kern="100" dirty="0">
                <a:solidFill>
                  <a:srgbClr val="004C6B"/>
                </a:solidFill>
                <a:latin typeface="Poppins" panose="00000500000000000000" pitchFamily="2" charset="0"/>
                <a:cs typeface="Poppins" panose="00000500000000000000" pitchFamily="2" charset="0"/>
              </a:rPr>
              <a:t>)</a:t>
            </a:r>
          </a:p>
          <a:p>
            <a:pPr marL="800100" lvl="1" indent="-342900">
              <a:lnSpc>
                <a:spcPct val="107000"/>
              </a:lnSpc>
              <a:spcAft>
                <a:spcPts val="600"/>
              </a:spcAft>
              <a:buFont typeface="Symbol" panose="05050102010706020507" pitchFamily="18" charset="2"/>
              <a:buChar char=""/>
            </a:pPr>
            <a:r>
              <a:rPr lang="en-GB" sz="1900" kern="100" dirty="0">
                <a:solidFill>
                  <a:srgbClr val="004C6B"/>
                </a:solidFill>
                <a:latin typeface="Poppins" panose="00000500000000000000" pitchFamily="2" charset="0"/>
                <a:cs typeface="Poppins" panose="00000500000000000000" pitchFamily="2" charset="0"/>
              </a:rPr>
              <a:t>Sexual health services (</a:t>
            </a:r>
            <a:r>
              <a:rPr lang="en-GB" sz="1900" kern="100" dirty="0">
                <a:solidFill>
                  <a:srgbClr val="004C6B"/>
                </a:solidFill>
                <a:latin typeface="Poppins" panose="00000500000000000000" pitchFamily="2" charset="0"/>
                <a:cs typeface="Poppins" panose="00000500000000000000" pitchFamily="2" charset="0"/>
                <a:hlinkClick r:id="rId7"/>
              </a:rPr>
              <a:t>Link</a:t>
            </a:r>
            <a:r>
              <a:rPr lang="en-GB" sz="1900" kern="100" dirty="0">
                <a:solidFill>
                  <a:srgbClr val="004C6B"/>
                </a:solidFill>
                <a:latin typeface="Poppins" panose="00000500000000000000" pitchFamily="2" charset="0"/>
                <a:cs typeface="Poppins" panose="00000500000000000000" pitchFamily="2" charset="0"/>
              </a:rPr>
              <a:t>)</a:t>
            </a:r>
          </a:p>
          <a:p>
            <a:pPr marL="0" lvl="1" indent="0">
              <a:lnSpc>
                <a:spcPct val="107000"/>
              </a:lnSpc>
              <a:buNone/>
            </a:pPr>
            <a:r>
              <a:rPr lang="en-GB" sz="1900" kern="100" dirty="0">
                <a:solidFill>
                  <a:srgbClr val="004C6B"/>
                </a:solidFill>
                <a:latin typeface="Poppins" panose="00000500000000000000" pitchFamily="2" charset="0"/>
                <a:cs typeface="Poppins" panose="00000500000000000000" pitchFamily="2" charset="0"/>
              </a:rPr>
              <a:t>The </a:t>
            </a:r>
            <a:r>
              <a:rPr lang="en-GB" sz="1900" kern="100" dirty="0">
                <a:solidFill>
                  <a:srgbClr val="004C6B"/>
                </a:solidFill>
                <a:latin typeface="Poppins" panose="00000500000000000000" pitchFamily="2" charset="0"/>
                <a:cs typeface="Poppins" panose="00000500000000000000" pitchFamily="2" charset="0"/>
                <a:hlinkClick r:id="rId8"/>
              </a:rPr>
              <a:t>NHS Strategy </a:t>
            </a:r>
            <a:r>
              <a:rPr lang="en-GB" sz="1900" kern="100" dirty="0">
                <a:solidFill>
                  <a:srgbClr val="004C6B"/>
                </a:solidFill>
                <a:latin typeface="Poppins" panose="00000500000000000000" pitchFamily="2" charset="0"/>
                <a:cs typeface="Poppins" panose="00000500000000000000" pitchFamily="2" charset="0"/>
              </a:rPr>
              <a:t>aims for more services to be available soon, such as hearing support, weight management, podiatry and equipment services.</a:t>
            </a:r>
            <a:endParaRPr lang="en-GB" sz="1500" kern="100" dirty="0">
              <a:solidFill>
                <a:srgbClr val="004C6B"/>
              </a:solidFill>
              <a:latin typeface="Poppins" panose="00000500000000000000" pitchFamily="2" charset="0"/>
              <a:cs typeface="Poppins" panose="00000500000000000000" pitchFamily="2" charset="0"/>
            </a:endParaRPr>
          </a:p>
          <a:p>
            <a:pPr algn="l">
              <a:buFont typeface="Arial" panose="020B0604020202020204" pitchFamily="34" charset="0"/>
              <a:buChar char="•"/>
            </a:pPr>
            <a:r>
              <a:rPr lang="en-GB" sz="1900" b="1" kern="100" dirty="0">
                <a:solidFill>
                  <a:srgbClr val="004C6B"/>
                </a:solidFill>
                <a:latin typeface="Poppins" panose="00000500000000000000" pitchFamily="2" charset="0"/>
                <a:cs typeface="Poppins" panose="00000500000000000000" pitchFamily="2" charset="0"/>
              </a:rPr>
              <a:t>Health checks</a:t>
            </a:r>
          </a:p>
        </p:txBody>
      </p:sp>
      <p:sp>
        <p:nvSpPr>
          <p:cNvPr id="16" name="Slide Number Placeholder 15">
            <a:extLst>
              <a:ext uri="{FF2B5EF4-FFF2-40B4-BE49-F238E27FC236}">
                <a16:creationId xmlns:a16="http://schemas.microsoft.com/office/drawing/2014/main" id="{76FF9F3D-12D9-004B-3106-5805F8E14B77}"/>
              </a:ext>
            </a:extLst>
          </p:cNvPr>
          <p:cNvSpPr>
            <a:spLocks noGrp="1"/>
          </p:cNvSpPr>
          <p:nvPr>
            <p:ph type="sldNum" sz="quarter" idx="12"/>
          </p:nvPr>
        </p:nvSpPr>
        <p:spPr/>
        <p:txBody>
          <a:bodyPr/>
          <a:lstStyle/>
          <a:p>
            <a:fld id="{9295DF58-4118-4551-8C61-1A7ED177FA2D}" type="slidenum">
              <a:rPr lang="en-GB" noProof="0" smtClean="0"/>
              <a:pPr/>
              <a:t>11</a:t>
            </a:fld>
            <a:endParaRPr lang="en-GB" noProof="0"/>
          </a:p>
        </p:txBody>
      </p:sp>
      <p:sp>
        <p:nvSpPr>
          <p:cNvPr id="7" name="Title 6">
            <a:extLst>
              <a:ext uri="{FF2B5EF4-FFF2-40B4-BE49-F238E27FC236}">
                <a16:creationId xmlns:a16="http://schemas.microsoft.com/office/drawing/2014/main" id="{A795EE5E-AE03-5713-5D1E-0A95D42E1C52}"/>
              </a:ext>
            </a:extLst>
          </p:cNvPr>
          <p:cNvSpPr>
            <a:spLocks noGrp="1"/>
          </p:cNvSpPr>
          <p:nvPr>
            <p:ph type="title"/>
          </p:nvPr>
        </p:nvSpPr>
        <p:spPr>
          <a:xfrm>
            <a:off x="527052" y="246595"/>
            <a:ext cx="7886700" cy="1325563"/>
          </a:xfrm>
        </p:spPr>
        <p:txBody>
          <a:bodyPr>
            <a:normAutofit/>
          </a:bodyPr>
          <a:lstStyle/>
          <a:p>
            <a:r>
              <a:rPr lang="en-GB" sz="3800" b="1" dirty="0">
                <a:solidFill>
                  <a:srgbClr val="CF2379"/>
                </a:solidFill>
              </a:rPr>
              <a:t>Direct access</a:t>
            </a:r>
            <a:endParaRPr lang="en-GB" sz="3800" b="1" dirty="0">
              <a:solidFill>
                <a:srgbClr val="CF2379"/>
              </a:solidFill>
              <a:latin typeface="Century Gothic" panose="020B0502020202020204" pitchFamily="34" charset="0"/>
            </a:endParaRPr>
          </a:p>
        </p:txBody>
      </p:sp>
    </p:spTree>
    <p:extLst>
      <p:ext uri="{BB962C8B-B14F-4D97-AF65-F5344CB8AC3E}">
        <p14:creationId xmlns:p14="http://schemas.microsoft.com/office/powerpoint/2010/main" val="1313564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EE2DC-9922-9060-88CA-4A48060E3AC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EB5BC7B-964C-E4B7-29CC-FD9CBDA32A0E}"/>
              </a:ext>
            </a:extLst>
          </p:cNvPr>
          <p:cNvSpPr>
            <a:spLocks noGrp="1"/>
          </p:cNvSpPr>
          <p:nvPr>
            <p:ph idx="1"/>
          </p:nvPr>
        </p:nvSpPr>
        <p:spPr>
          <a:xfrm>
            <a:off x="275619" y="1322173"/>
            <a:ext cx="8868381" cy="4050068"/>
          </a:xfrm>
        </p:spPr>
        <p:txBody>
          <a:bodyPr vert="horz" lIns="91440" tIns="45720" rIns="91440" bIns="45720" rtlCol="0" anchor="t">
            <a:noAutofit/>
          </a:bodyPr>
          <a:lstStyle/>
          <a:p>
            <a:pPr marL="342900" lvl="0" indent="-342900">
              <a:lnSpc>
                <a:spcPct val="107000"/>
              </a:lnSpc>
              <a:buFont typeface="Symbol" panose="05050102010706020507" pitchFamily="18" charset="2"/>
              <a:buChar char=""/>
            </a:pPr>
            <a:r>
              <a:rPr lang="en-US" sz="1900" b="1" kern="100" dirty="0">
                <a:solidFill>
                  <a:srgbClr val="004C6B"/>
                </a:solidFill>
                <a:latin typeface="Poppins" panose="00000500000000000000" pitchFamily="2" charset="0"/>
                <a:cs typeface="Poppins" panose="00000500000000000000" pitchFamily="2" charset="0"/>
              </a:rPr>
              <a:t>New ways helping people know more about keeping well and reaching people that might need to get health support.</a:t>
            </a:r>
          </a:p>
          <a:p>
            <a:pPr marL="358775" lvl="0" indent="0">
              <a:lnSpc>
                <a:spcPct val="107000"/>
              </a:lnSpc>
              <a:buNone/>
            </a:pPr>
            <a:r>
              <a:rPr lang="en-US" sz="1900" b="1" kern="100" dirty="0">
                <a:solidFill>
                  <a:srgbClr val="004C6B"/>
                </a:solidFill>
                <a:latin typeface="Poppins" panose="00000500000000000000" pitchFamily="2" charset="0"/>
                <a:cs typeface="Poppins" panose="00000500000000000000" pitchFamily="2" charset="0"/>
              </a:rPr>
              <a:t>Aim = better detection of issues, prevention and better management of conditions.</a:t>
            </a:r>
          </a:p>
          <a:p>
            <a:pPr algn="l">
              <a:buFont typeface="Arial" panose="020B0604020202020204" pitchFamily="34" charset="0"/>
              <a:buChar char="•"/>
            </a:pPr>
            <a:r>
              <a:rPr lang="en-US" sz="1900" b="1" kern="100" dirty="0">
                <a:solidFill>
                  <a:srgbClr val="004C6B"/>
                </a:solidFill>
                <a:latin typeface="Poppins" panose="00000500000000000000" pitchFamily="2" charset="0"/>
                <a:cs typeface="Poppins" panose="00000500000000000000" pitchFamily="2" charset="0"/>
              </a:rPr>
              <a:t> </a:t>
            </a:r>
            <a:r>
              <a:rPr lang="en-GB" sz="1900" b="1" kern="100" dirty="0">
                <a:solidFill>
                  <a:srgbClr val="004C6B"/>
                </a:solidFill>
                <a:latin typeface="Poppins" panose="00000500000000000000" pitchFamily="2" charset="0"/>
                <a:cs typeface="Poppins" panose="00000500000000000000" pitchFamily="2" charset="0"/>
              </a:rPr>
              <a:t>Community champions –</a:t>
            </a:r>
            <a:r>
              <a:rPr lang="en-GB" sz="1900" kern="100" dirty="0">
                <a:solidFill>
                  <a:srgbClr val="004C6B"/>
                </a:solidFill>
                <a:latin typeface="Poppins" panose="00000500000000000000" pitchFamily="2" charset="0"/>
                <a:cs typeface="Poppins" panose="00000500000000000000" pitchFamily="2" charset="0"/>
              </a:rPr>
              <a:t> </a:t>
            </a:r>
            <a:r>
              <a:rPr lang="en-US" sz="1900" kern="100" dirty="0">
                <a:solidFill>
                  <a:srgbClr val="004C6B"/>
                </a:solidFill>
                <a:latin typeface="Poppins" panose="00000500000000000000" pitchFamily="2" charset="0"/>
                <a:cs typeface="Poppins" panose="00000500000000000000" pitchFamily="2" charset="0"/>
              </a:rPr>
              <a:t>local volunteers help their community understand health issues, share health information and improve connections between services and communities.</a:t>
            </a:r>
            <a:endParaRPr lang="en-GB" sz="1900" kern="100" dirty="0">
              <a:solidFill>
                <a:srgbClr val="004C6B"/>
              </a:solidFill>
              <a:latin typeface="Poppins" panose="00000500000000000000" pitchFamily="2" charset="0"/>
              <a:cs typeface="Poppins" panose="00000500000000000000" pitchFamily="2" charset="0"/>
            </a:endParaRPr>
          </a:p>
          <a:p>
            <a:pPr algn="l">
              <a:buFont typeface="Arial" panose="020B0604020202020204" pitchFamily="34" charset="0"/>
              <a:buChar char="•"/>
            </a:pPr>
            <a:r>
              <a:rPr lang="en-GB" sz="1900" b="1" kern="100" dirty="0">
                <a:solidFill>
                  <a:srgbClr val="004C6B"/>
                </a:solidFill>
                <a:latin typeface="Poppins" panose="00000500000000000000" pitchFamily="2" charset="0"/>
                <a:cs typeface="Poppins" panose="00000500000000000000" pitchFamily="2" charset="0"/>
              </a:rPr>
              <a:t>Battersea Community Health and Wellbeing Workers - </a:t>
            </a:r>
            <a:r>
              <a:rPr lang="en-US" sz="1900" kern="100" dirty="0">
                <a:solidFill>
                  <a:srgbClr val="004C6B"/>
                </a:solidFill>
                <a:latin typeface="Poppins" panose="00000500000000000000" pitchFamily="2" charset="0"/>
                <a:cs typeface="Poppins" panose="00000500000000000000" pitchFamily="2" charset="0"/>
              </a:rPr>
              <a:t>visit people in their homes to provide advice and connect them to NHS, council and voluntary sector support. Focus on everything that affects health.</a:t>
            </a:r>
            <a:endParaRPr lang="en-GB" sz="1900" kern="100" dirty="0">
              <a:solidFill>
                <a:srgbClr val="004C6B"/>
              </a:solidFill>
              <a:latin typeface="Poppins" panose="00000500000000000000" pitchFamily="2" charset="0"/>
              <a:cs typeface="Poppins" panose="00000500000000000000" pitchFamily="2" charset="0"/>
            </a:endParaRPr>
          </a:p>
          <a:p>
            <a:pPr algn="l">
              <a:buFont typeface="Arial" panose="020B0604020202020204" pitchFamily="34" charset="0"/>
              <a:buChar char="•"/>
            </a:pPr>
            <a:r>
              <a:rPr lang="en-GB" sz="1900" b="1" kern="100" dirty="0">
                <a:solidFill>
                  <a:srgbClr val="004C6B"/>
                </a:solidFill>
                <a:latin typeface="Poppins" panose="00000500000000000000" pitchFamily="2" charset="0"/>
                <a:cs typeface="Poppins" panose="00000500000000000000" pitchFamily="2" charset="0"/>
              </a:rPr>
              <a:t>Social prescribing in GP practices and beyond – </a:t>
            </a:r>
            <a:r>
              <a:rPr lang="en-GB" sz="1900" kern="100" dirty="0">
                <a:solidFill>
                  <a:srgbClr val="004C6B"/>
                </a:solidFill>
                <a:latin typeface="Poppins" panose="00000500000000000000" pitchFamily="2" charset="0"/>
                <a:cs typeface="Poppins" panose="00000500000000000000" pitchFamily="2" charset="0"/>
              </a:rPr>
              <a:t>discuss wider social, emotional and practical needs of patients and </a:t>
            </a:r>
            <a:r>
              <a:rPr lang="en-US" sz="1900" kern="100" dirty="0">
                <a:solidFill>
                  <a:srgbClr val="004C6B"/>
                </a:solidFill>
                <a:latin typeface="Poppins" panose="00000500000000000000" pitchFamily="2" charset="0"/>
                <a:cs typeface="Poppins" panose="00000500000000000000" pitchFamily="2" charset="0"/>
              </a:rPr>
              <a:t>connect them with to groups, activities and services to help. </a:t>
            </a:r>
          </a:p>
          <a:p>
            <a:pPr algn="l">
              <a:buFont typeface="Arial" panose="020B0604020202020204" pitchFamily="34" charset="0"/>
              <a:buChar char="•"/>
            </a:pPr>
            <a:r>
              <a:rPr lang="en-GB" sz="1900" b="1" kern="100" dirty="0">
                <a:solidFill>
                  <a:srgbClr val="004C6B"/>
                </a:solidFill>
                <a:latin typeface="Poppins" panose="00000500000000000000" pitchFamily="2" charset="0"/>
                <a:cs typeface="Poppins" panose="00000500000000000000" pitchFamily="2" charset="0"/>
              </a:rPr>
              <a:t>Integrated neighbourhood </a:t>
            </a:r>
            <a:r>
              <a:rPr lang="en-GB" sz="1900" b="1" kern="100" dirty="0">
                <a:solidFill>
                  <a:srgbClr val="004C6B"/>
                </a:solidFill>
                <a:highlight>
                  <a:srgbClr val="FFFFFF"/>
                </a:highlight>
                <a:latin typeface="Poppins" panose="00000500000000000000" pitchFamily="2" charset="0"/>
                <a:cs typeface="Poppins" panose="00000500000000000000" pitchFamily="2" charset="0"/>
              </a:rPr>
              <a:t>teams will be mentioned later.</a:t>
            </a:r>
            <a:endParaRPr lang="en-US" sz="1900" b="1" kern="100" dirty="0">
              <a:solidFill>
                <a:srgbClr val="004C6B"/>
              </a:solidFill>
              <a:highlight>
                <a:srgbClr val="FFFFFF"/>
              </a:highlight>
              <a:latin typeface="Poppins" panose="00000500000000000000" pitchFamily="2" charset="0"/>
              <a:cs typeface="Poppins" panose="00000500000000000000" pitchFamily="2" charset="0"/>
            </a:endParaRPr>
          </a:p>
        </p:txBody>
      </p:sp>
      <p:sp>
        <p:nvSpPr>
          <p:cNvPr id="16" name="Slide Number Placeholder 15">
            <a:extLst>
              <a:ext uri="{FF2B5EF4-FFF2-40B4-BE49-F238E27FC236}">
                <a16:creationId xmlns:a16="http://schemas.microsoft.com/office/drawing/2014/main" id="{B8A51821-7D6F-63F7-E831-83FC0B888617}"/>
              </a:ext>
            </a:extLst>
          </p:cNvPr>
          <p:cNvSpPr>
            <a:spLocks noGrp="1"/>
          </p:cNvSpPr>
          <p:nvPr>
            <p:ph type="sldNum" sz="quarter" idx="12"/>
          </p:nvPr>
        </p:nvSpPr>
        <p:spPr/>
        <p:txBody>
          <a:bodyPr/>
          <a:lstStyle/>
          <a:p>
            <a:fld id="{9295DF58-4118-4551-8C61-1A7ED177FA2D}" type="slidenum">
              <a:rPr lang="en-GB" noProof="0" smtClean="0"/>
              <a:pPr/>
              <a:t>12</a:t>
            </a:fld>
            <a:endParaRPr lang="en-GB" noProof="0"/>
          </a:p>
        </p:txBody>
      </p:sp>
      <p:sp>
        <p:nvSpPr>
          <p:cNvPr id="7" name="Title 6">
            <a:extLst>
              <a:ext uri="{FF2B5EF4-FFF2-40B4-BE49-F238E27FC236}">
                <a16:creationId xmlns:a16="http://schemas.microsoft.com/office/drawing/2014/main" id="{4C4760AD-C63A-2D8F-5865-7078D6ACECA7}"/>
              </a:ext>
            </a:extLst>
          </p:cNvPr>
          <p:cNvSpPr>
            <a:spLocks noGrp="1"/>
          </p:cNvSpPr>
          <p:nvPr>
            <p:ph type="title"/>
          </p:nvPr>
        </p:nvSpPr>
        <p:spPr>
          <a:xfrm>
            <a:off x="527052" y="246595"/>
            <a:ext cx="7886700" cy="1325563"/>
          </a:xfrm>
        </p:spPr>
        <p:txBody>
          <a:bodyPr>
            <a:normAutofit/>
          </a:bodyPr>
          <a:lstStyle/>
          <a:p>
            <a:r>
              <a:rPr lang="en-GB" sz="3800" b="1" dirty="0">
                <a:solidFill>
                  <a:srgbClr val="CF2379"/>
                </a:solidFill>
              </a:rPr>
              <a:t>Community-based help</a:t>
            </a:r>
            <a:endParaRPr lang="en-GB" sz="3800" b="1" dirty="0">
              <a:solidFill>
                <a:srgbClr val="CF2379"/>
              </a:solidFill>
              <a:latin typeface="Century Gothic" panose="020B0502020202020204" pitchFamily="34" charset="0"/>
            </a:endParaRPr>
          </a:p>
        </p:txBody>
      </p:sp>
    </p:spTree>
    <p:extLst>
      <p:ext uri="{BB962C8B-B14F-4D97-AF65-F5344CB8AC3E}">
        <p14:creationId xmlns:p14="http://schemas.microsoft.com/office/powerpoint/2010/main" val="1457921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5B3A3-A33B-EE04-7B97-F1782133110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FB841BF-5301-B6F0-97A7-5FA9898486B0}"/>
              </a:ext>
            </a:extLst>
          </p:cNvPr>
          <p:cNvSpPr>
            <a:spLocks noGrp="1"/>
          </p:cNvSpPr>
          <p:nvPr>
            <p:ph idx="1"/>
          </p:nvPr>
        </p:nvSpPr>
        <p:spPr>
          <a:xfrm>
            <a:off x="275619" y="1572157"/>
            <a:ext cx="8868381" cy="3800083"/>
          </a:xfrm>
        </p:spPr>
        <p:txBody>
          <a:bodyPr vert="horz" lIns="91440" tIns="45720" rIns="91440" bIns="45720" rtlCol="0" anchor="t">
            <a:noAutofit/>
          </a:bodyPr>
          <a:lstStyle/>
          <a:p>
            <a:pPr marL="342900" lvl="0" indent="-342900">
              <a:lnSpc>
                <a:spcPct val="107000"/>
              </a:lnSpc>
              <a:buFont typeface="Symbol" panose="05050102010706020507" pitchFamily="18" charset="2"/>
              <a:buChar char=""/>
            </a:pPr>
            <a:r>
              <a:rPr lang="en-GB" sz="1900" b="1" kern="100" dirty="0">
                <a:solidFill>
                  <a:srgbClr val="004C6B"/>
                </a:solidFill>
                <a:latin typeface="Poppins" panose="00000500000000000000" pitchFamily="2" charset="0"/>
                <a:cs typeface="Poppins" panose="00000500000000000000" pitchFamily="2" charset="0"/>
              </a:rPr>
              <a:t>Introducing </a:t>
            </a:r>
            <a:r>
              <a:rPr lang="en-US" sz="1900" b="1" kern="100" dirty="0">
                <a:solidFill>
                  <a:srgbClr val="004C6B"/>
                </a:solidFill>
                <a:latin typeface="Poppins" panose="00000500000000000000" pitchFamily="2" charset="0"/>
                <a:cs typeface="Poppins" panose="00000500000000000000" pitchFamily="2" charset="0"/>
              </a:rPr>
              <a:t>Thomas Herweijer (NHS South West London ICB) </a:t>
            </a:r>
            <a:endParaRPr lang="en-US" sz="1900" b="1" kern="100" dirty="0">
              <a:solidFill>
                <a:srgbClr val="004C6B"/>
              </a:solidFill>
              <a:highlight>
                <a:srgbClr val="FFFFFF"/>
              </a:highlight>
              <a:latin typeface="Poppins" panose="00000500000000000000" pitchFamily="2" charset="0"/>
              <a:cs typeface="Poppins" panose="00000500000000000000" pitchFamily="2" charset="0"/>
            </a:endParaRPr>
          </a:p>
        </p:txBody>
      </p:sp>
      <p:sp>
        <p:nvSpPr>
          <p:cNvPr id="16" name="Slide Number Placeholder 15">
            <a:extLst>
              <a:ext uri="{FF2B5EF4-FFF2-40B4-BE49-F238E27FC236}">
                <a16:creationId xmlns:a16="http://schemas.microsoft.com/office/drawing/2014/main" id="{F001E907-8AFE-F911-0E32-D805756ACB0E}"/>
              </a:ext>
            </a:extLst>
          </p:cNvPr>
          <p:cNvSpPr>
            <a:spLocks noGrp="1"/>
          </p:cNvSpPr>
          <p:nvPr>
            <p:ph type="sldNum" sz="quarter" idx="12"/>
          </p:nvPr>
        </p:nvSpPr>
        <p:spPr/>
        <p:txBody>
          <a:bodyPr/>
          <a:lstStyle/>
          <a:p>
            <a:fld id="{9295DF58-4118-4551-8C61-1A7ED177FA2D}" type="slidenum">
              <a:rPr lang="en-GB" noProof="0" smtClean="0"/>
              <a:pPr/>
              <a:t>13</a:t>
            </a:fld>
            <a:endParaRPr lang="en-GB" noProof="0"/>
          </a:p>
        </p:txBody>
      </p:sp>
      <p:sp>
        <p:nvSpPr>
          <p:cNvPr id="7" name="Title 6">
            <a:extLst>
              <a:ext uri="{FF2B5EF4-FFF2-40B4-BE49-F238E27FC236}">
                <a16:creationId xmlns:a16="http://schemas.microsoft.com/office/drawing/2014/main" id="{60C395B9-C754-9611-28EA-9EEF7A5F9BAC}"/>
              </a:ext>
            </a:extLst>
          </p:cNvPr>
          <p:cNvSpPr>
            <a:spLocks noGrp="1"/>
          </p:cNvSpPr>
          <p:nvPr>
            <p:ph type="title"/>
          </p:nvPr>
        </p:nvSpPr>
        <p:spPr>
          <a:xfrm>
            <a:off x="527052" y="246595"/>
            <a:ext cx="7886700" cy="1325563"/>
          </a:xfrm>
        </p:spPr>
        <p:txBody>
          <a:bodyPr>
            <a:normAutofit/>
          </a:bodyPr>
          <a:lstStyle/>
          <a:p>
            <a:r>
              <a:rPr lang="en-GB" sz="3800" b="1" dirty="0">
                <a:solidFill>
                  <a:srgbClr val="CF2379"/>
                </a:solidFill>
              </a:rPr>
              <a:t>Results or e.gs of community-based help.</a:t>
            </a:r>
            <a:endParaRPr lang="en-GB" sz="3800" b="1" dirty="0">
              <a:solidFill>
                <a:srgbClr val="CF2379"/>
              </a:solidFill>
              <a:latin typeface="Century Gothic" panose="020B0502020202020204" pitchFamily="34" charset="0"/>
            </a:endParaRPr>
          </a:p>
        </p:txBody>
      </p:sp>
    </p:spTree>
    <p:extLst>
      <p:ext uri="{BB962C8B-B14F-4D97-AF65-F5344CB8AC3E}">
        <p14:creationId xmlns:p14="http://schemas.microsoft.com/office/powerpoint/2010/main" val="3962739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A10CE-B741-1AF2-EB0A-97C883FEF1F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E3F69D2-BAF1-7AA5-6EDB-B7BD9C01E1EB}"/>
              </a:ext>
            </a:extLst>
          </p:cNvPr>
          <p:cNvSpPr>
            <a:spLocks noGrp="1"/>
          </p:cNvSpPr>
          <p:nvPr>
            <p:ph idx="1"/>
          </p:nvPr>
        </p:nvSpPr>
        <p:spPr>
          <a:xfrm>
            <a:off x="275619" y="1223319"/>
            <a:ext cx="8592761" cy="4148922"/>
          </a:xfrm>
        </p:spPr>
        <p:txBody>
          <a:bodyPr vert="horz" lIns="91440" tIns="45720" rIns="91440" bIns="45720" rtlCol="0" anchor="t">
            <a:noAutofit/>
          </a:bodyPr>
          <a:lstStyle/>
          <a:p>
            <a:pPr marL="342900" lvl="0" indent="-342900">
              <a:lnSpc>
                <a:spcPct val="107000"/>
              </a:lnSpc>
              <a:buFont typeface="Symbol" panose="05050102010706020507" pitchFamily="18" charset="2"/>
              <a:buChar char=""/>
            </a:pPr>
            <a:r>
              <a:rPr lang="en-GB" sz="1900" kern="100" dirty="0">
                <a:solidFill>
                  <a:srgbClr val="004C6B"/>
                </a:solidFill>
                <a:latin typeface="Poppins" panose="00000500000000000000" pitchFamily="2" charset="0"/>
                <a:ea typeface="Aptos" panose="020B0004020202020204" pitchFamily="34" charset="0"/>
                <a:cs typeface="Poppins" panose="00000500000000000000" pitchFamily="2" charset="0"/>
              </a:rPr>
              <a:t>NHS SW London ICB are </a:t>
            </a:r>
            <a:r>
              <a:rPr lang="en-US" sz="1900" kern="100" dirty="0" err="1">
                <a:solidFill>
                  <a:srgbClr val="004C6B"/>
                </a:solidFill>
                <a:latin typeface="Poppins" panose="00000500000000000000" pitchFamily="2" charset="0"/>
                <a:ea typeface="Aptos" panose="020B0004020202020204" pitchFamily="34" charset="0"/>
                <a:cs typeface="Poppins" panose="00000500000000000000" pitchFamily="2" charset="0"/>
              </a:rPr>
              <a:t>analysing</a:t>
            </a:r>
            <a:r>
              <a:rPr lang="en-US" sz="1900" kern="100" dirty="0">
                <a:solidFill>
                  <a:srgbClr val="004C6B"/>
                </a:solidFill>
                <a:latin typeface="Poppins" panose="00000500000000000000" pitchFamily="2" charset="0"/>
                <a:ea typeface="Aptos" panose="020B0004020202020204" pitchFamily="34" charset="0"/>
                <a:cs typeface="Poppins" panose="00000500000000000000" pitchFamily="2" charset="0"/>
              </a:rPr>
              <a:t> data about</a:t>
            </a:r>
            <a:r>
              <a:rPr lang="en-US" sz="1900" kern="100" dirty="0">
                <a:solidFill>
                  <a:srgbClr val="004C6B"/>
                </a:solidFill>
                <a:latin typeface="Poppins" panose="00000500000000000000" pitchFamily="2" charset="0"/>
                <a:cs typeface="Poppins" panose="00000500000000000000" pitchFamily="2" charset="0"/>
              </a:rPr>
              <a:t> appointments to understand how long it takes to get one. In </a:t>
            </a:r>
            <a:r>
              <a:rPr lang="en-US" sz="1900" kern="100" dirty="0">
                <a:solidFill>
                  <a:srgbClr val="004C6B"/>
                </a:solidFill>
                <a:latin typeface="Poppins" panose="00000500000000000000" pitchFamily="2" charset="0"/>
                <a:cs typeface="Poppins" panose="00000500000000000000" pitchFamily="2" charset="0"/>
                <a:hlinkClick r:id="rId3"/>
              </a:rPr>
              <a:t>November 2023 </a:t>
            </a:r>
            <a:r>
              <a:rPr lang="en-US" sz="1900" kern="100" dirty="0">
                <a:solidFill>
                  <a:srgbClr val="004C6B"/>
                </a:solidFill>
                <a:latin typeface="Poppins" panose="00000500000000000000" pitchFamily="2" charset="0"/>
                <a:cs typeface="Poppins" panose="00000500000000000000" pitchFamily="2" charset="0"/>
              </a:rPr>
              <a:t>nearly 140,000 more GP appointments happened in SW London compared to November 2019. </a:t>
            </a:r>
          </a:p>
          <a:p>
            <a:pPr marL="342900" lvl="0" indent="-342900">
              <a:lnSpc>
                <a:spcPct val="107000"/>
              </a:lnSpc>
              <a:buFont typeface="Symbol" panose="05050102010706020507" pitchFamily="18" charset="2"/>
              <a:buChar char=""/>
            </a:pPr>
            <a:r>
              <a:rPr lang="en-GB" sz="1900" b="1" kern="100" dirty="0">
                <a:solidFill>
                  <a:srgbClr val="004C6B"/>
                </a:solidFill>
                <a:latin typeface="Poppins" panose="00000500000000000000" pitchFamily="2" charset="0"/>
                <a:ea typeface="Aptos" panose="020B0004020202020204" pitchFamily="34" charset="0"/>
                <a:cs typeface="Poppins" panose="00000500000000000000" pitchFamily="2" charset="0"/>
              </a:rPr>
              <a:t>Get your appoint via an online form </a:t>
            </a:r>
          </a:p>
          <a:p>
            <a:pPr marL="358775" lvl="0" indent="-358775">
              <a:lnSpc>
                <a:spcPct val="107000"/>
              </a:lnSpc>
              <a:buNone/>
            </a:pPr>
            <a:r>
              <a:rPr lang="en-GB" sz="1900" b="1" kern="100" dirty="0">
                <a:solidFill>
                  <a:srgbClr val="004C6B"/>
                </a:solidFill>
                <a:latin typeface="Poppins" panose="00000500000000000000" pitchFamily="2" charset="0"/>
                <a:ea typeface="Aptos" panose="020B0004020202020204" pitchFamily="34" charset="0"/>
                <a:cs typeface="Poppins" panose="00000500000000000000" pitchFamily="2" charset="0"/>
              </a:rPr>
              <a:t>       </a:t>
            </a:r>
            <a:r>
              <a:rPr lang="en-GB" sz="1900" kern="100" dirty="0">
                <a:solidFill>
                  <a:srgbClr val="004C6B"/>
                </a:solidFill>
                <a:latin typeface="Poppins" panose="00000500000000000000" pitchFamily="2" charset="0"/>
                <a:ea typeface="Aptos" panose="020B0004020202020204" pitchFamily="34" charset="0"/>
                <a:cs typeface="Poppins" panose="00000500000000000000" pitchFamily="2" charset="0"/>
              </a:rPr>
              <a:t>Many surgeries are using a system to manage the requests they get. Most people will have noticed the change. </a:t>
            </a:r>
            <a:r>
              <a:rPr lang="en-US" sz="1900" kern="100" dirty="0">
                <a:solidFill>
                  <a:srgbClr val="004C6B"/>
                </a:solidFill>
                <a:latin typeface="Poppins" panose="00000500000000000000" pitchFamily="2" charset="0"/>
                <a:ea typeface="Aptos" panose="020B0004020202020204" pitchFamily="34" charset="0"/>
                <a:cs typeface="Poppins" panose="00000500000000000000" pitchFamily="2" charset="0"/>
              </a:rPr>
              <a:t>Those who cannot use an online form can still phone their GP practice.</a:t>
            </a:r>
            <a:br>
              <a:rPr lang="en-GB" sz="1900" kern="100" dirty="0">
                <a:solidFill>
                  <a:srgbClr val="004C6B"/>
                </a:solidFill>
                <a:latin typeface="Poppins" panose="00000500000000000000" pitchFamily="2" charset="0"/>
                <a:ea typeface="Aptos" panose="020B0004020202020204" pitchFamily="34" charset="0"/>
                <a:cs typeface="Poppins" panose="00000500000000000000" pitchFamily="2" charset="0"/>
              </a:rPr>
            </a:br>
            <a:br>
              <a:rPr lang="en-GB" sz="1900" kern="100" dirty="0">
                <a:solidFill>
                  <a:srgbClr val="004C6B"/>
                </a:solidFill>
                <a:latin typeface="Poppins" panose="00000500000000000000" pitchFamily="2" charset="0"/>
                <a:ea typeface="Aptos" panose="020B0004020202020204" pitchFamily="34" charset="0"/>
                <a:cs typeface="Poppins" panose="00000500000000000000" pitchFamily="2" charset="0"/>
              </a:rPr>
            </a:br>
            <a:r>
              <a:rPr lang="en-GB" sz="1900" b="1" kern="100" dirty="0">
                <a:solidFill>
                  <a:srgbClr val="004C6B"/>
                </a:solidFill>
                <a:latin typeface="Poppins" panose="00000500000000000000" pitchFamily="2" charset="0"/>
                <a:ea typeface="Aptos" panose="020B0004020202020204" pitchFamily="34" charset="0"/>
                <a:cs typeface="Poppins" panose="00000500000000000000" pitchFamily="2" charset="0"/>
              </a:rPr>
              <a:t>Each surgery is different </a:t>
            </a:r>
            <a:r>
              <a:rPr lang="en-GB" sz="1900" kern="100" dirty="0">
                <a:solidFill>
                  <a:srgbClr val="004C6B"/>
                </a:solidFill>
                <a:latin typeface="Poppins" panose="00000500000000000000" pitchFamily="2" charset="0"/>
                <a:ea typeface="Aptos" panose="020B0004020202020204" pitchFamily="34" charset="0"/>
                <a:cs typeface="Poppins" panose="00000500000000000000" pitchFamily="2" charset="0"/>
              </a:rPr>
              <a:t>– many, but not all will also make appointments by phone and other ways. But, behind the scenes staff often use a single system to manage.</a:t>
            </a:r>
          </a:p>
          <a:p>
            <a:pPr marL="358775" lvl="0" indent="-358775">
              <a:lnSpc>
                <a:spcPct val="107000"/>
              </a:lnSpc>
              <a:buNone/>
            </a:pPr>
            <a:r>
              <a:rPr lang="en-GB" sz="1900" kern="100" dirty="0">
                <a:solidFill>
                  <a:srgbClr val="004C6B"/>
                </a:solidFill>
                <a:latin typeface="Poppins" panose="00000500000000000000" pitchFamily="2" charset="0"/>
                <a:ea typeface="Aptos" panose="020B0004020202020204" pitchFamily="34" charset="0"/>
                <a:cs typeface="Poppins" panose="00000500000000000000" pitchFamily="2" charset="0"/>
              </a:rPr>
              <a:t>     </a:t>
            </a:r>
            <a:br>
              <a:rPr lang="en-GB" sz="1900" kern="100" dirty="0">
                <a:solidFill>
                  <a:srgbClr val="004C6B"/>
                </a:solidFill>
                <a:latin typeface="Poppins" panose="00000500000000000000" pitchFamily="2" charset="0"/>
                <a:ea typeface="Aptos" panose="020B0004020202020204" pitchFamily="34" charset="0"/>
                <a:cs typeface="Poppins" panose="00000500000000000000" pitchFamily="2" charset="0"/>
              </a:rPr>
            </a:br>
            <a:endParaRPr lang="en-GB" sz="1900" kern="100" dirty="0">
              <a:solidFill>
                <a:srgbClr val="004C6B"/>
              </a:solidFill>
              <a:latin typeface="Poppins" panose="00000500000000000000" pitchFamily="2" charset="0"/>
              <a:ea typeface="Aptos" panose="020B0004020202020204" pitchFamily="34" charset="0"/>
              <a:cs typeface="Poppins" panose="00000500000000000000" pitchFamily="2" charset="0"/>
            </a:endParaRPr>
          </a:p>
        </p:txBody>
      </p:sp>
      <p:sp>
        <p:nvSpPr>
          <p:cNvPr id="16" name="Slide Number Placeholder 15">
            <a:extLst>
              <a:ext uri="{FF2B5EF4-FFF2-40B4-BE49-F238E27FC236}">
                <a16:creationId xmlns:a16="http://schemas.microsoft.com/office/drawing/2014/main" id="{5CBF843B-B146-90D4-6F01-C55E60D67221}"/>
              </a:ext>
            </a:extLst>
          </p:cNvPr>
          <p:cNvSpPr>
            <a:spLocks noGrp="1"/>
          </p:cNvSpPr>
          <p:nvPr>
            <p:ph type="sldNum" sz="quarter" idx="12"/>
          </p:nvPr>
        </p:nvSpPr>
        <p:spPr/>
        <p:txBody>
          <a:bodyPr/>
          <a:lstStyle/>
          <a:p>
            <a:fld id="{9295DF58-4118-4551-8C61-1A7ED177FA2D}" type="slidenum">
              <a:rPr lang="en-GB" noProof="0" smtClean="0"/>
              <a:pPr/>
              <a:t>14</a:t>
            </a:fld>
            <a:endParaRPr lang="en-GB" noProof="0"/>
          </a:p>
        </p:txBody>
      </p:sp>
      <p:sp>
        <p:nvSpPr>
          <p:cNvPr id="7" name="Title 6">
            <a:extLst>
              <a:ext uri="{FF2B5EF4-FFF2-40B4-BE49-F238E27FC236}">
                <a16:creationId xmlns:a16="http://schemas.microsoft.com/office/drawing/2014/main" id="{B516E3EA-6C5C-1EB5-50A5-3D9067485DE0}"/>
              </a:ext>
            </a:extLst>
          </p:cNvPr>
          <p:cNvSpPr>
            <a:spLocks noGrp="1"/>
          </p:cNvSpPr>
          <p:nvPr>
            <p:ph type="title"/>
          </p:nvPr>
        </p:nvSpPr>
        <p:spPr>
          <a:xfrm>
            <a:off x="527052" y="246595"/>
            <a:ext cx="7886700" cy="1325563"/>
          </a:xfrm>
        </p:spPr>
        <p:txBody>
          <a:bodyPr>
            <a:normAutofit/>
          </a:bodyPr>
          <a:lstStyle/>
          <a:p>
            <a:r>
              <a:rPr lang="en-GB" sz="3800" b="1" dirty="0">
                <a:solidFill>
                  <a:srgbClr val="CF2379"/>
                </a:solidFill>
              </a:rPr>
              <a:t>GP services</a:t>
            </a:r>
            <a:endParaRPr lang="en-GB" sz="3800" b="1" dirty="0">
              <a:solidFill>
                <a:srgbClr val="CF2379"/>
              </a:solidFill>
              <a:latin typeface="Century Gothic" panose="020B0502020202020204" pitchFamily="34" charset="0"/>
            </a:endParaRPr>
          </a:p>
        </p:txBody>
      </p:sp>
    </p:spTree>
    <p:extLst>
      <p:ext uri="{BB962C8B-B14F-4D97-AF65-F5344CB8AC3E}">
        <p14:creationId xmlns:p14="http://schemas.microsoft.com/office/powerpoint/2010/main" val="3570486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7DCD2-64FE-CBDE-15AD-EE2639C8A21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E86F939-2804-14F5-7C0E-1C6F38B4F8FF}"/>
              </a:ext>
            </a:extLst>
          </p:cNvPr>
          <p:cNvSpPr>
            <a:spLocks noGrp="1"/>
          </p:cNvSpPr>
          <p:nvPr>
            <p:ph idx="1"/>
          </p:nvPr>
        </p:nvSpPr>
        <p:spPr>
          <a:xfrm>
            <a:off x="275619" y="1223319"/>
            <a:ext cx="8592761" cy="4148922"/>
          </a:xfrm>
        </p:spPr>
        <p:txBody>
          <a:bodyPr vert="horz" lIns="91440" tIns="45720" rIns="91440" bIns="45720" rtlCol="0" anchor="t">
            <a:noAutofit/>
          </a:bodyPr>
          <a:lstStyle/>
          <a:p>
            <a:pPr marL="0" indent="0">
              <a:lnSpc>
                <a:spcPct val="107000"/>
              </a:lnSpc>
              <a:buNone/>
            </a:pPr>
            <a:r>
              <a:rPr lang="en-GB" sz="1900" kern="100" dirty="0">
                <a:solidFill>
                  <a:srgbClr val="004C6B"/>
                </a:solidFill>
                <a:latin typeface="Poppins" panose="00000500000000000000" pitchFamily="2" charset="0"/>
                <a:ea typeface="Aptos" panose="020B0004020202020204" pitchFamily="34" charset="0"/>
                <a:cs typeface="Poppins" panose="00000500000000000000" pitchFamily="2" charset="0"/>
              </a:rPr>
              <a:t>The availability of GP appointments is limited, but this co-ordination helps them get you an appointment with other new staff with expertise to help with some things.</a:t>
            </a:r>
            <a:endParaRPr lang="en-US" sz="1900" kern="100" dirty="0">
              <a:solidFill>
                <a:srgbClr val="004C6B"/>
              </a:solidFill>
              <a:latin typeface="Poppins" panose="00000500000000000000" pitchFamily="2" charset="0"/>
              <a:ea typeface="Aptos" panose="020B0004020202020204" pitchFamily="34" charset="0"/>
              <a:cs typeface="Poppins" panose="00000500000000000000" pitchFamily="2" charset="0"/>
            </a:endParaRPr>
          </a:p>
          <a:p>
            <a:pPr>
              <a:lnSpc>
                <a:spcPct val="107000"/>
              </a:lnSpc>
            </a:pPr>
            <a:r>
              <a:rPr lang="en-US" sz="1900" kern="100" dirty="0">
                <a:solidFill>
                  <a:srgbClr val="004C6B"/>
                </a:solidFill>
                <a:latin typeface="Poppins" panose="00000500000000000000" pitchFamily="2" charset="0"/>
                <a:ea typeface="Aptos" panose="020B0004020202020204" pitchFamily="34" charset="0"/>
                <a:cs typeface="Poppins" panose="00000500000000000000" pitchFamily="2" charset="0"/>
              </a:rPr>
              <a:t>Nurse Practitioners: These nurses can assess and treat minor illnesses, provide health advice, and perform certain procedures.</a:t>
            </a:r>
          </a:p>
          <a:p>
            <a:pPr>
              <a:lnSpc>
                <a:spcPct val="107000"/>
              </a:lnSpc>
            </a:pPr>
            <a:r>
              <a:rPr lang="en-US" sz="1900" kern="100" dirty="0">
                <a:solidFill>
                  <a:srgbClr val="004C6B"/>
                </a:solidFill>
                <a:latin typeface="Poppins" panose="00000500000000000000" pitchFamily="2" charset="0"/>
                <a:ea typeface="Aptos" panose="020B0004020202020204" pitchFamily="34" charset="0"/>
                <a:cs typeface="Poppins" panose="00000500000000000000" pitchFamily="2" charset="0"/>
              </a:rPr>
              <a:t>Paramedics: Some surgeries have paramedics who assist with urgent care needs.</a:t>
            </a:r>
          </a:p>
          <a:p>
            <a:pPr>
              <a:lnSpc>
                <a:spcPct val="107000"/>
              </a:lnSpc>
            </a:pPr>
            <a:r>
              <a:rPr lang="en-US" sz="1900" kern="100" dirty="0">
                <a:solidFill>
                  <a:srgbClr val="004C6B"/>
                </a:solidFill>
                <a:latin typeface="Poppins" panose="00000500000000000000" pitchFamily="2" charset="0"/>
                <a:ea typeface="Aptos" panose="020B0004020202020204" pitchFamily="34" charset="0"/>
                <a:cs typeface="Poppins" panose="00000500000000000000" pitchFamily="2" charset="0"/>
              </a:rPr>
              <a:t>Pharmacists: Pharmacists offer medication advice and can help manage prescriptions.</a:t>
            </a:r>
          </a:p>
          <a:p>
            <a:pPr>
              <a:lnSpc>
                <a:spcPct val="107000"/>
              </a:lnSpc>
            </a:pPr>
            <a:r>
              <a:rPr lang="en-US" sz="1900" kern="100" dirty="0">
                <a:solidFill>
                  <a:srgbClr val="004C6B"/>
                </a:solidFill>
                <a:latin typeface="Poppins" panose="00000500000000000000" pitchFamily="2" charset="0"/>
                <a:ea typeface="Aptos" panose="020B0004020202020204" pitchFamily="34" charset="0"/>
                <a:cs typeface="Poppins" panose="00000500000000000000" pitchFamily="2" charset="0"/>
              </a:rPr>
              <a:t>Physiotherapists: They </a:t>
            </a:r>
            <a:r>
              <a:rPr lang="en-US" sz="1900" kern="100" dirty="0" err="1">
                <a:solidFill>
                  <a:srgbClr val="004C6B"/>
                </a:solidFill>
                <a:latin typeface="Poppins" panose="00000500000000000000" pitchFamily="2" charset="0"/>
                <a:ea typeface="Aptos" panose="020B0004020202020204" pitchFamily="34" charset="0"/>
                <a:cs typeface="Poppins" panose="00000500000000000000" pitchFamily="2" charset="0"/>
              </a:rPr>
              <a:t>specialise</a:t>
            </a:r>
            <a:r>
              <a:rPr lang="en-US" sz="1900" kern="100" dirty="0">
                <a:solidFill>
                  <a:srgbClr val="004C6B"/>
                </a:solidFill>
                <a:latin typeface="Poppins" panose="00000500000000000000" pitchFamily="2" charset="0"/>
                <a:ea typeface="Aptos" panose="020B0004020202020204" pitchFamily="34" charset="0"/>
                <a:cs typeface="Poppins" panose="00000500000000000000" pitchFamily="2" charset="0"/>
              </a:rPr>
              <a:t> in joint and muscle issues (musculoskeletal) and rehabilitation.</a:t>
            </a:r>
            <a:endParaRPr lang="en-GB" sz="1900" kern="100" dirty="0">
              <a:solidFill>
                <a:srgbClr val="004C6B"/>
              </a:solidFill>
              <a:latin typeface="Poppins" panose="00000500000000000000" pitchFamily="2" charset="0"/>
              <a:ea typeface="Aptos" panose="020B0004020202020204" pitchFamily="34" charset="0"/>
              <a:cs typeface="Poppins" panose="00000500000000000000" pitchFamily="2" charset="0"/>
            </a:endParaRPr>
          </a:p>
        </p:txBody>
      </p:sp>
      <p:sp>
        <p:nvSpPr>
          <p:cNvPr id="16" name="Slide Number Placeholder 15">
            <a:extLst>
              <a:ext uri="{FF2B5EF4-FFF2-40B4-BE49-F238E27FC236}">
                <a16:creationId xmlns:a16="http://schemas.microsoft.com/office/drawing/2014/main" id="{9BB8D232-5A08-4E14-1A4F-E781DBCCE2C9}"/>
              </a:ext>
            </a:extLst>
          </p:cNvPr>
          <p:cNvSpPr>
            <a:spLocks noGrp="1"/>
          </p:cNvSpPr>
          <p:nvPr>
            <p:ph type="sldNum" sz="quarter" idx="12"/>
          </p:nvPr>
        </p:nvSpPr>
        <p:spPr/>
        <p:txBody>
          <a:bodyPr/>
          <a:lstStyle/>
          <a:p>
            <a:fld id="{9295DF58-4118-4551-8C61-1A7ED177FA2D}" type="slidenum">
              <a:rPr lang="en-GB" noProof="0" smtClean="0"/>
              <a:pPr/>
              <a:t>15</a:t>
            </a:fld>
            <a:endParaRPr lang="en-GB" noProof="0"/>
          </a:p>
        </p:txBody>
      </p:sp>
      <p:sp>
        <p:nvSpPr>
          <p:cNvPr id="7" name="Title 6">
            <a:extLst>
              <a:ext uri="{FF2B5EF4-FFF2-40B4-BE49-F238E27FC236}">
                <a16:creationId xmlns:a16="http://schemas.microsoft.com/office/drawing/2014/main" id="{CF512626-B181-25E9-3D7F-BCF6050EF850}"/>
              </a:ext>
            </a:extLst>
          </p:cNvPr>
          <p:cNvSpPr>
            <a:spLocks noGrp="1"/>
          </p:cNvSpPr>
          <p:nvPr>
            <p:ph type="title"/>
          </p:nvPr>
        </p:nvSpPr>
        <p:spPr>
          <a:xfrm>
            <a:off x="527052" y="246595"/>
            <a:ext cx="7886700" cy="1325563"/>
          </a:xfrm>
        </p:spPr>
        <p:txBody>
          <a:bodyPr>
            <a:normAutofit/>
          </a:bodyPr>
          <a:lstStyle/>
          <a:p>
            <a:r>
              <a:rPr lang="en-GB" sz="3800" b="1" dirty="0">
                <a:solidFill>
                  <a:srgbClr val="CF2379"/>
                </a:solidFill>
              </a:rPr>
              <a:t>GP services</a:t>
            </a:r>
            <a:endParaRPr lang="en-GB" sz="3800" b="1" dirty="0">
              <a:solidFill>
                <a:srgbClr val="CF2379"/>
              </a:solidFill>
              <a:latin typeface="Century Gothic" panose="020B0502020202020204" pitchFamily="34" charset="0"/>
            </a:endParaRPr>
          </a:p>
        </p:txBody>
      </p:sp>
    </p:spTree>
    <p:extLst>
      <p:ext uri="{BB962C8B-B14F-4D97-AF65-F5344CB8AC3E}">
        <p14:creationId xmlns:p14="http://schemas.microsoft.com/office/powerpoint/2010/main" val="3547899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AE89A-992E-6427-6BA1-CFF68168250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41ABDAD-6B89-CF8C-3797-46FD2507C18D}"/>
              </a:ext>
            </a:extLst>
          </p:cNvPr>
          <p:cNvSpPr>
            <a:spLocks noGrp="1"/>
          </p:cNvSpPr>
          <p:nvPr>
            <p:ph idx="1"/>
          </p:nvPr>
        </p:nvSpPr>
        <p:spPr>
          <a:xfrm>
            <a:off x="275619" y="1445741"/>
            <a:ext cx="8592761" cy="3926500"/>
          </a:xfrm>
        </p:spPr>
        <p:txBody>
          <a:bodyPr vert="horz" lIns="91440" tIns="45720" rIns="91440" bIns="45720" rtlCol="0" anchor="t">
            <a:noAutofit/>
          </a:bodyPr>
          <a:lstStyle/>
          <a:p>
            <a:pPr marL="342900" lvl="0" indent="-342900">
              <a:lnSpc>
                <a:spcPct val="107000"/>
              </a:lnSpc>
              <a:buFont typeface="Symbol" panose="05050102010706020507" pitchFamily="18" charset="2"/>
              <a:buChar char=""/>
            </a:pPr>
            <a:r>
              <a:rPr lang="en-US" sz="1900" b="1" kern="100" dirty="0">
                <a:solidFill>
                  <a:srgbClr val="004C6B"/>
                </a:solidFill>
                <a:latin typeface="Poppins" panose="00000500000000000000" pitchFamily="2" charset="0"/>
                <a:cs typeface="Poppins" panose="00000500000000000000" pitchFamily="2" charset="0"/>
              </a:rPr>
              <a:t>You can now do more things with the NHS App</a:t>
            </a:r>
            <a:br>
              <a:rPr lang="en-US" sz="1900" b="1" kern="100" dirty="0">
                <a:solidFill>
                  <a:srgbClr val="004C6B"/>
                </a:solidFill>
                <a:latin typeface="Poppins" panose="00000500000000000000" pitchFamily="2" charset="0"/>
                <a:cs typeface="Poppins" panose="00000500000000000000" pitchFamily="2" charset="0"/>
              </a:rPr>
            </a:br>
            <a:br>
              <a:rPr lang="en-US" sz="1900" b="1" kern="100" dirty="0">
                <a:solidFill>
                  <a:srgbClr val="004C6B"/>
                </a:solidFill>
                <a:latin typeface="Poppins" panose="00000500000000000000" pitchFamily="2" charset="0"/>
                <a:cs typeface="Poppins" panose="00000500000000000000" pitchFamily="2" charset="0"/>
              </a:rPr>
            </a:br>
            <a:r>
              <a:rPr lang="en-US" sz="1900" kern="100" dirty="0">
                <a:solidFill>
                  <a:srgbClr val="004C6B"/>
                </a:solidFill>
                <a:latin typeface="Poppins" panose="00000500000000000000" pitchFamily="2" charset="0"/>
                <a:cs typeface="Poppins" panose="00000500000000000000" pitchFamily="2" charset="0"/>
              </a:rPr>
              <a:t>Book appointments, order prescriptions, </a:t>
            </a:r>
            <a:r>
              <a:rPr lang="en-US" sz="1900" kern="100" dirty="0">
                <a:solidFill>
                  <a:srgbClr val="004C6B"/>
                </a:solidFill>
                <a:latin typeface="Poppins" panose="00000500000000000000" pitchFamily="2" charset="0"/>
                <a:cs typeface="Poppins" panose="00000500000000000000" pitchFamily="2" charset="0"/>
                <a:hlinkClick r:id="rId3"/>
              </a:rPr>
              <a:t>decide</a:t>
            </a:r>
            <a:r>
              <a:rPr lang="en-US" sz="1900" kern="100" dirty="0">
                <a:solidFill>
                  <a:srgbClr val="004C6B"/>
                </a:solidFill>
                <a:latin typeface="Poppins" panose="00000500000000000000" pitchFamily="2" charset="0"/>
                <a:cs typeface="Poppins" panose="00000500000000000000" pitchFamily="2" charset="0"/>
              </a:rPr>
              <a:t> where you want to get hospital treatment, view your health records, use NHS 111 for instant advice</a:t>
            </a:r>
          </a:p>
          <a:p>
            <a:pPr marL="271463" indent="-271463">
              <a:lnSpc>
                <a:spcPct val="107000"/>
              </a:lnSpc>
              <a:buNone/>
            </a:pPr>
            <a:r>
              <a:rPr lang="en-US" sz="1900" kern="100" dirty="0">
                <a:solidFill>
                  <a:srgbClr val="004C6B"/>
                </a:solidFill>
                <a:latin typeface="Poppins" panose="00000500000000000000" pitchFamily="2" charset="0"/>
                <a:cs typeface="Poppins" panose="00000500000000000000" pitchFamily="2" charset="0"/>
              </a:rPr>
              <a:t>    Some surgeries allow you to contact them via the app, access the </a:t>
            </a:r>
            <a:r>
              <a:rPr lang="en-US" sz="1900" kern="100" dirty="0">
                <a:solidFill>
                  <a:srgbClr val="004C6B"/>
                </a:solidFill>
                <a:latin typeface="Poppins" panose="00000500000000000000" pitchFamily="2" charset="0"/>
                <a:cs typeface="Poppins" panose="00000500000000000000" pitchFamily="2" charset="0"/>
                <a:hlinkClick r:id="rId4"/>
              </a:rPr>
              <a:t>information for someone you care for</a:t>
            </a:r>
            <a:r>
              <a:rPr lang="en-US" sz="1900" kern="100" dirty="0">
                <a:solidFill>
                  <a:srgbClr val="004C6B"/>
                </a:solidFill>
                <a:latin typeface="Poppins" panose="00000500000000000000" pitchFamily="2" charset="0"/>
                <a:cs typeface="Poppins" panose="00000500000000000000" pitchFamily="2" charset="0"/>
              </a:rPr>
              <a:t>, view and manage hospital appointments, view and manage care plans</a:t>
            </a:r>
          </a:p>
          <a:p>
            <a:pPr marL="0" indent="0">
              <a:lnSpc>
                <a:spcPct val="107000"/>
              </a:lnSpc>
              <a:buNone/>
            </a:pPr>
            <a:r>
              <a:rPr lang="en-US" sz="1900" kern="100" dirty="0">
                <a:solidFill>
                  <a:srgbClr val="004C6B"/>
                </a:solidFill>
                <a:latin typeface="Poppins" panose="00000500000000000000" pitchFamily="2" charset="0"/>
                <a:cs typeface="Poppins" panose="00000500000000000000" pitchFamily="2" charset="0"/>
              </a:rPr>
              <a:t>    Support for using the </a:t>
            </a:r>
            <a:r>
              <a:rPr lang="en-US" sz="1900" kern="100" dirty="0">
                <a:solidFill>
                  <a:srgbClr val="004C6B"/>
                </a:solidFill>
                <a:latin typeface="Poppins" panose="00000500000000000000" pitchFamily="2" charset="0"/>
                <a:cs typeface="Poppins" panose="00000500000000000000" pitchFamily="2" charset="0"/>
                <a:hlinkClick r:id="rId5"/>
              </a:rPr>
              <a:t>NHS App</a:t>
            </a:r>
            <a:r>
              <a:rPr lang="en-US" sz="1900" kern="100" dirty="0">
                <a:solidFill>
                  <a:srgbClr val="004C6B"/>
                </a:solidFill>
                <a:latin typeface="Poppins" panose="00000500000000000000" pitchFamily="2" charset="0"/>
                <a:cs typeface="Poppins" panose="00000500000000000000" pitchFamily="2" charset="0"/>
              </a:rPr>
              <a:t>.</a:t>
            </a:r>
          </a:p>
          <a:p>
            <a:pPr>
              <a:lnSpc>
                <a:spcPct val="107000"/>
              </a:lnSpc>
            </a:pPr>
            <a:r>
              <a:rPr lang="en-US" sz="1900" b="1" kern="100" dirty="0">
                <a:solidFill>
                  <a:srgbClr val="004C6B"/>
                </a:solidFill>
                <a:latin typeface="Poppins" panose="00000500000000000000" pitchFamily="2" charset="0"/>
                <a:cs typeface="Poppins" panose="00000500000000000000" pitchFamily="2" charset="0"/>
              </a:rPr>
              <a:t>Digital Care Coordinator in</a:t>
            </a:r>
            <a:r>
              <a:rPr lang="en-US" sz="1900" kern="100" dirty="0">
                <a:solidFill>
                  <a:srgbClr val="004C6B"/>
                </a:solidFill>
                <a:latin typeface="Poppins" panose="00000500000000000000" pitchFamily="2" charset="0"/>
                <a:cs typeface="Poppins" panose="00000500000000000000" pitchFamily="2" charset="0"/>
              </a:rPr>
              <a:t> </a:t>
            </a:r>
            <a:r>
              <a:rPr lang="en-US" sz="1900" b="1" kern="100" dirty="0">
                <a:solidFill>
                  <a:srgbClr val="004C6B"/>
                </a:solidFill>
                <a:latin typeface="Poppins" panose="00000500000000000000" pitchFamily="2" charset="0"/>
                <a:cs typeface="Poppins" panose="00000500000000000000" pitchFamily="2" charset="0"/>
              </a:rPr>
              <a:t>Wandsworth </a:t>
            </a:r>
            <a:r>
              <a:rPr lang="en-US" sz="1900" kern="100" dirty="0">
                <a:solidFill>
                  <a:srgbClr val="004C6B"/>
                </a:solidFill>
                <a:latin typeface="Poppins" panose="00000500000000000000" pitchFamily="2" charset="0"/>
                <a:cs typeface="Poppins" panose="00000500000000000000" pitchFamily="2" charset="0"/>
              </a:rPr>
              <a:t>will be working closely with GPs, pharmacists, and other organisations to support,  facilitate and educate on the use of digital healthcare services. </a:t>
            </a:r>
            <a:br>
              <a:rPr lang="en-US" sz="1900" kern="100" dirty="0">
                <a:solidFill>
                  <a:srgbClr val="004C6B"/>
                </a:solidFill>
                <a:latin typeface="Poppins" panose="00000500000000000000" pitchFamily="2" charset="0"/>
                <a:cs typeface="Poppins" panose="00000500000000000000" pitchFamily="2" charset="0"/>
              </a:rPr>
            </a:br>
            <a:br>
              <a:rPr lang="en-US" sz="1900" kern="100" dirty="0">
                <a:solidFill>
                  <a:srgbClr val="004C6B"/>
                </a:solidFill>
                <a:latin typeface="Poppins" panose="00000500000000000000" pitchFamily="2" charset="0"/>
                <a:cs typeface="Poppins" panose="00000500000000000000" pitchFamily="2" charset="0"/>
              </a:rPr>
            </a:br>
            <a:br>
              <a:rPr lang="en-US" sz="1900" kern="100" dirty="0">
                <a:solidFill>
                  <a:srgbClr val="004C6B"/>
                </a:solidFill>
                <a:latin typeface="Poppins" panose="00000500000000000000" pitchFamily="2" charset="0"/>
                <a:cs typeface="Poppins" panose="00000500000000000000" pitchFamily="2" charset="0"/>
              </a:rPr>
            </a:br>
            <a:endParaRPr lang="en-US" sz="1900" b="1" kern="100" dirty="0">
              <a:solidFill>
                <a:srgbClr val="004C6B"/>
              </a:solidFill>
              <a:highlight>
                <a:srgbClr val="FFFF00"/>
              </a:highlight>
              <a:latin typeface="Poppins" panose="00000500000000000000" pitchFamily="2" charset="0"/>
              <a:cs typeface="Poppins" panose="00000500000000000000" pitchFamily="2" charset="0"/>
            </a:endParaRPr>
          </a:p>
        </p:txBody>
      </p:sp>
      <p:sp>
        <p:nvSpPr>
          <p:cNvPr id="16" name="Slide Number Placeholder 15">
            <a:extLst>
              <a:ext uri="{FF2B5EF4-FFF2-40B4-BE49-F238E27FC236}">
                <a16:creationId xmlns:a16="http://schemas.microsoft.com/office/drawing/2014/main" id="{63D56344-1556-50BD-A9BB-E5EE3D924F7B}"/>
              </a:ext>
            </a:extLst>
          </p:cNvPr>
          <p:cNvSpPr>
            <a:spLocks noGrp="1"/>
          </p:cNvSpPr>
          <p:nvPr>
            <p:ph type="sldNum" sz="quarter" idx="12"/>
          </p:nvPr>
        </p:nvSpPr>
        <p:spPr/>
        <p:txBody>
          <a:bodyPr/>
          <a:lstStyle/>
          <a:p>
            <a:fld id="{9295DF58-4118-4551-8C61-1A7ED177FA2D}" type="slidenum">
              <a:rPr lang="en-GB" noProof="0" smtClean="0"/>
              <a:pPr/>
              <a:t>16</a:t>
            </a:fld>
            <a:endParaRPr lang="en-GB" noProof="0"/>
          </a:p>
        </p:txBody>
      </p:sp>
      <p:sp>
        <p:nvSpPr>
          <p:cNvPr id="7" name="Title 6">
            <a:extLst>
              <a:ext uri="{FF2B5EF4-FFF2-40B4-BE49-F238E27FC236}">
                <a16:creationId xmlns:a16="http://schemas.microsoft.com/office/drawing/2014/main" id="{539E5A03-5522-F097-A19B-661E2B507AEB}"/>
              </a:ext>
            </a:extLst>
          </p:cNvPr>
          <p:cNvSpPr>
            <a:spLocks noGrp="1"/>
          </p:cNvSpPr>
          <p:nvPr>
            <p:ph type="title"/>
          </p:nvPr>
        </p:nvSpPr>
        <p:spPr>
          <a:xfrm>
            <a:off x="527052" y="246595"/>
            <a:ext cx="7886700" cy="1325563"/>
          </a:xfrm>
        </p:spPr>
        <p:txBody>
          <a:bodyPr>
            <a:normAutofit/>
          </a:bodyPr>
          <a:lstStyle/>
          <a:p>
            <a:r>
              <a:rPr lang="en-GB" sz="3800" b="1" dirty="0">
                <a:solidFill>
                  <a:srgbClr val="CF2379"/>
                </a:solidFill>
              </a:rPr>
              <a:t>GP services</a:t>
            </a:r>
            <a:endParaRPr lang="en-GB" sz="3800" b="1" dirty="0">
              <a:solidFill>
                <a:srgbClr val="CF2379"/>
              </a:solidFill>
              <a:latin typeface="Century Gothic" panose="020B0502020202020204" pitchFamily="34" charset="0"/>
            </a:endParaRPr>
          </a:p>
        </p:txBody>
      </p:sp>
    </p:spTree>
    <p:extLst>
      <p:ext uri="{BB962C8B-B14F-4D97-AF65-F5344CB8AC3E}">
        <p14:creationId xmlns:p14="http://schemas.microsoft.com/office/powerpoint/2010/main" val="1104190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C0612-3F42-E5D2-78E7-62E17DF88883}"/>
            </a:ext>
          </a:extLst>
        </p:cNvPr>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0E8319B5-3BDF-EC37-1AAD-B0DCC56909D1}"/>
              </a:ext>
            </a:extLst>
          </p:cNvPr>
          <p:cNvSpPr>
            <a:spLocks noGrp="1"/>
          </p:cNvSpPr>
          <p:nvPr>
            <p:ph type="sldNum" sz="quarter" idx="12"/>
          </p:nvPr>
        </p:nvSpPr>
        <p:spPr/>
        <p:txBody>
          <a:bodyPr/>
          <a:lstStyle/>
          <a:p>
            <a:fld id="{9295DF58-4118-4551-8C61-1A7ED177FA2D}" type="slidenum">
              <a:rPr lang="en-GB" noProof="0" smtClean="0"/>
              <a:pPr/>
              <a:t>17</a:t>
            </a:fld>
            <a:endParaRPr lang="en-GB" noProof="0"/>
          </a:p>
        </p:txBody>
      </p:sp>
      <p:sp>
        <p:nvSpPr>
          <p:cNvPr id="7" name="Title 6">
            <a:extLst>
              <a:ext uri="{FF2B5EF4-FFF2-40B4-BE49-F238E27FC236}">
                <a16:creationId xmlns:a16="http://schemas.microsoft.com/office/drawing/2014/main" id="{675F0698-4025-2CA4-8577-2AADC7516EA4}"/>
              </a:ext>
            </a:extLst>
          </p:cNvPr>
          <p:cNvSpPr>
            <a:spLocks noGrp="1"/>
          </p:cNvSpPr>
          <p:nvPr>
            <p:ph type="title"/>
          </p:nvPr>
        </p:nvSpPr>
        <p:spPr>
          <a:xfrm>
            <a:off x="527052" y="246595"/>
            <a:ext cx="7886700" cy="1325563"/>
          </a:xfrm>
        </p:spPr>
        <p:txBody>
          <a:bodyPr>
            <a:normAutofit/>
          </a:bodyPr>
          <a:lstStyle/>
          <a:p>
            <a:r>
              <a:rPr lang="en-GB" sz="3800" b="1" dirty="0">
                <a:solidFill>
                  <a:srgbClr val="004C6B"/>
                </a:solidFill>
              </a:rPr>
              <a:t>Quick poll</a:t>
            </a:r>
            <a:endParaRPr lang="en-GB" sz="3800" b="1" dirty="0">
              <a:solidFill>
                <a:srgbClr val="004C6B"/>
              </a:solidFill>
              <a:latin typeface="Century Gothic" panose="020B0502020202020204" pitchFamily="34" charset="0"/>
            </a:endParaRPr>
          </a:p>
        </p:txBody>
      </p:sp>
      <p:sp>
        <p:nvSpPr>
          <p:cNvPr id="3" name="Content Placeholder 4">
            <a:extLst>
              <a:ext uri="{FF2B5EF4-FFF2-40B4-BE49-F238E27FC236}">
                <a16:creationId xmlns:a16="http://schemas.microsoft.com/office/drawing/2014/main" id="{EA686CF1-4660-3859-7CFE-01D6977BF851}"/>
              </a:ext>
            </a:extLst>
          </p:cNvPr>
          <p:cNvSpPr>
            <a:spLocks noGrp="1"/>
          </p:cNvSpPr>
          <p:nvPr>
            <p:ph idx="1"/>
          </p:nvPr>
        </p:nvSpPr>
        <p:spPr>
          <a:xfrm>
            <a:off x="275619" y="1445741"/>
            <a:ext cx="8592761" cy="3926500"/>
          </a:xfrm>
        </p:spPr>
        <p:txBody>
          <a:bodyPr vert="horz" lIns="91440" tIns="45720" rIns="91440" bIns="45720" rtlCol="0" anchor="t">
            <a:noAutofit/>
          </a:bodyPr>
          <a:lstStyle/>
          <a:p>
            <a:pPr marL="0" lvl="0" indent="0">
              <a:lnSpc>
                <a:spcPct val="107000"/>
              </a:lnSpc>
              <a:buNone/>
            </a:pPr>
            <a:r>
              <a:rPr lang="en-GB" sz="1900" kern="100" dirty="0">
                <a:solidFill>
                  <a:srgbClr val="004C6B"/>
                </a:solidFill>
                <a:latin typeface="Poppins" panose="00000500000000000000" pitchFamily="2" charset="0"/>
                <a:cs typeface="Poppins" panose="00000500000000000000" pitchFamily="2" charset="0"/>
              </a:rPr>
              <a:t>Question 1. Before this event </a:t>
            </a:r>
            <a:r>
              <a:rPr lang="en-GB" sz="1900" b="1" kern="100" dirty="0">
                <a:solidFill>
                  <a:srgbClr val="004C6B"/>
                </a:solidFill>
                <a:latin typeface="Poppins" panose="00000500000000000000" pitchFamily="2" charset="0"/>
                <a:cs typeface="Poppins" panose="00000500000000000000" pitchFamily="2" charset="0"/>
              </a:rPr>
              <a:t>how much did you already know </a:t>
            </a:r>
            <a:r>
              <a:rPr lang="en-GB" sz="1900" kern="100" dirty="0">
                <a:solidFill>
                  <a:srgbClr val="004C6B"/>
                </a:solidFill>
                <a:latin typeface="Poppins" panose="00000500000000000000" pitchFamily="2" charset="0"/>
                <a:cs typeface="Poppins" panose="00000500000000000000" pitchFamily="2" charset="0"/>
              </a:rPr>
              <a:t>about the following?</a:t>
            </a:r>
          </a:p>
          <a:p>
            <a:pPr marL="342900" lvl="0" indent="-342900">
              <a:lnSpc>
                <a:spcPct val="107000"/>
              </a:lnSpc>
              <a:buFont typeface="Symbol" panose="05050102010706020507" pitchFamily="18" charset="2"/>
              <a:buChar char=""/>
            </a:pPr>
            <a:r>
              <a:rPr lang="en-US" sz="1900" b="1" kern="100" dirty="0">
                <a:solidFill>
                  <a:srgbClr val="004C6B"/>
                </a:solidFill>
                <a:latin typeface="Poppins" panose="00000500000000000000" pitchFamily="2" charset="0"/>
                <a:cs typeface="Poppins" panose="00000500000000000000" pitchFamily="2" charset="0"/>
              </a:rPr>
              <a:t>How to get a dentist appointment</a:t>
            </a:r>
          </a:p>
          <a:p>
            <a:pPr marL="342900" lvl="0" indent="-342900">
              <a:lnSpc>
                <a:spcPct val="107000"/>
              </a:lnSpc>
              <a:buFont typeface="Symbol" panose="05050102010706020507" pitchFamily="18" charset="2"/>
              <a:buChar char=""/>
            </a:pPr>
            <a:r>
              <a:rPr lang="en-US" sz="1900" b="1" kern="100" dirty="0">
                <a:solidFill>
                  <a:srgbClr val="004C6B"/>
                </a:solidFill>
                <a:latin typeface="Poppins" panose="00000500000000000000" pitchFamily="2" charset="0"/>
                <a:cs typeface="Poppins" panose="00000500000000000000" pitchFamily="2" charset="0"/>
              </a:rPr>
              <a:t>Pharmacy services</a:t>
            </a:r>
          </a:p>
          <a:p>
            <a:pPr marL="342900" lvl="0" indent="-342900">
              <a:lnSpc>
                <a:spcPct val="107000"/>
              </a:lnSpc>
              <a:buFont typeface="Symbol" panose="05050102010706020507" pitchFamily="18" charset="2"/>
              <a:buChar char=""/>
            </a:pPr>
            <a:r>
              <a:rPr lang="en-US" sz="1900" b="1" kern="100" dirty="0">
                <a:solidFill>
                  <a:srgbClr val="004C6B"/>
                </a:solidFill>
                <a:latin typeface="Poppins" panose="00000500000000000000" pitchFamily="2" charset="0"/>
                <a:cs typeface="Poppins" panose="00000500000000000000" pitchFamily="2" charset="0"/>
              </a:rPr>
              <a:t>Direct access</a:t>
            </a:r>
          </a:p>
          <a:p>
            <a:pPr marL="342900" lvl="0" indent="-342900">
              <a:lnSpc>
                <a:spcPct val="107000"/>
              </a:lnSpc>
              <a:buFont typeface="Symbol" panose="05050102010706020507" pitchFamily="18" charset="2"/>
              <a:buChar char=""/>
            </a:pPr>
            <a:r>
              <a:rPr lang="en-US" sz="1900" b="1" kern="100" dirty="0">
                <a:solidFill>
                  <a:srgbClr val="004C6B"/>
                </a:solidFill>
                <a:latin typeface="Poppins" panose="00000500000000000000" pitchFamily="2" charset="0"/>
                <a:cs typeface="Poppins" panose="00000500000000000000" pitchFamily="2" charset="0"/>
              </a:rPr>
              <a:t>Community based help</a:t>
            </a:r>
          </a:p>
          <a:p>
            <a:pPr marL="342900" lvl="0" indent="-342900">
              <a:lnSpc>
                <a:spcPct val="107000"/>
              </a:lnSpc>
              <a:buFont typeface="Symbol" panose="05050102010706020507" pitchFamily="18" charset="2"/>
              <a:buChar char=""/>
            </a:pPr>
            <a:r>
              <a:rPr lang="en-US" sz="1900" b="1" kern="100" dirty="0">
                <a:solidFill>
                  <a:srgbClr val="004C6B"/>
                </a:solidFill>
                <a:latin typeface="Poppins" panose="00000500000000000000" pitchFamily="2" charset="0"/>
                <a:cs typeface="Poppins" panose="00000500000000000000" pitchFamily="2" charset="0"/>
              </a:rPr>
              <a:t>Getting a GP appointment</a:t>
            </a:r>
          </a:p>
          <a:p>
            <a:pPr marL="342900" lvl="0" indent="-342900">
              <a:lnSpc>
                <a:spcPct val="107000"/>
              </a:lnSpc>
              <a:buFont typeface="Symbol" panose="05050102010706020507" pitchFamily="18" charset="2"/>
              <a:buChar char=""/>
            </a:pPr>
            <a:r>
              <a:rPr lang="en-US" sz="1900" b="1" kern="100" dirty="0">
                <a:solidFill>
                  <a:srgbClr val="004C6B"/>
                </a:solidFill>
                <a:latin typeface="Poppins" panose="00000500000000000000" pitchFamily="2" charset="0"/>
                <a:cs typeface="Poppins" panose="00000500000000000000" pitchFamily="2" charset="0"/>
              </a:rPr>
              <a:t>The NHS App</a:t>
            </a:r>
          </a:p>
          <a:p>
            <a:pPr marL="0" lvl="0" indent="0">
              <a:lnSpc>
                <a:spcPct val="107000"/>
              </a:lnSpc>
              <a:buNone/>
            </a:pPr>
            <a:br>
              <a:rPr lang="en-US" sz="1900" b="1" kern="100" dirty="0">
                <a:solidFill>
                  <a:srgbClr val="004C6B"/>
                </a:solidFill>
                <a:latin typeface="Poppins" panose="00000500000000000000" pitchFamily="2" charset="0"/>
                <a:cs typeface="Poppins" panose="00000500000000000000" pitchFamily="2" charset="0"/>
              </a:rPr>
            </a:br>
            <a:r>
              <a:rPr lang="en-US" sz="1900" kern="100" dirty="0">
                <a:solidFill>
                  <a:srgbClr val="004C6B"/>
                </a:solidFill>
                <a:latin typeface="Poppins" panose="00000500000000000000" pitchFamily="2" charset="0"/>
                <a:cs typeface="Poppins" panose="00000500000000000000" pitchFamily="2" charset="0"/>
              </a:rPr>
              <a:t>Question 2: What would you like to know more about?</a:t>
            </a:r>
          </a:p>
          <a:p>
            <a:pPr marL="342900" lvl="0" indent="-342900">
              <a:lnSpc>
                <a:spcPct val="107000"/>
              </a:lnSpc>
              <a:buFont typeface="Symbol" panose="05050102010706020507" pitchFamily="18" charset="2"/>
              <a:buChar char=""/>
            </a:pPr>
            <a:endParaRPr lang="en-US" sz="1900" b="1" kern="100" dirty="0">
              <a:solidFill>
                <a:srgbClr val="004C6B"/>
              </a:solidFill>
              <a:latin typeface="Poppins" panose="00000500000000000000" pitchFamily="2" charset="0"/>
              <a:cs typeface="Poppins" panose="00000500000000000000" pitchFamily="2" charset="0"/>
            </a:endParaRPr>
          </a:p>
          <a:p>
            <a:pPr marL="342900" lvl="0" indent="-342900">
              <a:lnSpc>
                <a:spcPct val="107000"/>
              </a:lnSpc>
              <a:buFont typeface="Symbol" panose="05050102010706020507" pitchFamily="18" charset="2"/>
              <a:buChar char=""/>
            </a:pPr>
            <a:endParaRPr lang="en-US" sz="1900" b="1" kern="100" dirty="0">
              <a:solidFill>
                <a:srgbClr val="004C6B"/>
              </a:solidFill>
              <a:latin typeface="Poppins" panose="00000500000000000000" pitchFamily="2" charset="0"/>
              <a:cs typeface="Poppins" panose="00000500000000000000" pitchFamily="2" charset="0"/>
            </a:endParaRPr>
          </a:p>
          <a:p>
            <a:pPr marL="342900" lvl="0" indent="-342900">
              <a:lnSpc>
                <a:spcPct val="107000"/>
              </a:lnSpc>
              <a:buFont typeface="Symbol" panose="05050102010706020507" pitchFamily="18" charset="2"/>
              <a:buChar char=""/>
            </a:pPr>
            <a:endParaRPr lang="en-US" sz="1900" b="1" kern="100" dirty="0">
              <a:solidFill>
                <a:srgbClr val="004C6B"/>
              </a:solidFill>
              <a:latin typeface="Poppins" panose="00000500000000000000" pitchFamily="2" charset="0"/>
              <a:cs typeface="Poppins" panose="00000500000000000000" pitchFamily="2" charset="0"/>
            </a:endParaRPr>
          </a:p>
          <a:p>
            <a:pPr marL="342900" lvl="0" indent="-342900">
              <a:lnSpc>
                <a:spcPct val="107000"/>
              </a:lnSpc>
              <a:buFont typeface="Symbol" panose="05050102010706020507" pitchFamily="18" charset="2"/>
              <a:buChar char=""/>
            </a:pPr>
            <a:endParaRPr lang="en-US" sz="1900" b="1" kern="100" dirty="0">
              <a:solidFill>
                <a:srgbClr val="004C6B"/>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305803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FD9B1-A884-5788-8B7E-A4E81F2240BC}"/>
            </a:ext>
          </a:extLst>
        </p:cNvPr>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D3D48962-0415-E576-9ECE-AC22164BD92B}"/>
              </a:ext>
            </a:extLst>
          </p:cNvPr>
          <p:cNvSpPr>
            <a:spLocks noGrp="1"/>
          </p:cNvSpPr>
          <p:nvPr>
            <p:ph type="sldNum" sz="quarter" idx="12"/>
          </p:nvPr>
        </p:nvSpPr>
        <p:spPr/>
        <p:txBody>
          <a:bodyPr/>
          <a:lstStyle/>
          <a:p>
            <a:fld id="{9295DF58-4118-4551-8C61-1A7ED177FA2D}" type="slidenum">
              <a:rPr lang="en-GB" noProof="0" smtClean="0"/>
              <a:pPr/>
              <a:t>18</a:t>
            </a:fld>
            <a:endParaRPr lang="en-GB" noProof="0"/>
          </a:p>
        </p:txBody>
      </p:sp>
      <p:sp>
        <p:nvSpPr>
          <p:cNvPr id="7" name="Title 6">
            <a:extLst>
              <a:ext uri="{FF2B5EF4-FFF2-40B4-BE49-F238E27FC236}">
                <a16:creationId xmlns:a16="http://schemas.microsoft.com/office/drawing/2014/main" id="{72B8724C-4BFF-3CB6-28C0-53C2F1BA1DFB}"/>
              </a:ext>
            </a:extLst>
          </p:cNvPr>
          <p:cNvSpPr>
            <a:spLocks noGrp="1"/>
          </p:cNvSpPr>
          <p:nvPr>
            <p:ph type="title"/>
          </p:nvPr>
        </p:nvSpPr>
        <p:spPr>
          <a:xfrm>
            <a:off x="527052" y="246595"/>
            <a:ext cx="7886700" cy="1325563"/>
          </a:xfrm>
        </p:spPr>
        <p:txBody>
          <a:bodyPr>
            <a:normAutofit/>
          </a:bodyPr>
          <a:lstStyle/>
          <a:p>
            <a:r>
              <a:rPr lang="en-GB" sz="3800" b="1" dirty="0">
                <a:solidFill>
                  <a:srgbClr val="004C6B"/>
                </a:solidFill>
              </a:rPr>
              <a:t>Q &amp; A</a:t>
            </a:r>
            <a:endParaRPr lang="en-GB" sz="3800" b="1" dirty="0">
              <a:solidFill>
                <a:srgbClr val="004C6B"/>
              </a:solidFill>
              <a:latin typeface="Century Gothic" panose="020B0502020202020204" pitchFamily="34" charset="0"/>
            </a:endParaRPr>
          </a:p>
        </p:txBody>
      </p:sp>
      <p:sp>
        <p:nvSpPr>
          <p:cNvPr id="2" name="Content Placeholder 4">
            <a:extLst>
              <a:ext uri="{FF2B5EF4-FFF2-40B4-BE49-F238E27FC236}">
                <a16:creationId xmlns:a16="http://schemas.microsoft.com/office/drawing/2014/main" id="{EA0030D3-ED5B-8069-8B8A-3D3D1AB205BC}"/>
              </a:ext>
            </a:extLst>
          </p:cNvPr>
          <p:cNvSpPr>
            <a:spLocks noGrp="1"/>
          </p:cNvSpPr>
          <p:nvPr>
            <p:ph idx="1"/>
          </p:nvPr>
        </p:nvSpPr>
        <p:spPr>
          <a:xfrm>
            <a:off x="275619" y="1445741"/>
            <a:ext cx="8592761" cy="3926500"/>
          </a:xfrm>
        </p:spPr>
        <p:txBody>
          <a:bodyPr vert="horz" lIns="91440" tIns="45720" rIns="91440" bIns="45720" rtlCol="0" anchor="t">
            <a:noAutofit/>
          </a:bodyPr>
          <a:lstStyle/>
          <a:p>
            <a:pPr marL="342900" lvl="0" indent="-342900">
              <a:lnSpc>
                <a:spcPct val="107000"/>
              </a:lnSpc>
              <a:buFont typeface="Symbol" panose="05050102010706020507" pitchFamily="18" charset="2"/>
              <a:buChar char=""/>
            </a:pPr>
            <a:r>
              <a:rPr lang="en-GB" sz="1900" kern="100" dirty="0">
                <a:solidFill>
                  <a:srgbClr val="004C6B"/>
                </a:solidFill>
                <a:latin typeface="Poppins" panose="00000500000000000000" pitchFamily="2" charset="0"/>
                <a:cs typeface="Poppins" panose="00000500000000000000" pitchFamily="2" charset="0"/>
              </a:rPr>
              <a:t>This will help us know what people want more information about.</a:t>
            </a:r>
          </a:p>
          <a:p>
            <a:pPr marL="342900" lvl="0" indent="-342900">
              <a:lnSpc>
                <a:spcPct val="107000"/>
              </a:lnSpc>
              <a:buFont typeface="Symbol" panose="05050102010706020507" pitchFamily="18" charset="2"/>
              <a:buChar char=""/>
            </a:pPr>
            <a:r>
              <a:rPr lang="en-GB" sz="1900" kern="100" dirty="0">
                <a:solidFill>
                  <a:srgbClr val="004C6B"/>
                </a:solidFill>
                <a:latin typeface="Poppins" panose="00000500000000000000" pitchFamily="2" charset="0"/>
                <a:cs typeface="Poppins" panose="00000500000000000000" pitchFamily="2" charset="0"/>
              </a:rPr>
              <a:t>Dr Nicola Jones and Dr Devin Gray will try to answer some of the questions, but we won’t have time for all.</a:t>
            </a:r>
          </a:p>
          <a:p>
            <a:pPr marL="342900" lvl="0" indent="-342900">
              <a:lnSpc>
                <a:spcPct val="107000"/>
              </a:lnSpc>
              <a:buFont typeface="Symbol" panose="05050102010706020507" pitchFamily="18" charset="2"/>
              <a:buChar char=""/>
            </a:pPr>
            <a:r>
              <a:rPr lang="en-US" sz="1900" kern="100" dirty="0" err="1">
                <a:solidFill>
                  <a:srgbClr val="004C6B"/>
                </a:solidFill>
                <a:latin typeface="Poppins" panose="00000500000000000000" pitchFamily="2" charset="0"/>
                <a:cs typeface="Poppins" panose="00000500000000000000" pitchFamily="2" charset="0"/>
              </a:rPr>
              <a:t>Andraya</a:t>
            </a:r>
            <a:r>
              <a:rPr lang="en-US" sz="1900" kern="100" dirty="0">
                <a:solidFill>
                  <a:srgbClr val="004C6B"/>
                </a:solidFill>
                <a:latin typeface="Poppins" panose="00000500000000000000" pitchFamily="2" charset="0"/>
                <a:cs typeface="Poppins" panose="00000500000000000000" pitchFamily="2" charset="0"/>
              </a:rPr>
              <a:t> </a:t>
            </a:r>
            <a:r>
              <a:rPr lang="en-US" sz="1900" kern="100" dirty="0" err="1">
                <a:solidFill>
                  <a:srgbClr val="004C6B"/>
                </a:solidFill>
                <a:latin typeface="Poppins" panose="00000500000000000000" pitchFamily="2" charset="0"/>
                <a:cs typeface="Poppins" panose="00000500000000000000" pitchFamily="2" charset="0"/>
              </a:rPr>
              <a:t>Catlyn</a:t>
            </a:r>
            <a:r>
              <a:rPr lang="en-US" sz="1900" kern="100" dirty="0">
                <a:solidFill>
                  <a:srgbClr val="004C6B"/>
                </a:solidFill>
                <a:latin typeface="Poppins" panose="00000500000000000000" pitchFamily="2" charset="0"/>
                <a:cs typeface="Poppins" panose="00000500000000000000" pitchFamily="2" charset="0"/>
              </a:rPr>
              <a:t> also joins us in her new role as </a:t>
            </a:r>
            <a:r>
              <a:rPr lang="en-GB" sz="1900" kern="100" dirty="0">
                <a:solidFill>
                  <a:srgbClr val="004C6B"/>
                </a:solidFill>
                <a:latin typeface="Poppins" panose="00000500000000000000" pitchFamily="2" charset="0"/>
                <a:cs typeface="Poppins" panose="00000500000000000000" pitchFamily="2" charset="0"/>
              </a:rPr>
              <a:t>Digital Care Coordinator for Wandsworth</a:t>
            </a:r>
            <a:endParaRPr lang="en-US" sz="1900" kern="100" dirty="0">
              <a:solidFill>
                <a:srgbClr val="004C6B"/>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137037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0304D-91FC-F129-B56B-D6DE8325DBDB}"/>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3AB23EF-11E9-1EDC-19A3-E2F922B28658}"/>
              </a:ext>
            </a:extLst>
          </p:cNvPr>
          <p:cNvSpPr>
            <a:spLocks noGrp="1"/>
          </p:cNvSpPr>
          <p:nvPr>
            <p:ph idx="1"/>
          </p:nvPr>
        </p:nvSpPr>
        <p:spPr>
          <a:xfrm>
            <a:off x="275619" y="1445741"/>
            <a:ext cx="8592761" cy="3926500"/>
          </a:xfrm>
        </p:spPr>
        <p:txBody>
          <a:bodyPr vert="horz" lIns="91440" tIns="45720" rIns="91440" bIns="45720" rtlCol="0" anchor="t">
            <a:noAutofit/>
          </a:bodyPr>
          <a:lstStyle/>
          <a:p>
            <a:pPr marL="342900" lvl="0" indent="-342900">
              <a:lnSpc>
                <a:spcPct val="107000"/>
              </a:lnSpc>
              <a:buFont typeface="Symbol" panose="05050102010706020507" pitchFamily="18" charset="2"/>
              <a:buChar char=""/>
            </a:pPr>
            <a:r>
              <a:rPr lang="en-GB" sz="1900" kern="100" dirty="0">
                <a:solidFill>
                  <a:srgbClr val="004C6B"/>
                </a:solidFill>
                <a:latin typeface="Poppins" panose="00000500000000000000" pitchFamily="2" charset="0"/>
                <a:cs typeface="Poppins" panose="00000500000000000000" pitchFamily="2" charset="0"/>
              </a:rPr>
              <a:t>Last year people said they wanted to see </a:t>
            </a:r>
          </a:p>
          <a:p>
            <a:pPr marL="800100" lvl="1" indent="-342900">
              <a:lnSpc>
                <a:spcPct val="107000"/>
              </a:lnSpc>
              <a:buFont typeface="Symbol" panose="05050102010706020507" pitchFamily="18" charset="2"/>
              <a:buChar char=""/>
            </a:pPr>
            <a:r>
              <a:rPr lang="en-GB" sz="2000" kern="100" dirty="0">
                <a:solidFill>
                  <a:srgbClr val="004C6B"/>
                </a:solidFill>
                <a:latin typeface="Poppins" panose="00000500000000000000" pitchFamily="2" charset="0"/>
                <a:cs typeface="Poppins" panose="00000500000000000000" pitchFamily="2" charset="0"/>
              </a:rPr>
              <a:t>more sharing of records</a:t>
            </a:r>
          </a:p>
          <a:p>
            <a:pPr marL="800100" lvl="1" indent="-342900">
              <a:lnSpc>
                <a:spcPct val="107000"/>
              </a:lnSpc>
              <a:buFont typeface="Symbol" panose="05050102010706020507" pitchFamily="18" charset="2"/>
              <a:buChar char=""/>
            </a:pPr>
            <a:r>
              <a:rPr lang="en-GB" sz="2000" kern="100" dirty="0">
                <a:solidFill>
                  <a:srgbClr val="004C6B"/>
                </a:solidFill>
                <a:latin typeface="Poppins" panose="00000500000000000000" pitchFamily="2" charset="0"/>
                <a:cs typeface="Poppins" panose="00000500000000000000" pitchFamily="2" charset="0"/>
              </a:rPr>
              <a:t>more collaboration between health and care services</a:t>
            </a:r>
          </a:p>
          <a:p>
            <a:pPr marL="800100" lvl="1" indent="-342900">
              <a:lnSpc>
                <a:spcPct val="107000"/>
              </a:lnSpc>
              <a:buFont typeface="Symbol" panose="05050102010706020507" pitchFamily="18" charset="2"/>
              <a:buChar char=""/>
            </a:pPr>
            <a:r>
              <a:rPr lang="en-GB" sz="2000" kern="100" dirty="0">
                <a:solidFill>
                  <a:srgbClr val="004C6B"/>
                </a:solidFill>
                <a:latin typeface="Poppins" panose="00000500000000000000" pitchFamily="2" charset="0"/>
                <a:cs typeface="Poppins" panose="00000500000000000000" pitchFamily="2" charset="0"/>
              </a:rPr>
              <a:t>Better continuity of care</a:t>
            </a:r>
          </a:p>
          <a:p>
            <a:pPr marL="342900" lvl="0" indent="-342900">
              <a:lnSpc>
                <a:spcPct val="107000"/>
              </a:lnSpc>
              <a:buFont typeface="Symbol" panose="05050102010706020507" pitchFamily="18" charset="2"/>
              <a:buChar char=""/>
            </a:pPr>
            <a:r>
              <a:rPr lang="en-GB" sz="1900" b="1" kern="100" dirty="0">
                <a:solidFill>
                  <a:srgbClr val="004C6B"/>
                </a:solidFill>
                <a:latin typeface="Poppins" panose="00000500000000000000" pitchFamily="2" charset="0"/>
                <a:cs typeface="Poppins" panose="00000500000000000000" pitchFamily="2" charset="0"/>
              </a:rPr>
              <a:t>SWL ICB are starting to plan how this could work</a:t>
            </a:r>
          </a:p>
          <a:p>
            <a:pPr marL="342900" lvl="0" indent="-342900">
              <a:lnSpc>
                <a:spcPct val="107000"/>
              </a:lnSpc>
              <a:buFont typeface="Symbol" panose="05050102010706020507" pitchFamily="18" charset="2"/>
              <a:buChar char=""/>
            </a:pPr>
            <a:r>
              <a:rPr lang="en-GB" sz="1900" b="1" kern="100" dirty="0">
                <a:solidFill>
                  <a:srgbClr val="004C6B"/>
                </a:solidFill>
                <a:latin typeface="Poppins" panose="00000500000000000000" pitchFamily="2" charset="0"/>
                <a:cs typeface="Poppins" panose="00000500000000000000" pitchFamily="2" charset="0"/>
              </a:rPr>
              <a:t>Focus on neighbourhoods and integrated neighbourhood teams</a:t>
            </a:r>
          </a:p>
          <a:p>
            <a:pPr marL="342900" lvl="0" indent="-342900">
              <a:lnSpc>
                <a:spcPct val="107000"/>
              </a:lnSpc>
              <a:buFont typeface="Symbol" panose="05050102010706020507" pitchFamily="18" charset="2"/>
              <a:buChar char=""/>
            </a:pPr>
            <a:r>
              <a:rPr lang="en-GB" sz="1900" b="1" kern="100" dirty="0">
                <a:solidFill>
                  <a:srgbClr val="004C6B"/>
                </a:solidFill>
                <a:latin typeface="Poppins" panose="00000500000000000000" pitchFamily="2" charset="0"/>
                <a:cs typeface="Poppins" panose="00000500000000000000" pitchFamily="2" charset="0"/>
              </a:rPr>
              <a:t>Move from re-active care</a:t>
            </a:r>
          </a:p>
          <a:p>
            <a:pPr marL="342900" lvl="0" indent="-342900">
              <a:lnSpc>
                <a:spcPct val="107000"/>
              </a:lnSpc>
              <a:buFont typeface="Symbol" panose="05050102010706020507" pitchFamily="18" charset="2"/>
              <a:buChar char=""/>
            </a:pPr>
            <a:r>
              <a:rPr lang="en-GB" sz="1900" b="1" kern="100" dirty="0">
                <a:solidFill>
                  <a:srgbClr val="004C6B"/>
                </a:solidFill>
                <a:latin typeface="Poppins" panose="00000500000000000000" pitchFamily="2" charset="0"/>
                <a:cs typeface="Poppins" panose="00000500000000000000" pitchFamily="2" charset="0"/>
              </a:rPr>
              <a:t>Joined up and shared care records so people only tell their story once</a:t>
            </a:r>
          </a:p>
          <a:p>
            <a:pPr marL="342900" lvl="0" indent="-342900">
              <a:lnSpc>
                <a:spcPct val="107000"/>
              </a:lnSpc>
              <a:buFont typeface="Symbol" panose="05050102010706020507" pitchFamily="18" charset="2"/>
              <a:buChar char=""/>
            </a:pPr>
            <a:r>
              <a:rPr lang="en-GB" sz="1900" b="1" kern="100" dirty="0">
                <a:solidFill>
                  <a:srgbClr val="004C6B"/>
                </a:solidFill>
                <a:latin typeface="Poppins" panose="00000500000000000000" pitchFamily="2" charset="0"/>
                <a:cs typeface="Poppins" panose="00000500000000000000" pitchFamily="2" charset="0"/>
              </a:rPr>
              <a:t>Some interesting project start points to build on.</a:t>
            </a:r>
            <a:endParaRPr lang="en-US" sz="1900" b="1" kern="100" dirty="0">
              <a:solidFill>
                <a:srgbClr val="004C6B"/>
              </a:solidFill>
              <a:latin typeface="Poppins" panose="00000500000000000000" pitchFamily="2" charset="0"/>
              <a:cs typeface="Poppins" panose="00000500000000000000" pitchFamily="2" charset="0"/>
            </a:endParaRPr>
          </a:p>
        </p:txBody>
      </p:sp>
      <p:sp>
        <p:nvSpPr>
          <p:cNvPr id="16" name="Slide Number Placeholder 15">
            <a:extLst>
              <a:ext uri="{FF2B5EF4-FFF2-40B4-BE49-F238E27FC236}">
                <a16:creationId xmlns:a16="http://schemas.microsoft.com/office/drawing/2014/main" id="{260CF8FD-F053-BEB4-E71B-49E7E0EC91CB}"/>
              </a:ext>
            </a:extLst>
          </p:cNvPr>
          <p:cNvSpPr>
            <a:spLocks noGrp="1"/>
          </p:cNvSpPr>
          <p:nvPr>
            <p:ph type="sldNum" sz="quarter" idx="12"/>
          </p:nvPr>
        </p:nvSpPr>
        <p:spPr/>
        <p:txBody>
          <a:bodyPr/>
          <a:lstStyle/>
          <a:p>
            <a:fld id="{9295DF58-4118-4551-8C61-1A7ED177FA2D}" type="slidenum">
              <a:rPr lang="en-GB" noProof="0" smtClean="0"/>
              <a:pPr/>
              <a:t>19</a:t>
            </a:fld>
            <a:endParaRPr lang="en-GB" noProof="0"/>
          </a:p>
        </p:txBody>
      </p:sp>
      <p:sp>
        <p:nvSpPr>
          <p:cNvPr id="7" name="Title 6">
            <a:extLst>
              <a:ext uri="{FF2B5EF4-FFF2-40B4-BE49-F238E27FC236}">
                <a16:creationId xmlns:a16="http://schemas.microsoft.com/office/drawing/2014/main" id="{234397C9-1183-663E-98C8-A24183562011}"/>
              </a:ext>
            </a:extLst>
          </p:cNvPr>
          <p:cNvSpPr>
            <a:spLocks noGrp="1"/>
          </p:cNvSpPr>
          <p:nvPr>
            <p:ph type="title"/>
          </p:nvPr>
        </p:nvSpPr>
        <p:spPr>
          <a:xfrm>
            <a:off x="527052" y="246595"/>
            <a:ext cx="7886700" cy="1325563"/>
          </a:xfrm>
        </p:spPr>
        <p:txBody>
          <a:bodyPr>
            <a:normAutofit/>
          </a:bodyPr>
          <a:lstStyle/>
          <a:p>
            <a:r>
              <a:rPr lang="en-GB" sz="3800" b="1" dirty="0">
                <a:solidFill>
                  <a:srgbClr val="CF2379"/>
                </a:solidFill>
              </a:rPr>
              <a:t>Collaboration and integration</a:t>
            </a:r>
            <a:endParaRPr lang="en-GB" sz="3800" b="1" dirty="0">
              <a:solidFill>
                <a:srgbClr val="CF2379"/>
              </a:solidFill>
              <a:latin typeface="Century Gothic" panose="020B0502020202020204" pitchFamily="34" charset="0"/>
            </a:endParaRPr>
          </a:p>
        </p:txBody>
      </p:sp>
    </p:spTree>
    <p:extLst>
      <p:ext uri="{BB962C8B-B14F-4D97-AF65-F5344CB8AC3E}">
        <p14:creationId xmlns:p14="http://schemas.microsoft.com/office/powerpoint/2010/main" val="1525125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157E4-28F6-7490-16D9-10570FF4044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7508957-1081-1305-312F-43710A54263B}"/>
              </a:ext>
            </a:extLst>
          </p:cNvPr>
          <p:cNvSpPr>
            <a:spLocks noGrp="1"/>
          </p:cNvSpPr>
          <p:nvPr>
            <p:ph idx="1"/>
          </p:nvPr>
        </p:nvSpPr>
        <p:spPr>
          <a:xfrm>
            <a:off x="387829" y="1124744"/>
            <a:ext cx="8208000" cy="4392000"/>
          </a:xfrm>
        </p:spPr>
        <p:txBody>
          <a:bodyPr/>
          <a:lstStyle/>
          <a:p>
            <a:pPr marL="342900" indent="-342900" algn="l">
              <a:buClr>
                <a:srgbClr val="CF2379"/>
              </a:buClr>
              <a:buFont typeface="Arial" panose="020B0604020202020204" pitchFamily="34" charset="0"/>
              <a:buChar char="•"/>
            </a:pPr>
            <a:r>
              <a:rPr lang="en-US" sz="2000" b="0" i="0" dirty="0">
                <a:solidFill>
                  <a:srgbClr val="00133F"/>
                </a:solidFill>
                <a:effectLst/>
                <a:latin typeface="Poppins" panose="00000500000000000000" pitchFamily="2" charset="0"/>
              </a:rPr>
              <a:t>We will record this meeting </a:t>
            </a:r>
            <a:br>
              <a:rPr lang="en-US" sz="2000" b="0" i="0" dirty="0">
                <a:solidFill>
                  <a:srgbClr val="00133F"/>
                </a:solidFill>
                <a:effectLst/>
                <a:latin typeface="Poppins" panose="00000500000000000000" pitchFamily="2" charset="0"/>
              </a:rPr>
            </a:br>
            <a:r>
              <a:rPr lang="en-US" sz="2000" b="0" i="0" dirty="0">
                <a:solidFill>
                  <a:srgbClr val="00133F"/>
                </a:solidFill>
                <a:effectLst/>
                <a:latin typeface="Poppins" panose="00000500000000000000" pitchFamily="2" charset="0"/>
              </a:rPr>
              <a:t>– turn off your camera if you don’t want to appear</a:t>
            </a:r>
          </a:p>
          <a:p>
            <a:pPr marL="342900" indent="-342900" algn="l">
              <a:buClr>
                <a:srgbClr val="CF2379"/>
              </a:buClr>
              <a:buFont typeface="Arial" panose="020B0604020202020204" pitchFamily="34" charset="0"/>
              <a:buChar char="•"/>
            </a:pPr>
            <a:r>
              <a:rPr lang="en-US" sz="2000" b="0" i="0" dirty="0">
                <a:solidFill>
                  <a:srgbClr val="00133F"/>
                </a:solidFill>
                <a:effectLst/>
                <a:latin typeface="Poppins" panose="00000500000000000000" pitchFamily="2" charset="0"/>
              </a:rPr>
              <a:t>Mute during presentations</a:t>
            </a:r>
          </a:p>
          <a:p>
            <a:pPr marL="342900" indent="-342900" algn="l">
              <a:buClr>
                <a:srgbClr val="CF2379"/>
              </a:buClr>
              <a:buFont typeface="Arial" panose="020B0604020202020204" pitchFamily="34" charset="0"/>
              <a:buChar char="•"/>
            </a:pPr>
            <a:r>
              <a:rPr lang="en-US" sz="2000" b="0" i="0" dirty="0">
                <a:solidFill>
                  <a:srgbClr val="00133F"/>
                </a:solidFill>
                <a:effectLst/>
                <a:latin typeface="Poppins" panose="00000500000000000000" pitchFamily="2" charset="0"/>
              </a:rPr>
              <a:t>You can put questions in the chat box</a:t>
            </a:r>
          </a:p>
          <a:p>
            <a:pPr marL="342900" indent="-342900" algn="l">
              <a:buClr>
                <a:srgbClr val="CF2379"/>
              </a:buClr>
              <a:buFont typeface="Arial" panose="020B0604020202020204" pitchFamily="34" charset="0"/>
              <a:buChar char="•"/>
            </a:pPr>
            <a:r>
              <a:rPr lang="en-US" sz="2000" b="0" i="0" dirty="0">
                <a:solidFill>
                  <a:srgbClr val="00133F"/>
                </a:solidFill>
                <a:effectLst/>
                <a:latin typeface="Poppins" panose="00000500000000000000" pitchFamily="2" charset="0"/>
              </a:rPr>
              <a:t>Presentations will be available after the event on our website</a:t>
            </a:r>
          </a:p>
          <a:p>
            <a:pPr marL="342900" indent="-342900" algn="l">
              <a:buClr>
                <a:srgbClr val="CF2379"/>
              </a:buClr>
              <a:buFont typeface="Arial" panose="020B0604020202020204" pitchFamily="34" charset="0"/>
              <a:buChar char="•"/>
            </a:pPr>
            <a:r>
              <a:rPr lang="en-US" sz="2000" b="0" i="0" dirty="0">
                <a:solidFill>
                  <a:srgbClr val="00133F"/>
                </a:solidFill>
                <a:effectLst/>
                <a:latin typeface="Poppins" panose="00000500000000000000" pitchFamily="2" charset="0"/>
              </a:rPr>
              <a:t>Contact us afterwards if you want to share something you don’t want to share during the meeting.</a:t>
            </a:r>
          </a:p>
          <a:p>
            <a:pPr marL="0" lvl="1" indent="0">
              <a:buNone/>
            </a:pPr>
            <a:endParaRPr lang="en-GB" sz="1900" dirty="0">
              <a:solidFill>
                <a:schemeClr val="accent5">
                  <a:lumMod val="50000"/>
                </a:schemeClr>
              </a:solidFill>
              <a:latin typeface="Century Gothic" panose="020B0502020202020204" pitchFamily="34" charset="0"/>
            </a:endParaRPr>
          </a:p>
        </p:txBody>
      </p:sp>
      <p:sp>
        <p:nvSpPr>
          <p:cNvPr id="16" name="Slide Number Placeholder 15">
            <a:extLst>
              <a:ext uri="{FF2B5EF4-FFF2-40B4-BE49-F238E27FC236}">
                <a16:creationId xmlns:a16="http://schemas.microsoft.com/office/drawing/2014/main" id="{39DF29B7-D03A-8BB7-869D-67BADD2165B4}"/>
              </a:ext>
            </a:extLst>
          </p:cNvPr>
          <p:cNvSpPr>
            <a:spLocks noGrp="1"/>
          </p:cNvSpPr>
          <p:nvPr>
            <p:ph type="sldNum" sz="quarter" idx="12"/>
          </p:nvPr>
        </p:nvSpPr>
        <p:spPr/>
        <p:txBody>
          <a:bodyPr/>
          <a:lstStyle/>
          <a:p>
            <a:fld id="{9295DF58-4118-4551-8C61-1A7ED177FA2D}" type="slidenum">
              <a:rPr lang="en-GB" noProof="0" smtClean="0"/>
              <a:pPr/>
              <a:t>2</a:t>
            </a:fld>
            <a:endParaRPr lang="en-GB" noProof="0" dirty="0"/>
          </a:p>
        </p:txBody>
      </p:sp>
      <p:sp>
        <p:nvSpPr>
          <p:cNvPr id="7" name="Title 6">
            <a:extLst>
              <a:ext uri="{FF2B5EF4-FFF2-40B4-BE49-F238E27FC236}">
                <a16:creationId xmlns:a16="http://schemas.microsoft.com/office/drawing/2014/main" id="{F51AB343-E6EA-7B31-88C7-7E3127516F27}"/>
              </a:ext>
            </a:extLst>
          </p:cNvPr>
          <p:cNvSpPr>
            <a:spLocks noGrp="1"/>
          </p:cNvSpPr>
          <p:nvPr>
            <p:ph type="title"/>
          </p:nvPr>
        </p:nvSpPr>
        <p:spPr>
          <a:xfrm>
            <a:off x="457200" y="366553"/>
            <a:ext cx="8208000" cy="468000"/>
          </a:xfrm>
        </p:spPr>
        <p:txBody>
          <a:bodyPr/>
          <a:lstStyle/>
          <a:p>
            <a:r>
              <a:rPr lang="en-GB" dirty="0">
                <a:latin typeface="Century Gothic" panose="020B0502020202020204" pitchFamily="34" charset="0"/>
              </a:rPr>
              <a:t>Reminders:</a:t>
            </a:r>
          </a:p>
        </p:txBody>
      </p:sp>
    </p:spTree>
    <p:extLst>
      <p:ext uri="{BB962C8B-B14F-4D97-AF65-F5344CB8AC3E}">
        <p14:creationId xmlns:p14="http://schemas.microsoft.com/office/powerpoint/2010/main" val="399419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2851F-D43B-C90F-9A00-91DB05ADB53C}"/>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1754851-0CDD-90F0-62DB-69A1A8690E96}"/>
              </a:ext>
            </a:extLst>
          </p:cNvPr>
          <p:cNvSpPr>
            <a:spLocks noGrp="1"/>
          </p:cNvSpPr>
          <p:nvPr>
            <p:ph idx="1"/>
          </p:nvPr>
        </p:nvSpPr>
        <p:spPr>
          <a:xfrm>
            <a:off x="275619" y="1445741"/>
            <a:ext cx="8592761" cy="3926500"/>
          </a:xfrm>
        </p:spPr>
        <p:txBody>
          <a:bodyPr vert="horz" lIns="91440" tIns="45720" rIns="91440" bIns="45720" rtlCol="0" anchor="t">
            <a:noAutofit/>
          </a:bodyPr>
          <a:lstStyle/>
          <a:p>
            <a:pPr marL="342900" lvl="0" indent="-342900">
              <a:lnSpc>
                <a:spcPct val="107000"/>
              </a:lnSpc>
              <a:buFont typeface="Symbol" panose="05050102010706020507" pitchFamily="18" charset="2"/>
              <a:buChar char=""/>
            </a:pPr>
            <a:r>
              <a:rPr lang="en-GB" sz="1900" kern="100" dirty="0">
                <a:solidFill>
                  <a:srgbClr val="004C6B"/>
                </a:solidFill>
                <a:latin typeface="Poppins" panose="00000500000000000000" pitchFamily="2" charset="0"/>
                <a:cs typeface="Poppins" panose="00000500000000000000" pitchFamily="2" charset="0"/>
              </a:rPr>
              <a:t>A few highlights on recent progress from </a:t>
            </a:r>
            <a:r>
              <a:rPr lang="en-US" sz="1900" kern="100" dirty="0">
                <a:solidFill>
                  <a:srgbClr val="004C6B"/>
                </a:solidFill>
                <a:latin typeface="Poppins" panose="00000500000000000000" pitchFamily="2" charset="0"/>
                <a:cs typeface="Poppins" panose="00000500000000000000" pitchFamily="2" charset="0"/>
              </a:rPr>
              <a:t>James Walker Deputy Director of Primary Care Transformation, Merton and Wandsworth,  NHS South West London ICB</a:t>
            </a:r>
          </a:p>
          <a:p>
            <a:pPr marL="342900" lvl="0" indent="-342900">
              <a:lnSpc>
                <a:spcPct val="107000"/>
              </a:lnSpc>
              <a:buFont typeface="Symbol" panose="05050102010706020507" pitchFamily="18" charset="2"/>
              <a:buChar char=""/>
            </a:pPr>
            <a:r>
              <a:rPr lang="en-US" sz="1900" kern="100" dirty="0">
                <a:solidFill>
                  <a:srgbClr val="004C6B"/>
                </a:solidFill>
                <a:latin typeface="Poppins" panose="00000500000000000000" pitchFamily="2" charset="0"/>
                <a:cs typeface="Poppins" panose="00000500000000000000" pitchFamily="2" charset="0"/>
              </a:rPr>
              <a:t>A few highlights on recent progress from Mark Steed Associate Director of Operations, Battersea Healthcare CIC</a:t>
            </a:r>
          </a:p>
        </p:txBody>
      </p:sp>
      <p:sp>
        <p:nvSpPr>
          <p:cNvPr id="16" name="Slide Number Placeholder 15">
            <a:extLst>
              <a:ext uri="{FF2B5EF4-FFF2-40B4-BE49-F238E27FC236}">
                <a16:creationId xmlns:a16="http://schemas.microsoft.com/office/drawing/2014/main" id="{0E19D0B1-5D16-A059-2351-25ACC1A2C83F}"/>
              </a:ext>
            </a:extLst>
          </p:cNvPr>
          <p:cNvSpPr>
            <a:spLocks noGrp="1"/>
          </p:cNvSpPr>
          <p:nvPr>
            <p:ph type="sldNum" sz="quarter" idx="12"/>
          </p:nvPr>
        </p:nvSpPr>
        <p:spPr/>
        <p:txBody>
          <a:bodyPr/>
          <a:lstStyle/>
          <a:p>
            <a:fld id="{9295DF58-4118-4551-8C61-1A7ED177FA2D}" type="slidenum">
              <a:rPr lang="en-GB" noProof="0" smtClean="0"/>
              <a:pPr/>
              <a:t>20</a:t>
            </a:fld>
            <a:endParaRPr lang="en-GB" noProof="0"/>
          </a:p>
        </p:txBody>
      </p:sp>
      <p:sp>
        <p:nvSpPr>
          <p:cNvPr id="7" name="Title 6">
            <a:extLst>
              <a:ext uri="{FF2B5EF4-FFF2-40B4-BE49-F238E27FC236}">
                <a16:creationId xmlns:a16="http://schemas.microsoft.com/office/drawing/2014/main" id="{CCE576F1-8B15-63DD-D25C-BB0E2C834EA1}"/>
              </a:ext>
            </a:extLst>
          </p:cNvPr>
          <p:cNvSpPr>
            <a:spLocks noGrp="1"/>
          </p:cNvSpPr>
          <p:nvPr>
            <p:ph type="title"/>
          </p:nvPr>
        </p:nvSpPr>
        <p:spPr>
          <a:xfrm>
            <a:off x="527052" y="246595"/>
            <a:ext cx="7886700" cy="1325563"/>
          </a:xfrm>
        </p:spPr>
        <p:txBody>
          <a:bodyPr>
            <a:normAutofit/>
          </a:bodyPr>
          <a:lstStyle/>
          <a:p>
            <a:r>
              <a:rPr lang="en-GB" sz="3800" b="1" dirty="0">
                <a:solidFill>
                  <a:srgbClr val="CF2379"/>
                </a:solidFill>
                <a:latin typeface="Century Gothic" panose="020B0502020202020204" pitchFamily="34" charset="0"/>
              </a:rPr>
              <a:t>Progress</a:t>
            </a:r>
          </a:p>
        </p:txBody>
      </p:sp>
    </p:spTree>
    <p:extLst>
      <p:ext uri="{BB962C8B-B14F-4D97-AF65-F5344CB8AC3E}">
        <p14:creationId xmlns:p14="http://schemas.microsoft.com/office/powerpoint/2010/main" val="3480959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FDF17-498F-9143-B2EF-D0FCDD574725}"/>
            </a:ext>
          </a:extLst>
        </p:cNvPr>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03BB8A75-68A0-B0FC-69F3-1F49D6910A6B}"/>
              </a:ext>
            </a:extLst>
          </p:cNvPr>
          <p:cNvSpPr>
            <a:spLocks noGrp="1"/>
          </p:cNvSpPr>
          <p:nvPr>
            <p:ph type="sldNum" sz="quarter" idx="12"/>
          </p:nvPr>
        </p:nvSpPr>
        <p:spPr/>
        <p:txBody>
          <a:bodyPr/>
          <a:lstStyle/>
          <a:p>
            <a:fld id="{9295DF58-4118-4551-8C61-1A7ED177FA2D}" type="slidenum">
              <a:rPr lang="en-GB" noProof="0" smtClean="0"/>
              <a:pPr/>
              <a:t>21</a:t>
            </a:fld>
            <a:endParaRPr lang="en-GB" noProof="0"/>
          </a:p>
        </p:txBody>
      </p:sp>
      <p:sp>
        <p:nvSpPr>
          <p:cNvPr id="7" name="Title 6">
            <a:extLst>
              <a:ext uri="{FF2B5EF4-FFF2-40B4-BE49-F238E27FC236}">
                <a16:creationId xmlns:a16="http://schemas.microsoft.com/office/drawing/2014/main" id="{D24F8BF4-B2C1-1B00-5F10-2E0E55DF23FA}"/>
              </a:ext>
            </a:extLst>
          </p:cNvPr>
          <p:cNvSpPr>
            <a:spLocks noGrp="1"/>
          </p:cNvSpPr>
          <p:nvPr>
            <p:ph type="title"/>
          </p:nvPr>
        </p:nvSpPr>
        <p:spPr>
          <a:xfrm>
            <a:off x="527052" y="246595"/>
            <a:ext cx="7886700" cy="1325563"/>
          </a:xfrm>
        </p:spPr>
        <p:txBody>
          <a:bodyPr>
            <a:normAutofit/>
          </a:bodyPr>
          <a:lstStyle/>
          <a:p>
            <a:r>
              <a:rPr lang="en-GB" sz="3800" b="1" dirty="0">
                <a:solidFill>
                  <a:srgbClr val="004C6B"/>
                </a:solidFill>
                <a:latin typeface="Century Gothic" panose="020B0502020202020204" pitchFamily="34" charset="0"/>
              </a:rPr>
              <a:t>Questions</a:t>
            </a:r>
          </a:p>
        </p:txBody>
      </p:sp>
      <p:sp>
        <p:nvSpPr>
          <p:cNvPr id="2" name="Content Placeholder 4">
            <a:extLst>
              <a:ext uri="{FF2B5EF4-FFF2-40B4-BE49-F238E27FC236}">
                <a16:creationId xmlns:a16="http://schemas.microsoft.com/office/drawing/2014/main" id="{7B87C37B-9899-D6D7-6F7D-430FFF3BE2FE}"/>
              </a:ext>
            </a:extLst>
          </p:cNvPr>
          <p:cNvSpPr>
            <a:spLocks noGrp="1"/>
          </p:cNvSpPr>
          <p:nvPr>
            <p:ph idx="1"/>
          </p:nvPr>
        </p:nvSpPr>
        <p:spPr>
          <a:xfrm>
            <a:off x="275619" y="1445741"/>
            <a:ext cx="8592761" cy="3926500"/>
          </a:xfrm>
        </p:spPr>
        <p:txBody>
          <a:bodyPr vert="horz" lIns="91440" tIns="45720" rIns="91440" bIns="45720" rtlCol="0" anchor="t">
            <a:noAutofit/>
          </a:bodyPr>
          <a:lstStyle/>
          <a:p>
            <a:pPr marL="342900" lvl="0" indent="-342900">
              <a:lnSpc>
                <a:spcPct val="107000"/>
              </a:lnSpc>
              <a:buFont typeface="Symbol" panose="05050102010706020507" pitchFamily="18" charset="2"/>
              <a:buChar char=""/>
            </a:pPr>
            <a:r>
              <a:rPr lang="en-US" sz="1900" b="1" kern="100" dirty="0">
                <a:solidFill>
                  <a:srgbClr val="004C6B"/>
                </a:solidFill>
                <a:latin typeface="Poppins" panose="00000500000000000000" pitchFamily="2" charset="0"/>
                <a:cs typeface="Poppins" panose="00000500000000000000" pitchFamily="2" charset="0"/>
              </a:rPr>
              <a:t>Give examples about what would make a difference in managing your health?</a:t>
            </a:r>
          </a:p>
          <a:p>
            <a:pPr marL="0" lvl="0" indent="0">
              <a:lnSpc>
                <a:spcPct val="107000"/>
              </a:lnSpc>
              <a:buNone/>
            </a:pPr>
            <a:r>
              <a:rPr lang="en-US" sz="1900" kern="100" dirty="0">
                <a:solidFill>
                  <a:srgbClr val="004C6B"/>
                </a:solidFill>
                <a:latin typeface="Poppins" panose="00000500000000000000" pitchFamily="2" charset="0"/>
                <a:cs typeface="Poppins" panose="00000500000000000000" pitchFamily="2" charset="0"/>
              </a:rPr>
              <a:t>E.g.</a:t>
            </a:r>
          </a:p>
          <a:p>
            <a:pPr marL="342900" indent="-342900">
              <a:lnSpc>
                <a:spcPct val="107000"/>
              </a:lnSpc>
              <a:buFont typeface="Symbol" panose="05050102010706020507" pitchFamily="18" charset="2"/>
              <a:buChar char=""/>
            </a:pPr>
            <a:r>
              <a:rPr lang="en-GB" sz="1900" kern="100" dirty="0">
                <a:solidFill>
                  <a:srgbClr val="004C6B"/>
                </a:solidFill>
                <a:latin typeface="Poppins" panose="00000500000000000000" pitchFamily="2" charset="0"/>
                <a:cs typeface="Poppins" panose="00000500000000000000" pitchFamily="2" charset="0"/>
              </a:rPr>
              <a:t>What needs to happen so that your care staff understand you, your culture and your lifestyle?</a:t>
            </a:r>
            <a:r>
              <a:rPr lang="en-US" sz="1900" kern="100" dirty="0">
                <a:solidFill>
                  <a:srgbClr val="004C6B"/>
                </a:solidFill>
                <a:latin typeface="Poppins" panose="00000500000000000000" pitchFamily="2" charset="0"/>
                <a:cs typeface="Poppins" panose="00000500000000000000" pitchFamily="2" charset="0"/>
              </a:rPr>
              <a:t> </a:t>
            </a:r>
          </a:p>
          <a:p>
            <a:pPr marL="342900" lvl="0" indent="-342900">
              <a:lnSpc>
                <a:spcPct val="107000"/>
              </a:lnSpc>
              <a:buFont typeface="Symbol" panose="05050102010706020507" pitchFamily="18" charset="2"/>
              <a:buChar char=""/>
            </a:pPr>
            <a:r>
              <a:rPr lang="en-US" sz="1900" kern="100" dirty="0">
                <a:solidFill>
                  <a:srgbClr val="004C6B"/>
                </a:solidFill>
                <a:latin typeface="Poppins" panose="00000500000000000000" pitchFamily="2" charset="0"/>
                <a:cs typeface="Poppins" panose="00000500000000000000" pitchFamily="2" charset="0"/>
              </a:rPr>
              <a:t>How could you be more involved in managing your own health?</a:t>
            </a:r>
          </a:p>
          <a:p>
            <a:pPr marL="342900" lvl="0" indent="-342900">
              <a:lnSpc>
                <a:spcPct val="107000"/>
              </a:lnSpc>
              <a:buFont typeface="Symbol" panose="05050102010706020507" pitchFamily="18" charset="2"/>
              <a:buChar char=""/>
            </a:pPr>
            <a:r>
              <a:rPr lang="en-US" sz="1900" kern="100" dirty="0">
                <a:solidFill>
                  <a:srgbClr val="004C6B"/>
                </a:solidFill>
                <a:latin typeface="Poppins" panose="00000500000000000000" pitchFamily="2" charset="0"/>
                <a:cs typeface="Poppins" panose="00000500000000000000" pitchFamily="2" charset="0"/>
              </a:rPr>
              <a:t>How could you and your care staff be more pro-active and joined up?</a:t>
            </a:r>
          </a:p>
          <a:p>
            <a:pPr marL="342900" indent="-342900">
              <a:lnSpc>
                <a:spcPct val="107000"/>
              </a:lnSpc>
              <a:buFont typeface="Symbol" panose="05050102010706020507" pitchFamily="18" charset="2"/>
              <a:buChar char=""/>
            </a:pPr>
            <a:r>
              <a:rPr lang="en-US" sz="1900" kern="100" dirty="0">
                <a:solidFill>
                  <a:srgbClr val="004C6B"/>
                </a:solidFill>
                <a:latin typeface="Poppins" panose="00000500000000000000" pitchFamily="2" charset="0"/>
                <a:cs typeface="Poppins" panose="00000500000000000000" pitchFamily="2" charset="0"/>
              </a:rPr>
              <a:t>What information or choices might be useful?</a:t>
            </a:r>
          </a:p>
          <a:p>
            <a:pPr marL="342900" indent="-342900">
              <a:lnSpc>
                <a:spcPct val="107000"/>
              </a:lnSpc>
              <a:buFont typeface="Symbol" panose="05050102010706020507" pitchFamily="18" charset="2"/>
              <a:buChar char=""/>
            </a:pPr>
            <a:endParaRPr lang="en-US" sz="1900" kern="100" dirty="0">
              <a:solidFill>
                <a:srgbClr val="004C6B"/>
              </a:solidFill>
              <a:latin typeface="Poppins" panose="00000500000000000000" pitchFamily="2" charset="0"/>
              <a:cs typeface="Poppins" panose="00000500000000000000" pitchFamily="2" charset="0"/>
            </a:endParaRPr>
          </a:p>
          <a:p>
            <a:pPr marL="342900" lvl="0" indent="-342900">
              <a:lnSpc>
                <a:spcPct val="107000"/>
              </a:lnSpc>
              <a:buFont typeface="Symbol" panose="05050102010706020507" pitchFamily="18" charset="2"/>
              <a:buChar char=""/>
            </a:pPr>
            <a:endParaRPr lang="en-US" sz="1900" kern="100" dirty="0">
              <a:solidFill>
                <a:srgbClr val="004C6B"/>
              </a:solidFill>
              <a:latin typeface="Poppins" panose="00000500000000000000" pitchFamily="2" charset="0"/>
              <a:cs typeface="Poppins" panose="00000500000000000000" pitchFamily="2" charset="0"/>
            </a:endParaRPr>
          </a:p>
          <a:p>
            <a:pPr marL="342900" lvl="0" indent="-342900">
              <a:lnSpc>
                <a:spcPct val="107000"/>
              </a:lnSpc>
              <a:buFont typeface="Symbol" panose="05050102010706020507" pitchFamily="18" charset="2"/>
              <a:buChar char=""/>
            </a:pPr>
            <a:endParaRPr lang="en-US" sz="1900" kern="100" dirty="0">
              <a:solidFill>
                <a:srgbClr val="004C6B"/>
              </a:solidFill>
              <a:latin typeface="Poppins" panose="00000500000000000000" pitchFamily="2" charset="0"/>
              <a:cs typeface="Poppins" panose="00000500000000000000" pitchFamily="2" charset="0"/>
            </a:endParaRPr>
          </a:p>
          <a:p>
            <a:pPr marL="0" lvl="0" indent="0">
              <a:lnSpc>
                <a:spcPct val="107000"/>
              </a:lnSpc>
              <a:buNone/>
            </a:pPr>
            <a:endParaRPr lang="en-US" sz="1900" kern="100" dirty="0">
              <a:solidFill>
                <a:srgbClr val="004C6B"/>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553326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D2311-A0F1-7782-1AEA-E6635E38FD60}"/>
            </a:ext>
          </a:extLst>
        </p:cNvPr>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9579E0D2-3DA0-857D-C02C-3778AD2F98BF}"/>
              </a:ext>
            </a:extLst>
          </p:cNvPr>
          <p:cNvSpPr>
            <a:spLocks noGrp="1"/>
          </p:cNvSpPr>
          <p:nvPr>
            <p:ph type="sldNum" sz="quarter" idx="12"/>
          </p:nvPr>
        </p:nvSpPr>
        <p:spPr/>
        <p:txBody>
          <a:bodyPr/>
          <a:lstStyle/>
          <a:p>
            <a:fld id="{9295DF58-4118-4551-8C61-1A7ED177FA2D}" type="slidenum">
              <a:rPr lang="en-GB" noProof="0" smtClean="0"/>
              <a:pPr/>
              <a:t>22</a:t>
            </a:fld>
            <a:endParaRPr lang="en-GB" noProof="0"/>
          </a:p>
        </p:txBody>
      </p:sp>
      <p:sp>
        <p:nvSpPr>
          <p:cNvPr id="7" name="Title 6">
            <a:extLst>
              <a:ext uri="{FF2B5EF4-FFF2-40B4-BE49-F238E27FC236}">
                <a16:creationId xmlns:a16="http://schemas.microsoft.com/office/drawing/2014/main" id="{D503E5D8-997C-F1F3-FD01-61D74B059A07}"/>
              </a:ext>
            </a:extLst>
          </p:cNvPr>
          <p:cNvSpPr>
            <a:spLocks noGrp="1"/>
          </p:cNvSpPr>
          <p:nvPr>
            <p:ph type="title"/>
          </p:nvPr>
        </p:nvSpPr>
        <p:spPr>
          <a:xfrm>
            <a:off x="527052" y="246595"/>
            <a:ext cx="7886700" cy="1325563"/>
          </a:xfrm>
        </p:spPr>
        <p:txBody>
          <a:bodyPr>
            <a:normAutofit/>
          </a:bodyPr>
          <a:lstStyle/>
          <a:p>
            <a:r>
              <a:rPr lang="en-GB" sz="3800" b="1" dirty="0">
                <a:solidFill>
                  <a:srgbClr val="004C6B"/>
                </a:solidFill>
                <a:latin typeface="Century Gothic" panose="020B0502020202020204" pitchFamily="34" charset="0"/>
              </a:rPr>
              <a:t>Feedback and responses</a:t>
            </a:r>
          </a:p>
        </p:txBody>
      </p:sp>
    </p:spTree>
    <p:extLst>
      <p:ext uri="{BB962C8B-B14F-4D97-AF65-F5344CB8AC3E}">
        <p14:creationId xmlns:p14="http://schemas.microsoft.com/office/powerpoint/2010/main" val="3250584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3A307-EB25-FB0C-06EC-ED7CCB6F7B5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E14956-1A78-0101-14D0-5E1F3C990B8D}"/>
              </a:ext>
            </a:extLst>
          </p:cNvPr>
          <p:cNvSpPr>
            <a:spLocks noGrp="1"/>
          </p:cNvSpPr>
          <p:nvPr>
            <p:ph idx="1"/>
          </p:nvPr>
        </p:nvSpPr>
        <p:spPr>
          <a:xfrm>
            <a:off x="275619" y="1445741"/>
            <a:ext cx="8592761" cy="3926500"/>
          </a:xfrm>
        </p:spPr>
        <p:txBody>
          <a:bodyPr vert="horz" lIns="91440" tIns="45720" rIns="91440" bIns="45720" rtlCol="0" anchor="t">
            <a:noAutofit/>
          </a:bodyPr>
          <a:lstStyle/>
          <a:p>
            <a:pPr marL="342900" indent="-342900">
              <a:lnSpc>
                <a:spcPct val="107000"/>
              </a:lnSpc>
              <a:buFont typeface="Symbol" panose="05050102010706020507" pitchFamily="18" charset="2"/>
              <a:buChar char=""/>
            </a:pPr>
            <a:r>
              <a:rPr lang="en-GB" sz="2000" b="1" kern="100" dirty="0">
                <a:solidFill>
                  <a:srgbClr val="004C6B"/>
                </a:solidFill>
                <a:latin typeface="Poppins" panose="00000500000000000000" pitchFamily="2" charset="0"/>
                <a:cs typeface="Poppins" panose="00000500000000000000" pitchFamily="2" charset="0"/>
              </a:rPr>
              <a:t>Things will continue to change keep up to date</a:t>
            </a:r>
          </a:p>
          <a:p>
            <a:pPr marL="342900" indent="-342900">
              <a:lnSpc>
                <a:spcPct val="107000"/>
              </a:lnSpc>
              <a:buFont typeface="Symbol" panose="05050102010706020507" pitchFamily="18" charset="2"/>
              <a:buChar char=""/>
            </a:pPr>
            <a:r>
              <a:rPr lang="en-GB" sz="2000" b="1" kern="100" dirty="0">
                <a:solidFill>
                  <a:srgbClr val="004C6B"/>
                </a:solidFill>
                <a:latin typeface="Poppins" panose="00000500000000000000" pitchFamily="2" charset="0"/>
                <a:cs typeface="Poppins" panose="00000500000000000000" pitchFamily="2" charset="0"/>
              </a:rPr>
              <a:t>Become a Healthwatch member for free and get the Healthwatch Newsletter </a:t>
            </a:r>
            <a:r>
              <a:rPr lang="en-GB" sz="2000" kern="100" dirty="0">
                <a:solidFill>
                  <a:srgbClr val="004C6B"/>
                </a:solidFill>
                <a:latin typeface="Poppins" panose="00000500000000000000" pitchFamily="2" charset="0"/>
                <a:cs typeface="Poppins" panose="00000500000000000000" pitchFamily="2" charset="0"/>
              </a:rPr>
              <a:t>(</a:t>
            </a:r>
            <a:r>
              <a:rPr lang="en-GB" sz="2000" kern="100" dirty="0">
                <a:solidFill>
                  <a:srgbClr val="004C6B"/>
                </a:solidFill>
                <a:latin typeface="Poppins" panose="00000500000000000000" pitchFamily="2" charset="0"/>
                <a:cs typeface="Poppins" panose="00000500000000000000" pitchFamily="2" charset="0"/>
                <a:hlinkClick r:id="rId3"/>
              </a:rPr>
              <a:t>Link</a:t>
            </a:r>
            <a:r>
              <a:rPr lang="en-GB" sz="2000" kern="100" dirty="0">
                <a:solidFill>
                  <a:srgbClr val="004C6B"/>
                </a:solidFill>
                <a:latin typeface="Poppins" panose="00000500000000000000" pitchFamily="2" charset="0"/>
                <a:cs typeface="Poppins" panose="00000500000000000000" pitchFamily="2" charset="0"/>
              </a:rPr>
              <a:t>)</a:t>
            </a:r>
            <a:endParaRPr lang="en-GB" sz="2000" b="1" kern="100" dirty="0">
              <a:solidFill>
                <a:srgbClr val="004C6B"/>
              </a:solidFill>
              <a:latin typeface="Poppins" panose="00000500000000000000" pitchFamily="2" charset="0"/>
              <a:cs typeface="Poppins" panose="00000500000000000000" pitchFamily="2" charset="0"/>
            </a:endParaRPr>
          </a:p>
          <a:p>
            <a:pPr marL="342900" indent="-342900">
              <a:lnSpc>
                <a:spcPct val="107000"/>
              </a:lnSpc>
              <a:buFont typeface="Symbol" panose="05050102010706020507" pitchFamily="18" charset="2"/>
              <a:buChar char=""/>
            </a:pPr>
            <a:r>
              <a:rPr lang="en-GB" sz="2000" b="1" kern="100" dirty="0">
                <a:solidFill>
                  <a:srgbClr val="004C6B"/>
                </a:solidFill>
                <a:latin typeface="Poppins" panose="00000500000000000000" pitchFamily="2" charset="0"/>
                <a:cs typeface="Poppins" panose="00000500000000000000" pitchFamily="2" charset="0"/>
              </a:rPr>
              <a:t>SWL ICB newsletter </a:t>
            </a:r>
            <a:r>
              <a:rPr lang="en-GB" sz="2000" kern="100" dirty="0">
                <a:solidFill>
                  <a:srgbClr val="004C6B"/>
                </a:solidFill>
                <a:latin typeface="Poppins" panose="00000500000000000000" pitchFamily="2" charset="0"/>
                <a:cs typeface="Poppins" panose="00000500000000000000" pitchFamily="2" charset="0"/>
              </a:rPr>
              <a:t>(</a:t>
            </a:r>
            <a:r>
              <a:rPr lang="en-GB" sz="2000" kern="100" dirty="0">
                <a:solidFill>
                  <a:srgbClr val="004C6B"/>
                </a:solidFill>
                <a:latin typeface="Poppins" panose="00000500000000000000" pitchFamily="2" charset="0"/>
                <a:cs typeface="Poppins" panose="00000500000000000000" pitchFamily="2" charset="0"/>
                <a:hlinkClick r:id="rId4"/>
              </a:rPr>
              <a:t>Link</a:t>
            </a:r>
            <a:r>
              <a:rPr lang="en-GB" sz="2000" kern="100" dirty="0">
                <a:solidFill>
                  <a:srgbClr val="004C6B"/>
                </a:solidFill>
                <a:latin typeface="Poppins" panose="00000500000000000000" pitchFamily="2" charset="0"/>
                <a:cs typeface="Poppins" panose="00000500000000000000" pitchFamily="2" charset="0"/>
              </a:rPr>
              <a:t>)</a:t>
            </a:r>
            <a:endParaRPr lang="en-US" sz="2000" kern="100" dirty="0">
              <a:solidFill>
                <a:srgbClr val="004C6B"/>
              </a:solidFill>
              <a:latin typeface="Poppins" panose="00000500000000000000" pitchFamily="2" charset="0"/>
              <a:cs typeface="Poppins" panose="00000500000000000000" pitchFamily="2" charset="0"/>
            </a:endParaRPr>
          </a:p>
          <a:p>
            <a:pPr marL="342900" lvl="0" indent="-342900">
              <a:lnSpc>
                <a:spcPct val="107000"/>
              </a:lnSpc>
              <a:buFont typeface="Symbol" panose="05050102010706020507" pitchFamily="18" charset="2"/>
              <a:buChar char=""/>
            </a:pPr>
            <a:r>
              <a:rPr lang="en-GB" sz="2000" b="1" kern="100" dirty="0">
                <a:solidFill>
                  <a:srgbClr val="004C6B"/>
                </a:solidFill>
                <a:latin typeface="Poppins" panose="00000500000000000000" pitchFamily="2" charset="0"/>
                <a:cs typeface="Poppins" panose="00000500000000000000" pitchFamily="2" charset="0"/>
              </a:rPr>
              <a:t>GP practice – Patient Participation Group (PPG) </a:t>
            </a:r>
          </a:p>
          <a:p>
            <a:pPr marL="342900" lvl="0" indent="-342900">
              <a:lnSpc>
                <a:spcPct val="107000"/>
              </a:lnSpc>
              <a:buFont typeface="Symbol" panose="05050102010706020507" pitchFamily="18" charset="2"/>
              <a:buChar char=""/>
            </a:pPr>
            <a:r>
              <a:rPr lang="en-GB" sz="2000" b="1" kern="100" dirty="0">
                <a:solidFill>
                  <a:srgbClr val="004C6B"/>
                </a:solidFill>
                <a:latin typeface="Poppins" panose="00000500000000000000" pitchFamily="2" charset="0"/>
                <a:cs typeface="Poppins" panose="00000500000000000000" pitchFamily="2" charset="0"/>
              </a:rPr>
              <a:t>PPG Forum</a:t>
            </a:r>
          </a:p>
          <a:p>
            <a:pPr marL="342900" lvl="0" indent="-342900">
              <a:lnSpc>
                <a:spcPct val="107000"/>
              </a:lnSpc>
              <a:buFont typeface="Symbol" panose="05050102010706020507" pitchFamily="18" charset="2"/>
              <a:buChar char=""/>
            </a:pPr>
            <a:r>
              <a:rPr lang="en-GB" sz="2000" b="1" kern="100" dirty="0">
                <a:solidFill>
                  <a:srgbClr val="004C6B"/>
                </a:solidFill>
                <a:latin typeface="Poppins" panose="00000500000000000000" pitchFamily="2" charset="0"/>
                <a:cs typeface="Poppins" panose="00000500000000000000" pitchFamily="2" charset="0"/>
              </a:rPr>
              <a:t>GP practice events</a:t>
            </a:r>
          </a:p>
          <a:p>
            <a:pPr marL="342900" lvl="0" indent="-342900">
              <a:lnSpc>
                <a:spcPct val="107000"/>
              </a:lnSpc>
              <a:buFont typeface="Symbol" panose="05050102010706020507" pitchFamily="18" charset="2"/>
              <a:buChar char=""/>
            </a:pPr>
            <a:r>
              <a:rPr lang="en-GB" sz="2000" kern="100" dirty="0">
                <a:solidFill>
                  <a:srgbClr val="004C6B"/>
                </a:solidFill>
                <a:latin typeface="Poppins" panose="00000500000000000000" pitchFamily="2" charset="0"/>
                <a:cs typeface="Poppins" panose="00000500000000000000" pitchFamily="2" charset="0"/>
              </a:rPr>
              <a:t>Become a health champion (</a:t>
            </a:r>
            <a:r>
              <a:rPr lang="en-GB" sz="2000" kern="100" dirty="0">
                <a:solidFill>
                  <a:srgbClr val="004C6B"/>
                </a:solidFill>
                <a:latin typeface="Poppins" panose="00000500000000000000" pitchFamily="2" charset="0"/>
                <a:cs typeface="Poppins" panose="00000500000000000000" pitchFamily="2" charset="0"/>
                <a:hlinkClick r:id="rId5"/>
              </a:rPr>
              <a:t>Link</a:t>
            </a:r>
            <a:r>
              <a:rPr lang="en-GB" sz="2000" kern="100" dirty="0">
                <a:solidFill>
                  <a:srgbClr val="004C6B"/>
                </a:solidFill>
                <a:latin typeface="Poppins" panose="00000500000000000000" pitchFamily="2" charset="0"/>
                <a:cs typeface="Poppins" panose="00000500000000000000" pitchFamily="2" charset="0"/>
              </a:rPr>
              <a:t>)</a:t>
            </a:r>
          </a:p>
          <a:p>
            <a:pPr marL="342900" lvl="0" indent="-342900">
              <a:lnSpc>
                <a:spcPct val="107000"/>
              </a:lnSpc>
              <a:buFont typeface="Symbol" panose="05050102010706020507" pitchFamily="18" charset="2"/>
              <a:buChar char=""/>
            </a:pPr>
            <a:r>
              <a:rPr lang="en-GB" sz="2000" b="1" kern="100" dirty="0">
                <a:solidFill>
                  <a:srgbClr val="004C6B"/>
                </a:solidFill>
                <a:latin typeface="Poppins" panose="00000500000000000000" pitchFamily="2" charset="0"/>
                <a:cs typeface="Poppins" panose="00000500000000000000" pitchFamily="2" charset="0"/>
              </a:rPr>
              <a:t>Join Thinking Partners: </a:t>
            </a:r>
            <a:r>
              <a:rPr lang="en-US" sz="2000" kern="100" dirty="0">
                <a:solidFill>
                  <a:srgbClr val="004C6B"/>
                </a:solidFill>
                <a:latin typeface="Poppins" panose="00000500000000000000" pitchFamily="2" charset="0"/>
                <a:cs typeface="Poppins" panose="00000500000000000000" pitchFamily="2" charset="0"/>
              </a:rPr>
              <a:t>Topic based meetings you can attend based on your interest (</a:t>
            </a:r>
            <a:r>
              <a:rPr lang="en-US" sz="2000" kern="100" dirty="0">
                <a:solidFill>
                  <a:srgbClr val="004C6B"/>
                </a:solidFill>
                <a:latin typeface="Poppins" panose="00000500000000000000" pitchFamily="2" charset="0"/>
                <a:cs typeface="Poppins" panose="00000500000000000000" pitchFamily="2" charset="0"/>
                <a:hlinkClick r:id="rId6"/>
              </a:rPr>
              <a:t>Link</a:t>
            </a:r>
            <a:r>
              <a:rPr lang="en-US" sz="2000" kern="100" dirty="0">
                <a:solidFill>
                  <a:srgbClr val="004C6B"/>
                </a:solidFill>
                <a:latin typeface="Poppins" panose="00000500000000000000" pitchFamily="2" charset="0"/>
                <a:cs typeface="Poppins" panose="00000500000000000000" pitchFamily="2" charset="0"/>
              </a:rPr>
              <a:t>)</a:t>
            </a:r>
          </a:p>
        </p:txBody>
      </p:sp>
      <p:sp>
        <p:nvSpPr>
          <p:cNvPr id="16" name="Slide Number Placeholder 15">
            <a:extLst>
              <a:ext uri="{FF2B5EF4-FFF2-40B4-BE49-F238E27FC236}">
                <a16:creationId xmlns:a16="http://schemas.microsoft.com/office/drawing/2014/main" id="{AF8CEC37-260F-5225-85D6-1DF2F8C6BD57}"/>
              </a:ext>
            </a:extLst>
          </p:cNvPr>
          <p:cNvSpPr>
            <a:spLocks noGrp="1"/>
          </p:cNvSpPr>
          <p:nvPr>
            <p:ph type="sldNum" sz="quarter" idx="12"/>
          </p:nvPr>
        </p:nvSpPr>
        <p:spPr/>
        <p:txBody>
          <a:bodyPr/>
          <a:lstStyle/>
          <a:p>
            <a:fld id="{9295DF58-4118-4551-8C61-1A7ED177FA2D}" type="slidenum">
              <a:rPr lang="en-GB" noProof="0" smtClean="0"/>
              <a:pPr/>
              <a:t>23</a:t>
            </a:fld>
            <a:endParaRPr lang="en-GB" noProof="0"/>
          </a:p>
        </p:txBody>
      </p:sp>
      <p:sp>
        <p:nvSpPr>
          <p:cNvPr id="7" name="Title 6">
            <a:extLst>
              <a:ext uri="{FF2B5EF4-FFF2-40B4-BE49-F238E27FC236}">
                <a16:creationId xmlns:a16="http://schemas.microsoft.com/office/drawing/2014/main" id="{A810F9E4-57E3-278D-972B-56B17895F8B1}"/>
              </a:ext>
            </a:extLst>
          </p:cNvPr>
          <p:cNvSpPr>
            <a:spLocks noGrp="1"/>
          </p:cNvSpPr>
          <p:nvPr>
            <p:ph type="title"/>
          </p:nvPr>
        </p:nvSpPr>
        <p:spPr>
          <a:xfrm>
            <a:off x="527052" y="246595"/>
            <a:ext cx="7886700" cy="1325563"/>
          </a:xfrm>
        </p:spPr>
        <p:txBody>
          <a:bodyPr>
            <a:normAutofit/>
          </a:bodyPr>
          <a:lstStyle/>
          <a:p>
            <a:r>
              <a:rPr lang="en-GB" sz="3800" b="1" dirty="0">
                <a:solidFill>
                  <a:srgbClr val="CF2379"/>
                </a:solidFill>
              </a:rPr>
              <a:t>Keep up to date or get involved</a:t>
            </a:r>
            <a:endParaRPr lang="en-GB" sz="3800" b="1" dirty="0">
              <a:solidFill>
                <a:srgbClr val="CF2379"/>
              </a:solidFill>
              <a:latin typeface="Century Gothic" panose="020B0502020202020204" pitchFamily="34" charset="0"/>
            </a:endParaRPr>
          </a:p>
        </p:txBody>
      </p:sp>
    </p:spTree>
    <p:extLst>
      <p:ext uri="{BB962C8B-B14F-4D97-AF65-F5344CB8AC3E}">
        <p14:creationId xmlns:p14="http://schemas.microsoft.com/office/powerpoint/2010/main" val="347691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8650" y="1363749"/>
            <a:ext cx="8228271" cy="2229796"/>
          </a:xfrm>
        </p:spPr>
        <p:txBody>
          <a:bodyPr vert="horz" lIns="91440" tIns="45720" rIns="91440" bIns="45720" rtlCol="0" anchor="t">
            <a:noAutofit/>
          </a:bodyPr>
          <a:lstStyle/>
          <a:p>
            <a:pPr>
              <a:buFont typeface="Arial"/>
              <a:buChar char="•"/>
            </a:pPr>
            <a:r>
              <a:rPr lang="en-GB" sz="1900" dirty="0">
                <a:solidFill>
                  <a:srgbClr val="004C6B"/>
                </a:solidFill>
                <a:latin typeface="Poppins" panose="00000500000000000000" pitchFamily="2" charset="0"/>
                <a:cs typeface="Poppins" panose="00000500000000000000" pitchFamily="2" charset="0"/>
              </a:rPr>
              <a:t>Was today’s event useful?</a:t>
            </a:r>
          </a:p>
          <a:p>
            <a:pPr>
              <a:buFont typeface="Arial"/>
              <a:buChar char="•"/>
            </a:pPr>
            <a:r>
              <a:rPr lang="en-GB" sz="1900" dirty="0">
                <a:solidFill>
                  <a:srgbClr val="004C6B"/>
                </a:solidFill>
                <a:latin typeface="Poppins" panose="00000500000000000000" pitchFamily="2" charset="0"/>
                <a:cs typeface="Poppins" panose="00000500000000000000" pitchFamily="2" charset="0"/>
              </a:rPr>
              <a:t>Please select if any of the following was useful (you can pick more than one):</a:t>
            </a:r>
            <a:br>
              <a:rPr lang="en-GB" sz="1900" dirty="0">
                <a:solidFill>
                  <a:srgbClr val="004C6B"/>
                </a:solidFill>
                <a:latin typeface="Poppins" panose="00000500000000000000" pitchFamily="2" charset="0"/>
                <a:cs typeface="Poppins" panose="00000500000000000000" pitchFamily="2" charset="0"/>
              </a:rPr>
            </a:br>
            <a:endParaRPr lang="en-GB" sz="1900" dirty="0">
              <a:solidFill>
                <a:srgbClr val="004C6B"/>
              </a:solidFill>
              <a:latin typeface="Poppins" panose="00000500000000000000" pitchFamily="2" charset="0"/>
              <a:cs typeface="Poppins" panose="00000500000000000000" pitchFamily="2" charset="0"/>
            </a:endParaRPr>
          </a:p>
          <a:p>
            <a:pPr lvl="1">
              <a:buFont typeface="Arial"/>
              <a:buChar char="•"/>
            </a:pPr>
            <a:r>
              <a:rPr lang="en-GB" sz="1900" dirty="0">
                <a:solidFill>
                  <a:srgbClr val="004C6B"/>
                </a:solidFill>
                <a:latin typeface="Poppins" panose="00000500000000000000" pitchFamily="2" charset="0"/>
                <a:cs typeface="Poppins" panose="00000500000000000000" pitchFamily="2" charset="0"/>
              </a:rPr>
              <a:t>I found out something about health and social care </a:t>
            </a:r>
          </a:p>
          <a:p>
            <a:pPr lvl="1">
              <a:buFont typeface="Arial"/>
              <a:buChar char="•"/>
            </a:pPr>
            <a:r>
              <a:rPr lang="en-GB" sz="1900" dirty="0">
                <a:solidFill>
                  <a:srgbClr val="004C6B"/>
                </a:solidFill>
                <a:latin typeface="Poppins" panose="00000500000000000000" pitchFamily="2" charset="0"/>
                <a:cs typeface="Poppins" panose="00000500000000000000" pitchFamily="2" charset="0"/>
              </a:rPr>
              <a:t>I shared my experiences </a:t>
            </a:r>
          </a:p>
          <a:p>
            <a:pPr lvl="1">
              <a:buFont typeface="Arial"/>
              <a:buChar char="•"/>
            </a:pPr>
            <a:r>
              <a:rPr lang="en-GB" sz="1900" dirty="0">
                <a:solidFill>
                  <a:srgbClr val="004C6B"/>
                </a:solidFill>
                <a:latin typeface="Poppins" panose="00000500000000000000" pitchFamily="2" charset="0"/>
                <a:cs typeface="Poppins" panose="00000500000000000000" pitchFamily="2" charset="0"/>
              </a:rPr>
              <a:t>I learnt about how to get health and social care services</a:t>
            </a:r>
          </a:p>
          <a:p>
            <a:pPr lvl="1">
              <a:buFont typeface="Arial"/>
              <a:buChar char="•"/>
            </a:pPr>
            <a:r>
              <a:rPr lang="en-GB" sz="1900" dirty="0">
                <a:solidFill>
                  <a:srgbClr val="004C6B"/>
                </a:solidFill>
                <a:latin typeface="Poppins" panose="00000500000000000000" pitchFamily="2" charset="0"/>
                <a:cs typeface="Poppins" panose="00000500000000000000" pitchFamily="2" charset="0"/>
              </a:rPr>
              <a:t>I learnt more about how to get involved in how health and social care services work</a:t>
            </a:r>
          </a:p>
          <a:p>
            <a:pPr lvl="1">
              <a:buFont typeface="Arial"/>
              <a:buChar char="•"/>
            </a:pPr>
            <a:r>
              <a:rPr lang="en-GB" sz="1900" dirty="0">
                <a:solidFill>
                  <a:srgbClr val="004C6B"/>
                </a:solidFill>
                <a:latin typeface="Poppins" panose="00000500000000000000" pitchFamily="2" charset="0"/>
                <a:cs typeface="Poppins" panose="00000500000000000000" pitchFamily="2" charset="0"/>
              </a:rPr>
              <a:t>I found something else useful</a:t>
            </a:r>
          </a:p>
          <a:p>
            <a:pPr lvl="1">
              <a:buFont typeface="Arial"/>
              <a:buChar char="•"/>
            </a:pPr>
            <a:r>
              <a:rPr lang="en-GB" sz="1900" dirty="0">
                <a:solidFill>
                  <a:srgbClr val="004C6B"/>
                </a:solidFill>
                <a:latin typeface="Poppins" panose="00000500000000000000" pitchFamily="2" charset="0"/>
                <a:cs typeface="Poppins" panose="00000500000000000000" pitchFamily="2" charset="0"/>
              </a:rPr>
              <a:t>No - I didn’t find the event useful</a:t>
            </a:r>
          </a:p>
          <a:p>
            <a:pPr lvl="1">
              <a:buFont typeface="Arial"/>
              <a:buChar char="•"/>
            </a:pPr>
            <a:endParaRPr lang="en-GB" sz="1900" dirty="0">
              <a:solidFill>
                <a:srgbClr val="004C6B"/>
              </a:solidFill>
              <a:latin typeface="Poppins" panose="00000500000000000000" pitchFamily="2" charset="0"/>
              <a:cs typeface="Poppins" panose="00000500000000000000" pitchFamily="2" charset="0"/>
            </a:endParaRPr>
          </a:p>
          <a:p>
            <a:pPr marL="457200" lvl="1" indent="0">
              <a:buNone/>
            </a:pPr>
            <a:r>
              <a:rPr lang="en-GB" sz="1900" dirty="0">
                <a:solidFill>
                  <a:srgbClr val="004C6B"/>
                </a:solidFill>
                <a:latin typeface="Poppins" panose="00000500000000000000" pitchFamily="2" charset="0"/>
                <a:cs typeface="Poppins" panose="00000500000000000000" pitchFamily="2" charset="0"/>
              </a:rPr>
              <a:t>Please more feedback if you want to.</a:t>
            </a:r>
          </a:p>
          <a:p>
            <a:pPr marL="457200" lvl="1" indent="0">
              <a:buNone/>
            </a:pPr>
            <a:endParaRPr lang="en-GB" sz="1900" dirty="0">
              <a:solidFill>
                <a:srgbClr val="004C6B"/>
              </a:solidFill>
              <a:latin typeface="Poppins" panose="00000500000000000000" pitchFamily="2" charset="0"/>
              <a:cs typeface="Poppins" panose="00000500000000000000" pitchFamily="2" charset="0"/>
            </a:endParaRPr>
          </a:p>
          <a:p>
            <a:pPr marL="457200" lvl="1" indent="0">
              <a:buNone/>
            </a:pPr>
            <a:endParaRPr lang="en-GB" sz="1900" dirty="0">
              <a:solidFill>
                <a:srgbClr val="004C6B"/>
              </a:solidFill>
              <a:latin typeface="Poppins" panose="00000500000000000000" pitchFamily="2" charset="0"/>
              <a:cs typeface="Poppins" panose="00000500000000000000" pitchFamily="2" charset="0"/>
            </a:endParaRPr>
          </a:p>
          <a:p>
            <a:pPr marL="457200" lvl="1" indent="0">
              <a:buNone/>
            </a:pPr>
            <a:endParaRPr lang="en-GB" sz="1900" dirty="0">
              <a:solidFill>
                <a:srgbClr val="004C6B"/>
              </a:solidFill>
              <a:latin typeface="Poppins" panose="00000500000000000000" pitchFamily="2" charset="0"/>
              <a:cs typeface="Poppins" panose="00000500000000000000" pitchFamily="2" charset="0"/>
            </a:endParaRPr>
          </a:p>
          <a:p>
            <a:pPr marL="914400" lvl="2" indent="0">
              <a:buNone/>
            </a:pPr>
            <a:endParaRPr lang="en-GB" sz="1900" dirty="0">
              <a:solidFill>
                <a:srgbClr val="004C6B"/>
              </a:solidFill>
              <a:latin typeface="Poppins" panose="00000500000000000000" pitchFamily="2" charset="0"/>
              <a:cs typeface="Poppins" panose="00000500000000000000" pitchFamily="2" charset="0"/>
            </a:endParaRPr>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24</a:t>
            </a:fld>
            <a:endParaRPr lang="en-GB" noProof="0"/>
          </a:p>
        </p:txBody>
      </p:sp>
      <p:sp>
        <p:nvSpPr>
          <p:cNvPr id="7" name="Title 6"/>
          <p:cNvSpPr>
            <a:spLocks noGrp="1"/>
          </p:cNvSpPr>
          <p:nvPr>
            <p:ph type="title"/>
          </p:nvPr>
        </p:nvSpPr>
        <p:spPr>
          <a:xfrm>
            <a:off x="527052" y="161928"/>
            <a:ext cx="7886700" cy="1325563"/>
          </a:xfrm>
        </p:spPr>
        <p:txBody>
          <a:bodyPr>
            <a:normAutofit/>
          </a:bodyPr>
          <a:lstStyle/>
          <a:p>
            <a:r>
              <a:rPr lang="en-GB" sz="3800" b="1" dirty="0">
                <a:solidFill>
                  <a:srgbClr val="CF2379"/>
                </a:solidFill>
                <a:latin typeface="Century Gothic"/>
              </a:rPr>
              <a:t>How was it?</a:t>
            </a:r>
          </a:p>
        </p:txBody>
      </p:sp>
    </p:spTree>
    <p:extLst>
      <p:ext uri="{BB962C8B-B14F-4D97-AF65-F5344CB8AC3E}">
        <p14:creationId xmlns:p14="http://schemas.microsoft.com/office/powerpoint/2010/main" val="2943666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67463-C6F1-FAC9-D419-65D0C458E6C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0BE9198-589B-0A4E-FC8F-F86EA77D2F3E}"/>
              </a:ext>
            </a:extLst>
          </p:cNvPr>
          <p:cNvSpPr>
            <a:spLocks noGrp="1"/>
          </p:cNvSpPr>
          <p:nvPr>
            <p:ph idx="1"/>
          </p:nvPr>
        </p:nvSpPr>
        <p:spPr>
          <a:xfrm>
            <a:off x="538650" y="1363749"/>
            <a:ext cx="8228271" cy="2229796"/>
          </a:xfrm>
        </p:spPr>
        <p:txBody>
          <a:bodyPr vert="horz" lIns="91440" tIns="45720" rIns="91440" bIns="45720" rtlCol="0" anchor="t">
            <a:noAutofit/>
          </a:bodyPr>
          <a:lstStyle/>
          <a:p>
            <a:pPr>
              <a:buFont typeface="Arial"/>
              <a:buChar char="•"/>
            </a:pPr>
            <a:r>
              <a:rPr lang="en-GB" sz="1900" dirty="0">
                <a:solidFill>
                  <a:srgbClr val="004C6B"/>
                </a:solidFill>
                <a:latin typeface="Poppins" panose="00000500000000000000" pitchFamily="2" charset="0"/>
                <a:cs typeface="Poppins" panose="00000500000000000000" pitchFamily="2" charset="0"/>
              </a:rPr>
              <a:t>We are working with Healthwatch in South West London to understand how GP surgeries are </a:t>
            </a:r>
            <a:r>
              <a:rPr lang="en-US" sz="1900" dirty="0">
                <a:solidFill>
                  <a:srgbClr val="004C6B"/>
                </a:solidFill>
                <a:latin typeface="Poppins" panose="00000500000000000000" pitchFamily="2" charset="0"/>
                <a:cs typeface="Poppins" panose="00000500000000000000" pitchFamily="2" charset="0"/>
              </a:rPr>
              <a:t>meeting the communication and information needs of people with certain disabilities or conditions such as people with sensory loss, certain neurological conditions, people who are neurodiverse and/or have a learning disability.</a:t>
            </a:r>
          </a:p>
          <a:p>
            <a:pPr>
              <a:buFont typeface="Arial"/>
              <a:buChar char="•"/>
            </a:pPr>
            <a:r>
              <a:rPr lang="en-US" sz="1900" dirty="0">
                <a:solidFill>
                  <a:srgbClr val="004C6B"/>
                </a:solidFill>
                <a:latin typeface="Poppins" panose="00000500000000000000" pitchFamily="2" charset="0"/>
                <a:cs typeface="Poppins" panose="00000500000000000000" pitchFamily="2" charset="0"/>
              </a:rPr>
              <a:t>We’ll update more on how this progresses in our Newsletter so become a member to hear more.</a:t>
            </a:r>
          </a:p>
          <a:p>
            <a:pPr>
              <a:buFont typeface="Arial"/>
              <a:buChar char="•"/>
            </a:pPr>
            <a:endParaRPr lang="en-GB" sz="1900" dirty="0">
              <a:solidFill>
                <a:srgbClr val="004C6B"/>
              </a:solidFill>
              <a:highlight>
                <a:srgbClr val="FFFF00"/>
              </a:highlight>
              <a:latin typeface="Poppins" panose="00000500000000000000" pitchFamily="2" charset="0"/>
              <a:cs typeface="Poppins" panose="00000500000000000000" pitchFamily="2" charset="0"/>
            </a:endParaRPr>
          </a:p>
          <a:p>
            <a:pPr marL="914400" lvl="2" indent="0">
              <a:buNone/>
            </a:pPr>
            <a:endParaRPr lang="en-GB" sz="1900" dirty="0">
              <a:solidFill>
                <a:srgbClr val="004C6B"/>
              </a:solidFill>
              <a:latin typeface="Poppins" panose="00000500000000000000" pitchFamily="2" charset="0"/>
              <a:cs typeface="Poppins" panose="00000500000000000000" pitchFamily="2" charset="0"/>
            </a:endParaRPr>
          </a:p>
        </p:txBody>
      </p:sp>
      <p:sp>
        <p:nvSpPr>
          <p:cNvPr id="16" name="Slide Number Placeholder 15">
            <a:extLst>
              <a:ext uri="{FF2B5EF4-FFF2-40B4-BE49-F238E27FC236}">
                <a16:creationId xmlns:a16="http://schemas.microsoft.com/office/drawing/2014/main" id="{8E6FC551-8C48-8E67-F3D8-2CCC77B8ADEF}"/>
              </a:ext>
            </a:extLst>
          </p:cNvPr>
          <p:cNvSpPr>
            <a:spLocks noGrp="1"/>
          </p:cNvSpPr>
          <p:nvPr>
            <p:ph type="sldNum" sz="quarter" idx="12"/>
          </p:nvPr>
        </p:nvSpPr>
        <p:spPr/>
        <p:txBody>
          <a:bodyPr/>
          <a:lstStyle/>
          <a:p>
            <a:fld id="{9295DF58-4118-4551-8C61-1A7ED177FA2D}" type="slidenum">
              <a:rPr lang="en-GB" noProof="0" smtClean="0"/>
              <a:pPr/>
              <a:t>25</a:t>
            </a:fld>
            <a:endParaRPr lang="en-GB" noProof="0"/>
          </a:p>
        </p:txBody>
      </p:sp>
      <p:sp>
        <p:nvSpPr>
          <p:cNvPr id="7" name="Title 6">
            <a:extLst>
              <a:ext uri="{FF2B5EF4-FFF2-40B4-BE49-F238E27FC236}">
                <a16:creationId xmlns:a16="http://schemas.microsoft.com/office/drawing/2014/main" id="{714B2E09-FA74-FF6B-BB7A-28FA0EB96443}"/>
              </a:ext>
            </a:extLst>
          </p:cNvPr>
          <p:cNvSpPr>
            <a:spLocks noGrp="1"/>
          </p:cNvSpPr>
          <p:nvPr>
            <p:ph type="title"/>
          </p:nvPr>
        </p:nvSpPr>
        <p:spPr>
          <a:xfrm>
            <a:off x="527052" y="161928"/>
            <a:ext cx="7886700" cy="1325563"/>
          </a:xfrm>
        </p:spPr>
        <p:txBody>
          <a:bodyPr>
            <a:normAutofit/>
          </a:bodyPr>
          <a:lstStyle/>
          <a:p>
            <a:r>
              <a:rPr lang="en-GB" sz="3800" b="1" dirty="0">
                <a:solidFill>
                  <a:srgbClr val="CF2379"/>
                </a:solidFill>
                <a:latin typeface="Century Gothic"/>
              </a:rPr>
              <a:t>And finally</a:t>
            </a:r>
          </a:p>
        </p:txBody>
      </p:sp>
    </p:spTree>
    <p:extLst>
      <p:ext uri="{BB962C8B-B14F-4D97-AF65-F5344CB8AC3E}">
        <p14:creationId xmlns:p14="http://schemas.microsoft.com/office/powerpoint/2010/main" val="945585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15FE9-C4C5-5AB9-CB43-A28B972B58FB}"/>
            </a:ext>
          </a:extLst>
        </p:cNvPr>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0B09EBA5-117B-B3B1-DAB5-FF4E4B95994B}"/>
              </a:ext>
            </a:extLst>
          </p:cNvPr>
          <p:cNvSpPr>
            <a:spLocks noGrp="1"/>
          </p:cNvSpPr>
          <p:nvPr>
            <p:ph type="sldNum" sz="quarter" idx="12"/>
          </p:nvPr>
        </p:nvSpPr>
        <p:spPr/>
        <p:txBody>
          <a:bodyPr/>
          <a:lstStyle/>
          <a:p>
            <a:fld id="{9295DF58-4118-4551-8C61-1A7ED177FA2D}" type="slidenum">
              <a:rPr lang="en-GB" noProof="0" smtClean="0"/>
              <a:pPr/>
              <a:t>26</a:t>
            </a:fld>
            <a:endParaRPr lang="en-GB" noProof="0"/>
          </a:p>
        </p:txBody>
      </p:sp>
      <p:sp>
        <p:nvSpPr>
          <p:cNvPr id="7" name="Title 6">
            <a:extLst>
              <a:ext uri="{FF2B5EF4-FFF2-40B4-BE49-F238E27FC236}">
                <a16:creationId xmlns:a16="http://schemas.microsoft.com/office/drawing/2014/main" id="{62969B9B-5535-A4EB-B5F6-19B1809C59DB}"/>
              </a:ext>
            </a:extLst>
          </p:cNvPr>
          <p:cNvSpPr>
            <a:spLocks noGrp="1"/>
          </p:cNvSpPr>
          <p:nvPr>
            <p:ph type="title"/>
          </p:nvPr>
        </p:nvSpPr>
        <p:spPr>
          <a:xfrm>
            <a:off x="527052" y="246595"/>
            <a:ext cx="7886700" cy="1325563"/>
          </a:xfrm>
        </p:spPr>
        <p:txBody>
          <a:bodyPr>
            <a:normAutofit/>
          </a:bodyPr>
          <a:lstStyle/>
          <a:p>
            <a:r>
              <a:rPr lang="en-GB" sz="3800" b="1" dirty="0">
                <a:solidFill>
                  <a:srgbClr val="CF2379"/>
                </a:solidFill>
              </a:rPr>
              <a:t>Thank you</a:t>
            </a:r>
            <a:endParaRPr lang="en-GB" sz="3800" b="1" dirty="0">
              <a:solidFill>
                <a:srgbClr val="CF2379"/>
              </a:solidFill>
              <a:latin typeface="Century Gothic" panose="020B0502020202020204" pitchFamily="34" charset="0"/>
            </a:endParaRPr>
          </a:p>
        </p:txBody>
      </p:sp>
    </p:spTree>
    <p:extLst>
      <p:ext uri="{BB962C8B-B14F-4D97-AF65-F5344CB8AC3E}">
        <p14:creationId xmlns:p14="http://schemas.microsoft.com/office/powerpoint/2010/main" val="213385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a:xfrm>
            <a:off x="323528" y="358252"/>
            <a:ext cx="5148370" cy="468000"/>
          </a:xfrm>
        </p:spPr>
        <p:txBody>
          <a:bodyPr/>
          <a:lstStyle/>
          <a:p>
            <a:r>
              <a:rPr lang="en-GB" dirty="0">
                <a:latin typeface="Century Gothic" panose="020B0502020202020204" pitchFamily="34" charset="0"/>
              </a:rPr>
              <a:t>Healthwatch Wandsworth</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95DF58-4118-4551-8C61-1A7ED177FA2D}" type="slidenum">
              <a:rPr kumimoji="0" lang="en-GB" sz="1000" b="1" i="0" u="none" strike="noStrike" kern="1200" cap="none" spc="0" normalizeH="0" baseline="0" noProof="0" smtClean="0">
                <a:ln>
                  <a:noFill/>
                </a:ln>
                <a:solidFill>
                  <a:prstClr val="white"/>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000" b="1" i="0" u="none" strike="noStrike" kern="1200" cap="none" spc="0" normalizeH="0" baseline="0" noProof="0" dirty="0">
              <a:ln>
                <a:noFill/>
              </a:ln>
              <a:solidFill>
                <a:prstClr val="white"/>
              </a:solidFill>
              <a:effectLst/>
              <a:uLnTx/>
              <a:uFillTx/>
              <a:latin typeface="Poppins"/>
              <a:ea typeface="+mn-ea"/>
              <a:cs typeface="+mn-cs"/>
            </a:endParaRP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251520" y="1274364"/>
            <a:ext cx="8803531" cy="4788288"/>
          </a:xfrm>
        </p:spPr>
        <p:txBody>
          <a:bodyPr/>
          <a:lstStyle/>
          <a:p>
            <a:pPr marL="285750" indent="-285750">
              <a:spcAft>
                <a:spcPts val="1800"/>
              </a:spcAft>
              <a:buFont typeface="Arial" panose="020B0604020202020204" pitchFamily="34" charset="0"/>
              <a:buChar char="•"/>
            </a:pPr>
            <a:r>
              <a:rPr lang="en-GB" sz="1900" dirty="0">
                <a:solidFill>
                  <a:schemeClr val="accent1">
                    <a:lumMod val="75000"/>
                  </a:schemeClr>
                </a:solidFill>
                <a:latin typeface="+mj-lt"/>
              </a:rPr>
              <a:t>Health and Social Care Act 2012 </a:t>
            </a:r>
            <a:r>
              <a:rPr lang="en-GB" sz="1900" dirty="0">
                <a:latin typeface="+mj-lt"/>
              </a:rPr>
              <a:t>established Healthwatch in English local authority areas and Healthwatch </a:t>
            </a:r>
            <a:r>
              <a:rPr lang="en-GB" sz="1900" dirty="0">
                <a:solidFill>
                  <a:srgbClr val="004C6B"/>
                </a:solidFill>
                <a:latin typeface="+mj-lt"/>
              </a:rPr>
              <a:t>England to bring </a:t>
            </a:r>
            <a:r>
              <a:rPr lang="en-GB" sz="1900" dirty="0">
                <a:latin typeface="+mj-lt"/>
              </a:rPr>
              <a:t>us together.</a:t>
            </a:r>
          </a:p>
          <a:p>
            <a:pPr marL="285750" indent="-285750">
              <a:spcAft>
                <a:spcPts val="1800"/>
              </a:spcAft>
              <a:buFont typeface="Arial" panose="020B0604020202020204" pitchFamily="34" charset="0"/>
              <a:buChar char="•"/>
            </a:pPr>
            <a:r>
              <a:rPr lang="en-GB" sz="1900" b="1" dirty="0">
                <a:solidFill>
                  <a:schemeClr val="accent1">
                    <a:lumMod val="75000"/>
                  </a:schemeClr>
                </a:solidFill>
                <a:latin typeface="+mj-lt"/>
              </a:rPr>
              <a:t>Independent champion </a:t>
            </a:r>
            <a:r>
              <a:rPr lang="en-GB" sz="1900" dirty="0">
                <a:latin typeface="+mj-lt"/>
              </a:rPr>
              <a:t>for people using health and social care in </a:t>
            </a:r>
            <a:r>
              <a:rPr lang="en-GB" sz="1900" dirty="0">
                <a:solidFill>
                  <a:schemeClr val="accent1">
                    <a:lumMod val="75000"/>
                  </a:schemeClr>
                </a:solidFill>
                <a:latin typeface="+mj-lt"/>
              </a:rPr>
              <a:t>Wandsworth</a:t>
            </a:r>
            <a:r>
              <a:rPr lang="en-GB" sz="1900" dirty="0">
                <a:latin typeface="+mj-lt"/>
              </a:rPr>
              <a:t>. </a:t>
            </a:r>
          </a:p>
          <a:p>
            <a:pPr marL="285750" indent="-285750">
              <a:spcAft>
                <a:spcPts val="1800"/>
              </a:spcAft>
              <a:buFont typeface="Arial" panose="020B0604020202020204" pitchFamily="34" charset="0"/>
              <a:buChar char="•"/>
            </a:pPr>
            <a:r>
              <a:rPr lang="en-GB" sz="1900" dirty="0">
                <a:latin typeface="+mj-lt"/>
              </a:rPr>
              <a:t>Through community outreach and interviews we </a:t>
            </a:r>
            <a:r>
              <a:rPr lang="en-GB" sz="1900" dirty="0">
                <a:solidFill>
                  <a:schemeClr val="accent1">
                    <a:lumMod val="75000"/>
                  </a:schemeClr>
                </a:solidFill>
                <a:latin typeface="+mj-lt"/>
              </a:rPr>
              <a:t>listen</a:t>
            </a:r>
            <a:r>
              <a:rPr lang="en-GB" sz="1900" dirty="0">
                <a:latin typeface="+mj-lt"/>
              </a:rPr>
              <a:t> to peoples’ experiences of services and </a:t>
            </a:r>
            <a:r>
              <a:rPr lang="en-GB" sz="1900" dirty="0">
                <a:solidFill>
                  <a:schemeClr val="accent1">
                    <a:lumMod val="75000"/>
                  </a:schemeClr>
                </a:solidFill>
                <a:latin typeface="+mj-lt"/>
              </a:rPr>
              <a:t>offer insight about their real experiences and what they want and need to the people who can make changes</a:t>
            </a:r>
            <a:r>
              <a:rPr lang="en-GB" sz="1900" dirty="0">
                <a:latin typeface="+mj-lt"/>
              </a:rPr>
              <a:t>.</a:t>
            </a:r>
          </a:p>
          <a:p>
            <a:pPr marL="285750" indent="-285750">
              <a:spcAft>
                <a:spcPts val="1800"/>
              </a:spcAft>
              <a:buFont typeface="Arial" panose="020B0604020202020204" pitchFamily="34" charset="0"/>
              <a:buChar char="•"/>
            </a:pPr>
            <a:r>
              <a:rPr lang="en-GB" sz="1900" dirty="0">
                <a:latin typeface="+mj-lt"/>
              </a:rPr>
              <a:t>Working with health and social care services to </a:t>
            </a:r>
            <a:br>
              <a:rPr lang="en-GB" sz="1900" dirty="0">
                <a:latin typeface="+mj-lt"/>
              </a:rPr>
            </a:br>
            <a:r>
              <a:rPr lang="en-GB" sz="1900" dirty="0">
                <a:latin typeface="+mj-lt"/>
              </a:rPr>
              <a:t>improve health and social care.</a:t>
            </a:r>
          </a:p>
          <a:p>
            <a:pPr marL="285750" indent="-285750">
              <a:spcAft>
                <a:spcPts val="1800"/>
              </a:spcAft>
              <a:buFont typeface="Arial" panose="020B0604020202020204" pitchFamily="34" charset="0"/>
              <a:buChar char="•"/>
            </a:pPr>
            <a:r>
              <a:rPr lang="en-GB" sz="1900" dirty="0">
                <a:latin typeface="+mj-lt"/>
              </a:rPr>
              <a:t>Events, newsletters, website keep </a:t>
            </a:r>
            <a:br>
              <a:rPr lang="en-GB" sz="1900" dirty="0">
                <a:latin typeface="+mj-lt"/>
              </a:rPr>
            </a:br>
            <a:r>
              <a:rPr lang="en-GB" sz="1900" dirty="0">
                <a:latin typeface="+mj-lt"/>
              </a:rPr>
              <a:t>people informed and participating.</a:t>
            </a:r>
          </a:p>
          <a:p>
            <a:pPr marL="285750" indent="-285750">
              <a:spcAft>
                <a:spcPts val="600"/>
              </a:spcAft>
              <a:buFont typeface="Arial" panose="020B0604020202020204" pitchFamily="34" charset="0"/>
              <a:buChar char="•"/>
            </a:pPr>
            <a:endParaRPr lang="en-GB" sz="1900" dirty="0">
              <a:solidFill>
                <a:schemeClr val="accent1">
                  <a:lumMod val="75000"/>
                </a:schemeClr>
              </a:solidFill>
              <a:latin typeface="+mj-lt"/>
            </a:endParaRPr>
          </a:p>
          <a:p>
            <a:endParaRPr lang="en-GB" sz="1900" dirty="0">
              <a:latin typeface="+mj-lt"/>
            </a:endParaRPr>
          </a:p>
        </p:txBody>
      </p:sp>
      <p:pic>
        <p:nvPicPr>
          <p:cNvPr id="10" name="Picture 9" descr="A blue megaphone with colorful swirls coming out of it&#10;&#10;Description automatically generated">
            <a:extLst>
              <a:ext uri="{FF2B5EF4-FFF2-40B4-BE49-F238E27FC236}">
                <a16:creationId xmlns:a16="http://schemas.microsoft.com/office/drawing/2014/main" id="{F126F540-C7F9-A128-660C-48044FEA07D4}"/>
              </a:ext>
            </a:extLst>
          </p:cNvPr>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237936" y="3116896"/>
            <a:ext cx="3438520" cy="3438520"/>
          </a:xfrm>
          <a:prstGeom prst="rect">
            <a:avLst/>
          </a:prstGeom>
        </p:spPr>
      </p:pic>
    </p:spTree>
    <p:extLst>
      <p:ext uri="{BB962C8B-B14F-4D97-AF65-F5344CB8AC3E}">
        <p14:creationId xmlns:p14="http://schemas.microsoft.com/office/powerpoint/2010/main" val="3509850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7829" y="1124744"/>
            <a:ext cx="8208000" cy="4392000"/>
          </a:xfrm>
        </p:spPr>
        <p:txBody>
          <a:bodyPr/>
          <a:lstStyle/>
          <a:p>
            <a:pPr marL="342900" indent="-342900" algn="l">
              <a:buClr>
                <a:srgbClr val="CF2379"/>
              </a:buClr>
              <a:buFont typeface="Arial" panose="020B0604020202020204" pitchFamily="34" charset="0"/>
              <a:buChar char="•"/>
            </a:pPr>
            <a:r>
              <a:rPr lang="en-US" sz="2000" b="0" i="0" dirty="0">
                <a:solidFill>
                  <a:srgbClr val="00133F"/>
                </a:solidFill>
                <a:effectLst/>
                <a:latin typeface="Poppins" panose="00000500000000000000" pitchFamily="2" charset="0"/>
              </a:rPr>
              <a:t>March 2023 – online event discussing GP services. </a:t>
            </a:r>
          </a:p>
          <a:p>
            <a:pPr algn="l"/>
            <a:r>
              <a:rPr lang="en-US" sz="2000" dirty="0">
                <a:solidFill>
                  <a:srgbClr val="00133F"/>
                </a:solidFill>
                <a:latin typeface="Poppins" panose="00000500000000000000" pitchFamily="2" charset="0"/>
              </a:rPr>
              <a:t>     Heard about developments in primary care. </a:t>
            </a:r>
          </a:p>
          <a:p>
            <a:pPr algn="l"/>
            <a:r>
              <a:rPr lang="en-US" sz="2000" dirty="0">
                <a:solidFill>
                  <a:srgbClr val="00133F"/>
                </a:solidFill>
                <a:latin typeface="Poppins" panose="00000500000000000000" pitchFamily="2" charset="0"/>
              </a:rPr>
              <a:t>     </a:t>
            </a:r>
            <a:r>
              <a:rPr lang="en-US" sz="2000" b="0" i="0" dirty="0">
                <a:solidFill>
                  <a:srgbClr val="00133F"/>
                </a:solidFill>
                <a:effectLst/>
                <a:latin typeface="Poppins" panose="00000500000000000000" pitchFamily="2" charset="0"/>
              </a:rPr>
              <a:t>Discussed: What does good access look like? What does good     </a:t>
            </a:r>
            <a:br>
              <a:rPr lang="en-US" sz="2000" b="0" i="0" dirty="0">
                <a:solidFill>
                  <a:srgbClr val="00133F"/>
                </a:solidFill>
                <a:effectLst/>
                <a:latin typeface="Poppins" panose="00000500000000000000" pitchFamily="2" charset="0"/>
              </a:rPr>
            </a:br>
            <a:r>
              <a:rPr lang="en-US" sz="2000" b="0" i="0" dirty="0">
                <a:solidFill>
                  <a:srgbClr val="00133F"/>
                </a:solidFill>
                <a:effectLst/>
                <a:latin typeface="Poppins" panose="00000500000000000000" pitchFamily="2" charset="0"/>
              </a:rPr>
              <a:t>     coordination and continuity of care look like? And, how can   </a:t>
            </a:r>
            <a:br>
              <a:rPr lang="en-US" sz="2000" b="0" i="0" dirty="0">
                <a:solidFill>
                  <a:srgbClr val="00133F"/>
                </a:solidFill>
                <a:effectLst/>
                <a:latin typeface="Poppins" panose="00000500000000000000" pitchFamily="2" charset="0"/>
              </a:rPr>
            </a:br>
            <a:r>
              <a:rPr lang="en-US" sz="2000" b="0" i="0" dirty="0">
                <a:solidFill>
                  <a:srgbClr val="00133F"/>
                </a:solidFill>
                <a:effectLst/>
                <a:latin typeface="Poppins" panose="00000500000000000000" pitchFamily="2" charset="0"/>
              </a:rPr>
              <a:t>     we promote wellness through prevention?</a:t>
            </a:r>
          </a:p>
          <a:p>
            <a:pPr lvl="1"/>
            <a:r>
              <a:rPr lang="en-GB" sz="1900" dirty="0">
                <a:latin typeface="Century Gothic" panose="020B0502020202020204" pitchFamily="34" charset="0"/>
              </a:rPr>
              <a:t>  </a:t>
            </a:r>
            <a:r>
              <a:rPr lang="en-GB" sz="2000" dirty="0">
                <a:solidFill>
                  <a:srgbClr val="00133F"/>
                </a:solidFill>
                <a:latin typeface="Poppins" panose="00000500000000000000" pitchFamily="2" charset="0"/>
              </a:rPr>
              <a:t>Over the past year we have continued to hear that accessing  </a:t>
            </a:r>
            <a:br>
              <a:rPr lang="en-GB" sz="2000" dirty="0">
                <a:solidFill>
                  <a:srgbClr val="00133F"/>
                </a:solidFill>
                <a:latin typeface="Poppins" panose="00000500000000000000" pitchFamily="2" charset="0"/>
              </a:rPr>
            </a:br>
            <a:r>
              <a:rPr lang="en-GB" sz="2000" dirty="0">
                <a:solidFill>
                  <a:srgbClr val="00133F"/>
                </a:solidFill>
                <a:latin typeface="Poppins" panose="00000500000000000000" pitchFamily="2" charset="0"/>
              </a:rPr>
              <a:t>   health care is one of the most common topics for local  </a:t>
            </a:r>
            <a:br>
              <a:rPr lang="en-GB" sz="2000" dirty="0">
                <a:solidFill>
                  <a:srgbClr val="00133F"/>
                </a:solidFill>
                <a:latin typeface="Poppins" panose="00000500000000000000" pitchFamily="2" charset="0"/>
              </a:rPr>
            </a:br>
            <a:r>
              <a:rPr lang="en-GB" sz="2000" dirty="0">
                <a:solidFill>
                  <a:srgbClr val="00133F"/>
                </a:solidFill>
                <a:latin typeface="Poppins" panose="00000500000000000000" pitchFamily="2" charset="0"/>
              </a:rPr>
              <a:t>  people.</a:t>
            </a:r>
            <a:br>
              <a:rPr lang="en-GB" sz="2000" dirty="0">
                <a:solidFill>
                  <a:srgbClr val="00133F"/>
                </a:solidFill>
                <a:latin typeface="Poppins" panose="00000500000000000000" pitchFamily="2" charset="0"/>
              </a:rPr>
            </a:br>
            <a:endParaRPr lang="en-GB" sz="2000" dirty="0">
              <a:solidFill>
                <a:srgbClr val="00133F"/>
              </a:solidFill>
              <a:latin typeface="Poppins" panose="00000500000000000000" pitchFamily="2" charset="0"/>
            </a:endParaRPr>
          </a:p>
          <a:p>
            <a:pPr marL="0" lvl="1" indent="0">
              <a:buNone/>
            </a:pPr>
            <a:r>
              <a:rPr lang="en-GB" sz="1900" dirty="0">
                <a:solidFill>
                  <a:schemeClr val="accent5">
                    <a:lumMod val="50000"/>
                  </a:schemeClr>
                </a:solidFill>
              </a:rPr>
              <a:t>Read more about what we did:</a:t>
            </a:r>
          </a:p>
          <a:p>
            <a:pPr marL="0" lvl="1" indent="0">
              <a:buNone/>
            </a:pPr>
            <a:r>
              <a:rPr lang="en-GB" sz="1900" dirty="0">
                <a:solidFill>
                  <a:schemeClr val="accent5">
                    <a:lumMod val="50000"/>
                  </a:schemeClr>
                </a:solidFill>
              </a:rPr>
              <a:t>https://www.healthwatchwandsworth.co.uk/sites/healthwatchwandsworth.co.uk/files/Format%20report%202023%201.2.pdf</a:t>
            </a:r>
            <a:endParaRPr lang="en-GB" sz="1900" dirty="0">
              <a:solidFill>
                <a:schemeClr val="accent5">
                  <a:lumMod val="50000"/>
                </a:schemeClr>
              </a:solidFill>
              <a:latin typeface="Century Gothic" panose="020B0502020202020204" pitchFamily="34" charset="0"/>
            </a:endParaRPr>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4</a:t>
            </a:fld>
            <a:endParaRPr lang="en-GB" noProof="0" dirty="0"/>
          </a:p>
        </p:txBody>
      </p:sp>
      <p:sp>
        <p:nvSpPr>
          <p:cNvPr id="7" name="Title 6"/>
          <p:cNvSpPr>
            <a:spLocks noGrp="1"/>
          </p:cNvSpPr>
          <p:nvPr>
            <p:ph type="title"/>
          </p:nvPr>
        </p:nvSpPr>
        <p:spPr>
          <a:xfrm>
            <a:off x="457200" y="366553"/>
            <a:ext cx="8208000" cy="468000"/>
          </a:xfrm>
        </p:spPr>
        <p:txBody>
          <a:bodyPr/>
          <a:lstStyle/>
          <a:p>
            <a:r>
              <a:rPr lang="en-GB" dirty="0">
                <a:latin typeface="Century Gothic" panose="020B0502020202020204" pitchFamily="34" charset="0"/>
              </a:rPr>
              <a:t>What we did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64160" y="1346886"/>
            <a:ext cx="8592761" cy="4524649"/>
          </a:xfrm>
        </p:spPr>
        <p:txBody>
          <a:bodyPr vert="horz" lIns="91440" tIns="45720" rIns="91440" bIns="45720" rtlCol="0" anchor="t">
            <a:noAutofit/>
          </a:bodyPr>
          <a:lstStyle/>
          <a:p>
            <a:pPr marL="342900" lvl="0" indent="-342900">
              <a:lnSpc>
                <a:spcPct val="107000"/>
              </a:lnSpc>
              <a:buFont typeface="Symbol" panose="05050102010706020507" pitchFamily="18" charset="2"/>
              <a:buChar char=""/>
            </a:pPr>
            <a:r>
              <a:rPr lang="en-GB" sz="1900" b="1" kern="100" dirty="0">
                <a:solidFill>
                  <a:srgbClr val="004C6B"/>
                </a:solidFill>
                <a:effectLst/>
                <a:latin typeface="Poppins" panose="00000500000000000000" pitchFamily="2" charset="0"/>
                <a:ea typeface="Aptos" panose="020B0004020202020204" pitchFamily="34" charset="0"/>
                <a:cs typeface="Poppins" panose="00000500000000000000" pitchFamily="2" charset="0"/>
              </a:rPr>
              <a:t>Getting an appointment, availability and how people can access </a:t>
            </a:r>
            <a:r>
              <a:rPr lang="en-GB" sz="1900" kern="100" dirty="0">
                <a:solidFill>
                  <a:srgbClr val="004C6B"/>
                </a:solidFill>
                <a:effectLst/>
                <a:latin typeface="Poppins" panose="00000500000000000000" pitchFamily="2" charset="0"/>
                <a:ea typeface="Aptos" panose="020B0004020202020204" pitchFamily="34" charset="0"/>
                <a:cs typeface="Poppins" panose="00000500000000000000" pitchFamily="2" charset="0"/>
              </a:rPr>
              <a:t>(having </a:t>
            </a:r>
            <a:r>
              <a:rPr lang="en-US" sz="1900" kern="100" dirty="0">
                <a:solidFill>
                  <a:srgbClr val="004C6B"/>
                </a:solidFill>
                <a:effectLst/>
                <a:latin typeface="Poppins" panose="00000500000000000000" pitchFamily="2" charset="0"/>
                <a:ea typeface="Aptos" panose="020B0004020202020204" pitchFamily="34" charset="0"/>
                <a:cs typeface="Poppins" panose="00000500000000000000" pitchFamily="2" charset="0"/>
              </a:rPr>
              <a:t>telephone, digital, and face-to-face appointments were suggested to ensure accessibility and appropriate triaging)</a:t>
            </a:r>
          </a:p>
          <a:p>
            <a:pPr marL="342900" lvl="0" indent="-342900">
              <a:lnSpc>
                <a:spcPct val="107000"/>
              </a:lnSpc>
              <a:buFont typeface="Symbol" panose="05050102010706020507" pitchFamily="18" charset="2"/>
              <a:buChar char=""/>
            </a:pPr>
            <a:r>
              <a:rPr lang="en-US" sz="1900" b="1" kern="100" dirty="0">
                <a:solidFill>
                  <a:srgbClr val="004C6B"/>
                </a:solidFill>
                <a:latin typeface="Poppins" panose="00000500000000000000" pitchFamily="2" charset="0"/>
                <a:ea typeface="Aptos" panose="020B0004020202020204" pitchFamily="34" charset="0"/>
                <a:cs typeface="Poppins" panose="00000500000000000000" pitchFamily="2" charset="0"/>
              </a:rPr>
              <a:t>Improving access: </a:t>
            </a:r>
            <a:r>
              <a:rPr lang="en-US" sz="1900" kern="100" dirty="0">
                <a:solidFill>
                  <a:srgbClr val="004C6B"/>
                </a:solidFill>
                <a:latin typeface="Poppins" panose="00000500000000000000" pitchFamily="2" charset="0"/>
                <a:cs typeface="Poppins" panose="00000500000000000000" pitchFamily="2" charset="0"/>
              </a:rPr>
              <a:t>including supporting patients in using digital access apps, promoting the use of the NHS app for prescription orders, providing clear information about care pathways, and offering various ways to make initial contact.</a:t>
            </a:r>
          </a:p>
          <a:p>
            <a:pPr marL="342900" lvl="0" indent="-342900">
              <a:lnSpc>
                <a:spcPct val="107000"/>
              </a:lnSpc>
              <a:buFont typeface="Symbol" panose="05050102010706020507" pitchFamily="18" charset="2"/>
              <a:buChar char=""/>
            </a:pPr>
            <a:r>
              <a:rPr lang="en-US" sz="1900" b="1" kern="100" dirty="0">
                <a:solidFill>
                  <a:srgbClr val="004C6B"/>
                </a:solidFill>
                <a:effectLst/>
                <a:latin typeface="Poppins" panose="00000500000000000000" pitchFamily="2" charset="0"/>
                <a:ea typeface="Aptos" panose="020B0004020202020204" pitchFamily="34" charset="0"/>
                <a:cs typeface="Poppins" panose="00000500000000000000" pitchFamily="2" charset="0"/>
              </a:rPr>
              <a:t>Continuity: </a:t>
            </a:r>
            <a:r>
              <a:rPr lang="en-US" sz="1900" kern="100" dirty="0">
                <a:solidFill>
                  <a:srgbClr val="004C6B"/>
                </a:solidFill>
                <a:effectLst/>
                <a:latin typeface="Poppins" panose="00000500000000000000" pitchFamily="2" charset="0"/>
                <a:ea typeface="Aptos" panose="020B0004020202020204" pitchFamily="34" charset="0"/>
                <a:cs typeface="Poppins" panose="00000500000000000000" pitchFamily="2" charset="0"/>
              </a:rPr>
              <a:t>of access to the same GP where possible or not repeating medical history. Shared records.</a:t>
            </a:r>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5</a:t>
            </a:fld>
            <a:endParaRPr lang="en-GB" noProof="0"/>
          </a:p>
        </p:txBody>
      </p:sp>
      <p:sp>
        <p:nvSpPr>
          <p:cNvPr id="7" name="Title 6"/>
          <p:cNvSpPr>
            <a:spLocks noGrp="1"/>
          </p:cNvSpPr>
          <p:nvPr>
            <p:ph type="title"/>
          </p:nvPr>
        </p:nvSpPr>
        <p:spPr>
          <a:xfrm>
            <a:off x="527052" y="246595"/>
            <a:ext cx="7886700" cy="1325563"/>
          </a:xfrm>
        </p:spPr>
        <p:txBody>
          <a:bodyPr>
            <a:normAutofit/>
          </a:bodyPr>
          <a:lstStyle/>
          <a:p>
            <a:r>
              <a:rPr lang="en-GB" sz="3800" b="1" dirty="0">
                <a:solidFill>
                  <a:srgbClr val="CF2379"/>
                </a:solidFill>
              </a:rPr>
              <a:t>Key points raised</a:t>
            </a:r>
            <a:endParaRPr lang="en-GB" sz="3800" b="1" dirty="0">
              <a:solidFill>
                <a:srgbClr val="CF2379"/>
              </a:solidFill>
              <a:latin typeface="Century Gothic" panose="020B0502020202020204" pitchFamily="34" charset="0"/>
            </a:endParaRPr>
          </a:p>
        </p:txBody>
      </p:sp>
    </p:spTree>
    <p:extLst>
      <p:ext uri="{BB962C8B-B14F-4D97-AF65-F5344CB8AC3E}">
        <p14:creationId xmlns:p14="http://schemas.microsoft.com/office/powerpoint/2010/main" val="102593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F0D92-D9F0-42C5-D4AA-A03C1C524D39}"/>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4269948-143F-A1D3-0C0E-BEFA9B5B727F}"/>
              </a:ext>
            </a:extLst>
          </p:cNvPr>
          <p:cNvSpPr>
            <a:spLocks noGrp="1"/>
          </p:cNvSpPr>
          <p:nvPr>
            <p:ph idx="1"/>
          </p:nvPr>
        </p:nvSpPr>
        <p:spPr>
          <a:xfrm>
            <a:off x="264160" y="1346886"/>
            <a:ext cx="8592761" cy="4524649"/>
          </a:xfrm>
        </p:spPr>
        <p:txBody>
          <a:bodyPr vert="horz" lIns="91440" tIns="45720" rIns="91440" bIns="45720" rtlCol="0" anchor="t">
            <a:noAutofit/>
          </a:bodyPr>
          <a:lstStyle/>
          <a:p>
            <a:pPr marL="342900" lvl="0" indent="-342900">
              <a:lnSpc>
                <a:spcPct val="107000"/>
              </a:lnSpc>
              <a:buFont typeface="Symbol" panose="05050102010706020507" pitchFamily="18" charset="2"/>
              <a:buChar char=""/>
            </a:pPr>
            <a:r>
              <a:rPr lang="en-US" sz="1900" b="1" kern="100" dirty="0">
                <a:solidFill>
                  <a:srgbClr val="004C6B"/>
                </a:solidFill>
                <a:latin typeface="Poppins" panose="00000500000000000000" pitchFamily="2" charset="0"/>
                <a:ea typeface="Aptos" panose="020B0004020202020204" pitchFamily="34" charset="0"/>
                <a:cs typeface="Poppins" panose="00000500000000000000" pitchFamily="2" charset="0"/>
              </a:rPr>
              <a:t>Keeping well: </a:t>
            </a:r>
            <a:r>
              <a:rPr lang="en-US" sz="1900" kern="100" dirty="0">
                <a:solidFill>
                  <a:srgbClr val="004C6B"/>
                </a:solidFill>
                <a:latin typeface="Poppins" panose="00000500000000000000" pitchFamily="2" charset="0"/>
                <a:ea typeface="Aptos" panose="020B0004020202020204" pitchFamily="34" charset="0"/>
                <a:cs typeface="Poppins" panose="00000500000000000000" pitchFamily="2" charset="0"/>
              </a:rPr>
              <a:t>signposting, beyond the NHS (community champions and events and social prescribing links with support groups) , Health checks, sharing good practice and specific GPs for vulnerable people, early intervention information about mental health, social isolation and education. Social prescribing beyond GP practices.</a:t>
            </a:r>
          </a:p>
          <a:p>
            <a:pPr marL="342900" lvl="0" indent="-342900">
              <a:lnSpc>
                <a:spcPct val="107000"/>
              </a:lnSpc>
              <a:buFont typeface="Symbol" panose="05050102010706020507" pitchFamily="18" charset="2"/>
              <a:buChar char=""/>
            </a:pPr>
            <a:r>
              <a:rPr lang="en-US" sz="1900" b="1" kern="100" dirty="0">
                <a:solidFill>
                  <a:srgbClr val="004C6B"/>
                </a:solidFill>
                <a:latin typeface="Poppins" panose="00000500000000000000" pitchFamily="2" charset="0"/>
                <a:ea typeface="Aptos" panose="020B0004020202020204" pitchFamily="34" charset="0"/>
                <a:cs typeface="Poppins" panose="00000500000000000000" pitchFamily="2" charset="0"/>
              </a:rPr>
              <a:t>Transparency about how things are working at surgeries</a:t>
            </a:r>
          </a:p>
          <a:p>
            <a:pPr marL="342900" lvl="0" indent="-342900">
              <a:lnSpc>
                <a:spcPct val="107000"/>
              </a:lnSpc>
              <a:buFont typeface="Symbol" panose="05050102010706020507" pitchFamily="18" charset="2"/>
              <a:buChar char=""/>
            </a:pPr>
            <a:r>
              <a:rPr lang="en-US" sz="1900" b="1" kern="100" dirty="0">
                <a:solidFill>
                  <a:srgbClr val="004C6B"/>
                </a:solidFill>
                <a:latin typeface="Poppins" panose="00000500000000000000" pitchFamily="2" charset="0"/>
                <a:ea typeface="Aptos" panose="020B0004020202020204" pitchFamily="34" charset="0"/>
                <a:cs typeface="Poppins" panose="00000500000000000000" pitchFamily="2" charset="0"/>
              </a:rPr>
              <a:t>Increasing access to community based services</a:t>
            </a:r>
          </a:p>
        </p:txBody>
      </p:sp>
      <p:sp>
        <p:nvSpPr>
          <p:cNvPr id="16" name="Slide Number Placeholder 15">
            <a:extLst>
              <a:ext uri="{FF2B5EF4-FFF2-40B4-BE49-F238E27FC236}">
                <a16:creationId xmlns:a16="http://schemas.microsoft.com/office/drawing/2014/main" id="{AAAA68CD-CDF3-932F-3AAE-0563CAB7DB09}"/>
              </a:ext>
            </a:extLst>
          </p:cNvPr>
          <p:cNvSpPr>
            <a:spLocks noGrp="1"/>
          </p:cNvSpPr>
          <p:nvPr>
            <p:ph type="sldNum" sz="quarter" idx="12"/>
          </p:nvPr>
        </p:nvSpPr>
        <p:spPr/>
        <p:txBody>
          <a:bodyPr/>
          <a:lstStyle/>
          <a:p>
            <a:fld id="{9295DF58-4118-4551-8C61-1A7ED177FA2D}" type="slidenum">
              <a:rPr lang="en-GB" noProof="0" smtClean="0"/>
              <a:pPr/>
              <a:t>6</a:t>
            </a:fld>
            <a:endParaRPr lang="en-GB" noProof="0"/>
          </a:p>
        </p:txBody>
      </p:sp>
      <p:sp>
        <p:nvSpPr>
          <p:cNvPr id="7" name="Title 6">
            <a:extLst>
              <a:ext uri="{FF2B5EF4-FFF2-40B4-BE49-F238E27FC236}">
                <a16:creationId xmlns:a16="http://schemas.microsoft.com/office/drawing/2014/main" id="{6B457593-F4CC-16C5-B6B2-C6A203F83101}"/>
              </a:ext>
            </a:extLst>
          </p:cNvPr>
          <p:cNvSpPr>
            <a:spLocks noGrp="1"/>
          </p:cNvSpPr>
          <p:nvPr>
            <p:ph type="title"/>
          </p:nvPr>
        </p:nvSpPr>
        <p:spPr>
          <a:xfrm>
            <a:off x="527052" y="246595"/>
            <a:ext cx="7886700" cy="1325563"/>
          </a:xfrm>
        </p:spPr>
        <p:txBody>
          <a:bodyPr>
            <a:normAutofit/>
          </a:bodyPr>
          <a:lstStyle/>
          <a:p>
            <a:r>
              <a:rPr lang="en-GB" sz="3800" b="1" dirty="0">
                <a:solidFill>
                  <a:srgbClr val="CF2379"/>
                </a:solidFill>
              </a:rPr>
              <a:t>Key points raised</a:t>
            </a:r>
            <a:endParaRPr lang="en-GB" sz="3800" b="1" dirty="0">
              <a:solidFill>
                <a:srgbClr val="CF2379"/>
              </a:solidFill>
              <a:latin typeface="Century Gothic" panose="020B0502020202020204" pitchFamily="34" charset="0"/>
            </a:endParaRPr>
          </a:p>
        </p:txBody>
      </p:sp>
    </p:spTree>
    <p:extLst>
      <p:ext uri="{BB962C8B-B14F-4D97-AF65-F5344CB8AC3E}">
        <p14:creationId xmlns:p14="http://schemas.microsoft.com/office/powerpoint/2010/main" val="3380913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6BB49-589E-D3C7-6C63-18FCBD4D914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F556175-DC6E-E8D3-D23E-497BE2354C06}"/>
              </a:ext>
            </a:extLst>
          </p:cNvPr>
          <p:cNvSpPr>
            <a:spLocks noGrp="1"/>
          </p:cNvSpPr>
          <p:nvPr>
            <p:ph idx="1"/>
          </p:nvPr>
        </p:nvSpPr>
        <p:spPr>
          <a:xfrm>
            <a:off x="264160" y="1408670"/>
            <a:ext cx="8592761" cy="4462865"/>
          </a:xfrm>
        </p:spPr>
        <p:txBody>
          <a:bodyPr vert="horz" lIns="91440" tIns="45720" rIns="91440" bIns="45720" rtlCol="0" anchor="t">
            <a:noAutofit/>
          </a:bodyPr>
          <a:lstStyle/>
          <a:p>
            <a:pPr marL="0" lvl="0" indent="0">
              <a:lnSpc>
                <a:spcPct val="107000"/>
              </a:lnSpc>
              <a:buNone/>
            </a:pPr>
            <a:r>
              <a:rPr lang="en-GB" sz="1900" b="1" kern="100" dirty="0">
                <a:solidFill>
                  <a:srgbClr val="004C6B"/>
                </a:solidFill>
                <a:effectLst/>
                <a:latin typeface="Poppins" panose="00000500000000000000" pitchFamily="2" charset="0"/>
                <a:ea typeface="Aptos" panose="020B0004020202020204" pitchFamily="34" charset="0"/>
                <a:cs typeface="Poppins" panose="00000500000000000000" pitchFamily="2" charset="0"/>
              </a:rPr>
              <a:t>The point at which you access care – the NHS call this Primary Care.</a:t>
            </a:r>
            <a:r>
              <a:rPr lang="en-US" sz="1900" b="1" kern="100" dirty="0">
                <a:solidFill>
                  <a:srgbClr val="004C6B"/>
                </a:solidFill>
                <a:effectLst/>
                <a:latin typeface="Poppins" panose="00000500000000000000" pitchFamily="2" charset="0"/>
                <a:ea typeface="Aptos" panose="020B0004020202020204" pitchFamily="34" charset="0"/>
                <a:cs typeface="Poppins" panose="00000500000000000000" pitchFamily="2" charset="0"/>
              </a:rPr>
              <a:t> </a:t>
            </a:r>
          </a:p>
          <a:p>
            <a:pPr marL="0" lvl="0" indent="0">
              <a:lnSpc>
                <a:spcPct val="107000"/>
              </a:lnSpc>
              <a:buNone/>
            </a:pPr>
            <a:r>
              <a:rPr lang="en-US" sz="1900" kern="100" dirty="0">
                <a:solidFill>
                  <a:srgbClr val="004C6B"/>
                </a:solidFill>
                <a:effectLst/>
                <a:latin typeface="Poppins" panose="00000500000000000000" pitchFamily="2" charset="0"/>
                <a:ea typeface="Aptos" panose="020B0004020202020204" pitchFamily="34" charset="0"/>
                <a:cs typeface="Poppins" panose="00000500000000000000" pitchFamily="2" charset="0"/>
              </a:rPr>
              <a:t>- general practitioners, dentists, opticians and community healthcare. For common health concerns, preventative care, and manage chronic conditions.</a:t>
            </a:r>
          </a:p>
          <a:p>
            <a:pPr marL="0" lvl="0" indent="0">
              <a:lnSpc>
                <a:spcPct val="107000"/>
              </a:lnSpc>
              <a:buNone/>
            </a:pPr>
            <a:r>
              <a:rPr lang="en-US" sz="1900" kern="100" dirty="0">
                <a:solidFill>
                  <a:srgbClr val="004C6B"/>
                </a:solidFill>
                <a:latin typeface="Poppins" panose="00000500000000000000" pitchFamily="2" charset="0"/>
                <a:ea typeface="Aptos" panose="020B0004020202020204" pitchFamily="34" charset="0"/>
                <a:cs typeface="Poppins" panose="00000500000000000000" pitchFamily="2" charset="0"/>
              </a:rPr>
              <a:t>- Not emergency care (e.g. A &amp; E) or planned care and hospital care (e.g. specialist appointments, treatments or surgery).</a:t>
            </a:r>
          </a:p>
          <a:p>
            <a:pPr marL="0" lvl="0" indent="0">
              <a:lnSpc>
                <a:spcPct val="107000"/>
              </a:lnSpc>
              <a:spcAft>
                <a:spcPts val="1200"/>
              </a:spcAft>
              <a:buNone/>
            </a:pPr>
            <a:r>
              <a:rPr lang="en-US" sz="1900" kern="100" dirty="0">
                <a:solidFill>
                  <a:srgbClr val="004C6B"/>
                </a:solidFill>
                <a:effectLst/>
                <a:latin typeface="Poppins" panose="00000500000000000000" pitchFamily="2" charset="0"/>
                <a:ea typeface="Aptos" panose="020B0004020202020204" pitchFamily="34" charset="0"/>
                <a:cs typeface="Poppins" panose="00000500000000000000" pitchFamily="2" charset="0"/>
              </a:rPr>
              <a:t>- Attempt</a:t>
            </a:r>
            <a:r>
              <a:rPr lang="en-US" sz="1900" kern="100" dirty="0">
                <a:solidFill>
                  <a:srgbClr val="004C6B"/>
                </a:solidFill>
                <a:latin typeface="Poppins" panose="00000500000000000000" pitchFamily="2" charset="0"/>
                <a:ea typeface="Aptos" panose="020B0004020202020204" pitchFamily="34" charset="0"/>
                <a:cs typeface="Poppins" panose="00000500000000000000" pitchFamily="2" charset="0"/>
              </a:rPr>
              <a:t>s to increase access to care: including the options </a:t>
            </a:r>
            <a:r>
              <a:rPr lang="en-GB" sz="1900" kern="100" dirty="0">
                <a:solidFill>
                  <a:srgbClr val="004C6B"/>
                </a:solidFill>
                <a:latin typeface="Poppins" panose="00000500000000000000" pitchFamily="2" charset="0"/>
                <a:ea typeface="Aptos" panose="020B0004020202020204" pitchFamily="34" charset="0"/>
                <a:cs typeface="Poppins" panose="00000500000000000000" pitchFamily="2" charset="0"/>
              </a:rPr>
              <a:t>places we can go to get help. E.g. new technology, different staff who can help at GP surgeries or elsewhere.</a:t>
            </a:r>
            <a:endParaRPr lang="en-GB" sz="1200" kern="100" dirty="0">
              <a:solidFill>
                <a:srgbClr val="004C6B"/>
              </a:solidFill>
              <a:latin typeface="Poppins" panose="00000500000000000000" pitchFamily="2" charset="0"/>
              <a:ea typeface="Aptos" panose="020B0004020202020204" pitchFamily="34" charset="0"/>
              <a:cs typeface="Poppins" panose="00000500000000000000" pitchFamily="2" charset="0"/>
            </a:endParaRPr>
          </a:p>
          <a:p>
            <a:pPr marL="0" lvl="0" indent="0">
              <a:lnSpc>
                <a:spcPct val="107000"/>
              </a:lnSpc>
              <a:spcAft>
                <a:spcPts val="1200"/>
              </a:spcAft>
              <a:buNone/>
            </a:pPr>
            <a:r>
              <a:rPr lang="en-GB" sz="1900" b="1" kern="100" dirty="0">
                <a:solidFill>
                  <a:srgbClr val="CF2379"/>
                </a:solidFill>
                <a:effectLst/>
                <a:latin typeface="Poppins" panose="00000500000000000000" pitchFamily="2" charset="0"/>
                <a:ea typeface="Aptos" panose="020B0004020202020204" pitchFamily="34" charset="0"/>
                <a:cs typeface="Poppins" panose="00000500000000000000" pitchFamily="2" charset="0"/>
              </a:rPr>
              <a:t>Here’s a quick tour of a what’s new. Many new ideas are still at the beginning of being implemented and will take time to develop.</a:t>
            </a:r>
            <a:endParaRPr lang="en-GB" sz="1900" kern="100" dirty="0">
              <a:solidFill>
                <a:srgbClr val="CF2379"/>
              </a:solidFill>
              <a:effectLst/>
              <a:latin typeface="Poppins" panose="00000500000000000000" pitchFamily="2" charset="0"/>
              <a:ea typeface="Aptos" panose="020B0004020202020204" pitchFamily="34" charset="0"/>
              <a:cs typeface="Poppins" panose="00000500000000000000" pitchFamily="2" charset="0"/>
            </a:endParaRPr>
          </a:p>
        </p:txBody>
      </p:sp>
      <p:sp>
        <p:nvSpPr>
          <p:cNvPr id="16" name="Slide Number Placeholder 15">
            <a:extLst>
              <a:ext uri="{FF2B5EF4-FFF2-40B4-BE49-F238E27FC236}">
                <a16:creationId xmlns:a16="http://schemas.microsoft.com/office/drawing/2014/main" id="{FBBB0895-9F13-D29D-8147-86D7EABA90F9}"/>
              </a:ext>
            </a:extLst>
          </p:cNvPr>
          <p:cNvSpPr>
            <a:spLocks noGrp="1"/>
          </p:cNvSpPr>
          <p:nvPr>
            <p:ph type="sldNum" sz="quarter" idx="12"/>
          </p:nvPr>
        </p:nvSpPr>
        <p:spPr/>
        <p:txBody>
          <a:bodyPr/>
          <a:lstStyle/>
          <a:p>
            <a:fld id="{9295DF58-4118-4551-8C61-1A7ED177FA2D}" type="slidenum">
              <a:rPr lang="en-GB" noProof="0" smtClean="0"/>
              <a:pPr/>
              <a:t>7</a:t>
            </a:fld>
            <a:endParaRPr lang="en-GB" noProof="0"/>
          </a:p>
        </p:txBody>
      </p:sp>
      <p:sp>
        <p:nvSpPr>
          <p:cNvPr id="7" name="Title 6">
            <a:extLst>
              <a:ext uri="{FF2B5EF4-FFF2-40B4-BE49-F238E27FC236}">
                <a16:creationId xmlns:a16="http://schemas.microsoft.com/office/drawing/2014/main" id="{ABCEAB07-7DF9-CCDC-A05A-D221CA6495C1}"/>
              </a:ext>
            </a:extLst>
          </p:cNvPr>
          <p:cNvSpPr>
            <a:spLocks noGrp="1"/>
          </p:cNvSpPr>
          <p:nvPr>
            <p:ph type="title"/>
          </p:nvPr>
        </p:nvSpPr>
        <p:spPr>
          <a:xfrm>
            <a:off x="527052" y="246595"/>
            <a:ext cx="7886700" cy="1325563"/>
          </a:xfrm>
        </p:spPr>
        <p:txBody>
          <a:bodyPr>
            <a:normAutofit/>
          </a:bodyPr>
          <a:lstStyle/>
          <a:p>
            <a:r>
              <a:rPr lang="en-GB" sz="3800" b="1" dirty="0">
                <a:solidFill>
                  <a:srgbClr val="CF2379"/>
                </a:solidFill>
              </a:rPr>
              <a:t>Today’s topic – accessing care</a:t>
            </a:r>
            <a:endParaRPr lang="en-GB" sz="3800" b="1" dirty="0">
              <a:solidFill>
                <a:srgbClr val="CF2379"/>
              </a:solidFill>
              <a:latin typeface="Century Gothic" panose="020B0502020202020204" pitchFamily="34" charset="0"/>
            </a:endParaRPr>
          </a:p>
        </p:txBody>
      </p:sp>
      <p:sp>
        <p:nvSpPr>
          <p:cNvPr id="2" name="TextBox 1">
            <a:extLst>
              <a:ext uri="{FF2B5EF4-FFF2-40B4-BE49-F238E27FC236}">
                <a16:creationId xmlns:a16="http://schemas.microsoft.com/office/drawing/2014/main" id="{DF0245B4-0FA2-8E4C-57EB-72D39F9B257B}"/>
              </a:ext>
            </a:extLst>
          </p:cNvPr>
          <p:cNvSpPr txBox="1"/>
          <p:nvPr/>
        </p:nvSpPr>
        <p:spPr>
          <a:xfrm>
            <a:off x="228190" y="4880918"/>
            <a:ext cx="8484424" cy="706411"/>
          </a:xfrm>
          <a:prstGeom prst="rect">
            <a:avLst/>
          </a:prstGeom>
          <a:noFill/>
          <a:ln>
            <a:solidFill>
              <a:srgbClr val="CF2379"/>
            </a:solidFill>
          </a:ln>
        </p:spPr>
        <p:txBody>
          <a:bodyPr wrap="square" rtlCol="0">
            <a:spAutoFit/>
          </a:bodyPr>
          <a:lstStyle/>
          <a:p>
            <a:endParaRPr lang="en-GB" dirty="0"/>
          </a:p>
        </p:txBody>
      </p:sp>
    </p:spTree>
    <p:extLst>
      <p:ext uri="{BB962C8B-B14F-4D97-AF65-F5344CB8AC3E}">
        <p14:creationId xmlns:p14="http://schemas.microsoft.com/office/powerpoint/2010/main" val="2478734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AE1A8-ACBC-A16B-82F6-9559ECB9909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BC105ED-84B1-468C-CC6D-BB1A6C9A8641}"/>
              </a:ext>
            </a:extLst>
          </p:cNvPr>
          <p:cNvSpPr>
            <a:spLocks noGrp="1"/>
          </p:cNvSpPr>
          <p:nvPr>
            <p:ph idx="1"/>
          </p:nvPr>
        </p:nvSpPr>
        <p:spPr>
          <a:xfrm>
            <a:off x="264160" y="1408670"/>
            <a:ext cx="8592761" cy="4462865"/>
          </a:xfrm>
        </p:spPr>
        <p:txBody>
          <a:bodyPr vert="horz" lIns="91440" tIns="45720" rIns="91440" bIns="45720" rtlCol="0" anchor="t">
            <a:noAutofit/>
          </a:bodyPr>
          <a:lstStyle/>
          <a:p>
            <a:pPr marL="0" lvl="0" indent="0">
              <a:lnSpc>
                <a:spcPct val="107000"/>
              </a:lnSpc>
              <a:spcAft>
                <a:spcPts val="1200"/>
              </a:spcAft>
              <a:buNone/>
            </a:pPr>
            <a:r>
              <a:rPr lang="en-GB" sz="1900" b="1" kern="100" dirty="0">
                <a:solidFill>
                  <a:srgbClr val="004C6B"/>
                </a:solidFill>
                <a:latin typeface="Poppins" panose="00000500000000000000" pitchFamily="2" charset="0"/>
                <a:ea typeface="Aptos" panose="020B0004020202020204" pitchFamily="34" charset="0"/>
                <a:cs typeface="Poppins" panose="00000500000000000000" pitchFamily="2" charset="0"/>
              </a:rPr>
              <a:t>Aiming to answer most of the points raised at our previous event.</a:t>
            </a:r>
          </a:p>
          <a:p>
            <a:pPr marL="0" lvl="0" indent="0">
              <a:lnSpc>
                <a:spcPct val="107000"/>
              </a:lnSpc>
              <a:spcAft>
                <a:spcPts val="1200"/>
              </a:spcAft>
              <a:buNone/>
            </a:pPr>
            <a:r>
              <a:rPr lang="en-GB" sz="1900" b="1" kern="100" dirty="0">
                <a:solidFill>
                  <a:srgbClr val="004C6B"/>
                </a:solidFill>
                <a:latin typeface="Poppins" panose="00000500000000000000" pitchFamily="2" charset="0"/>
                <a:ea typeface="Aptos" panose="020B0004020202020204" pitchFamily="34" charset="0"/>
                <a:cs typeface="Poppins" panose="00000500000000000000" pitchFamily="2" charset="0"/>
              </a:rPr>
              <a:t>Gather more of your questions to help us know what people need more information about.</a:t>
            </a:r>
          </a:p>
          <a:p>
            <a:pPr marL="0" lvl="0" indent="0">
              <a:lnSpc>
                <a:spcPct val="107000"/>
              </a:lnSpc>
              <a:spcAft>
                <a:spcPts val="1200"/>
              </a:spcAft>
              <a:buNone/>
            </a:pPr>
            <a:r>
              <a:rPr lang="en-GB" sz="1900" b="1" u="sng" kern="100" dirty="0">
                <a:solidFill>
                  <a:srgbClr val="CF2379"/>
                </a:solidFill>
                <a:latin typeface="Poppins" panose="00000500000000000000" pitchFamily="2" charset="0"/>
                <a:cs typeface="Poppins" panose="00000500000000000000" pitchFamily="2" charset="0"/>
              </a:rPr>
              <a:t>Agenda</a:t>
            </a:r>
          </a:p>
          <a:p>
            <a:pPr marL="0" lvl="0" indent="0">
              <a:lnSpc>
                <a:spcPct val="107000"/>
              </a:lnSpc>
              <a:spcAft>
                <a:spcPts val="1200"/>
              </a:spcAft>
              <a:buNone/>
            </a:pPr>
            <a:r>
              <a:rPr lang="en-GB" sz="1900" b="1" kern="100" dirty="0">
                <a:solidFill>
                  <a:srgbClr val="CF2379"/>
                </a:solidFill>
                <a:latin typeface="Poppins" panose="00000500000000000000" pitchFamily="2" charset="0"/>
                <a:ea typeface="Aptos" panose="020B0004020202020204" pitchFamily="34" charset="0"/>
                <a:cs typeface="Poppins" panose="00000500000000000000" pitchFamily="2" charset="0"/>
              </a:rPr>
              <a:t>1. Overview of Dentistry, Pharmacy and help in the community</a:t>
            </a:r>
          </a:p>
          <a:p>
            <a:pPr marL="0" lvl="0" indent="0">
              <a:lnSpc>
                <a:spcPct val="107000"/>
              </a:lnSpc>
              <a:spcAft>
                <a:spcPts val="1200"/>
              </a:spcAft>
              <a:buNone/>
            </a:pPr>
            <a:r>
              <a:rPr lang="en-GB" sz="1900" b="1" kern="100" dirty="0">
                <a:solidFill>
                  <a:srgbClr val="CF2379"/>
                </a:solidFill>
                <a:effectLst/>
                <a:latin typeface="Poppins" panose="00000500000000000000" pitchFamily="2" charset="0"/>
                <a:ea typeface="Aptos" panose="020B0004020202020204" pitchFamily="34" charset="0"/>
                <a:cs typeface="Poppins" panose="00000500000000000000" pitchFamily="2" charset="0"/>
              </a:rPr>
              <a:t>2. Focus on GP services and Q &amp; A</a:t>
            </a:r>
          </a:p>
          <a:p>
            <a:pPr marL="0" lvl="0" indent="0">
              <a:lnSpc>
                <a:spcPct val="107000"/>
              </a:lnSpc>
              <a:spcAft>
                <a:spcPts val="1200"/>
              </a:spcAft>
              <a:buNone/>
            </a:pPr>
            <a:r>
              <a:rPr lang="en-GB" sz="1900" b="1" kern="100" dirty="0">
                <a:solidFill>
                  <a:srgbClr val="CF2379"/>
                </a:solidFill>
                <a:latin typeface="Poppins" panose="00000500000000000000" pitchFamily="2" charset="0"/>
                <a:ea typeface="Aptos" panose="020B0004020202020204" pitchFamily="34" charset="0"/>
                <a:cs typeface="Poppins" panose="00000500000000000000" pitchFamily="2" charset="0"/>
              </a:rPr>
              <a:t>3. Collaboration, co-ordination and shared records – Integrated care developments and discussion </a:t>
            </a:r>
            <a:endParaRPr lang="en-GB" sz="1900" b="1" kern="100" dirty="0">
              <a:solidFill>
                <a:srgbClr val="CF2379"/>
              </a:solidFill>
              <a:effectLst/>
              <a:latin typeface="Poppins" panose="00000500000000000000" pitchFamily="2" charset="0"/>
              <a:ea typeface="Aptos" panose="020B0004020202020204" pitchFamily="34" charset="0"/>
              <a:cs typeface="Poppins" panose="00000500000000000000" pitchFamily="2" charset="0"/>
            </a:endParaRPr>
          </a:p>
          <a:p>
            <a:pPr marL="0" lvl="0" indent="0">
              <a:lnSpc>
                <a:spcPct val="107000"/>
              </a:lnSpc>
              <a:spcAft>
                <a:spcPts val="1200"/>
              </a:spcAft>
              <a:buNone/>
            </a:pPr>
            <a:endParaRPr lang="en-GB" sz="1900" kern="100" dirty="0">
              <a:solidFill>
                <a:srgbClr val="CF2379"/>
              </a:solidFill>
              <a:effectLst/>
              <a:latin typeface="Poppins" panose="00000500000000000000" pitchFamily="2" charset="0"/>
              <a:ea typeface="Aptos" panose="020B0004020202020204" pitchFamily="34" charset="0"/>
              <a:cs typeface="Poppins" panose="00000500000000000000" pitchFamily="2" charset="0"/>
            </a:endParaRPr>
          </a:p>
        </p:txBody>
      </p:sp>
      <p:sp>
        <p:nvSpPr>
          <p:cNvPr id="16" name="Slide Number Placeholder 15">
            <a:extLst>
              <a:ext uri="{FF2B5EF4-FFF2-40B4-BE49-F238E27FC236}">
                <a16:creationId xmlns:a16="http://schemas.microsoft.com/office/drawing/2014/main" id="{731AD472-E6E3-3B31-FFE7-0048B6C31EC4}"/>
              </a:ext>
            </a:extLst>
          </p:cNvPr>
          <p:cNvSpPr>
            <a:spLocks noGrp="1"/>
          </p:cNvSpPr>
          <p:nvPr>
            <p:ph type="sldNum" sz="quarter" idx="12"/>
          </p:nvPr>
        </p:nvSpPr>
        <p:spPr/>
        <p:txBody>
          <a:bodyPr/>
          <a:lstStyle/>
          <a:p>
            <a:fld id="{9295DF58-4118-4551-8C61-1A7ED177FA2D}" type="slidenum">
              <a:rPr lang="en-GB" noProof="0" smtClean="0"/>
              <a:pPr/>
              <a:t>8</a:t>
            </a:fld>
            <a:endParaRPr lang="en-GB" noProof="0"/>
          </a:p>
        </p:txBody>
      </p:sp>
      <p:sp>
        <p:nvSpPr>
          <p:cNvPr id="7" name="Title 6">
            <a:extLst>
              <a:ext uri="{FF2B5EF4-FFF2-40B4-BE49-F238E27FC236}">
                <a16:creationId xmlns:a16="http://schemas.microsoft.com/office/drawing/2014/main" id="{115D5762-4A62-2C4B-5B71-F4DD0CCE096E}"/>
              </a:ext>
            </a:extLst>
          </p:cNvPr>
          <p:cNvSpPr>
            <a:spLocks noGrp="1"/>
          </p:cNvSpPr>
          <p:nvPr>
            <p:ph type="title"/>
          </p:nvPr>
        </p:nvSpPr>
        <p:spPr>
          <a:xfrm>
            <a:off x="527052" y="246595"/>
            <a:ext cx="7886700" cy="1325563"/>
          </a:xfrm>
        </p:spPr>
        <p:txBody>
          <a:bodyPr>
            <a:normAutofit/>
          </a:bodyPr>
          <a:lstStyle/>
          <a:p>
            <a:r>
              <a:rPr lang="en-GB" sz="3800" b="1" dirty="0">
                <a:solidFill>
                  <a:srgbClr val="CF2379"/>
                </a:solidFill>
              </a:rPr>
              <a:t>Today’s topic – accessing care</a:t>
            </a:r>
            <a:endParaRPr lang="en-GB" sz="3800" b="1" dirty="0">
              <a:solidFill>
                <a:srgbClr val="CF2379"/>
              </a:solidFill>
              <a:latin typeface="Century Gothic" panose="020B0502020202020204" pitchFamily="34" charset="0"/>
            </a:endParaRPr>
          </a:p>
        </p:txBody>
      </p:sp>
    </p:spTree>
    <p:extLst>
      <p:ext uri="{BB962C8B-B14F-4D97-AF65-F5344CB8AC3E}">
        <p14:creationId xmlns:p14="http://schemas.microsoft.com/office/powerpoint/2010/main" val="183205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F3166-47F1-C7E2-CD38-C3A8D57A9A69}"/>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C7AC83E-A2F5-3D2B-9933-D80CA069BD4C}"/>
              </a:ext>
            </a:extLst>
          </p:cNvPr>
          <p:cNvSpPr>
            <a:spLocks noGrp="1"/>
          </p:cNvSpPr>
          <p:nvPr>
            <p:ph idx="1"/>
          </p:nvPr>
        </p:nvSpPr>
        <p:spPr>
          <a:xfrm>
            <a:off x="275619" y="1445741"/>
            <a:ext cx="8592761" cy="3926500"/>
          </a:xfrm>
        </p:spPr>
        <p:txBody>
          <a:bodyPr vert="horz" lIns="91440" tIns="45720" rIns="91440" bIns="45720" rtlCol="0" anchor="t">
            <a:noAutofit/>
          </a:bodyPr>
          <a:lstStyle/>
          <a:p>
            <a:pPr marL="342900" lvl="0" indent="-342900">
              <a:lnSpc>
                <a:spcPct val="107000"/>
              </a:lnSpc>
              <a:buFont typeface="Symbol" panose="05050102010706020507" pitchFamily="18" charset="2"/>
              <a:buChar char=""/>
            </a:pPr>
            <a:r>
              <a:rPr lang="en-US" sz="1900" b="1" kern="100" dirty="0">
                <a:solidFill>
                  <a:srgbClr val="004C6B"/>
                </a:solidFill>
                <a:latin typeface="Poppins" panose="00000500000000000000" pitchFamily="2" charset="0"/>
                <a:cs typeface="Poppins" panose="00000500000000000000" pitchFamily="2" charset="0"/>
              </a:rPr>
              <a:t>People have told us that getting a dental appointment is difficult.</a:t>
            </a:r>
          </a:p>
          <a:p>
            <a:pPr>
              <a:lnSpc>
                <a:spcPct val="107000"/>
              </a:lnSpc>
            </a:pPr>
            <a:r>
              <a:rPr lang="en-US" sz="1900" b="1" kern="100" dirty="0">
                <a:solidFill>
                  <a:srgbClr val="004C6B"/>
                </a:solidFill>
                <a:latin typeface="Poppins" panose="00000500000000000000" pitchFamily="2" charset="0"/>
                <a:cs typeface="Poppins" panose="00000500000000000000" pitchFamily="2" charset="0"/>
              </a:rPr>
              <a:t> </a:t>
            </a:r>
            <a:r>
              <a:rPr lang="en-US" sz="1900" kern="100" dirty="0">
                <a:solidFill>
                  <a:srgbClr val="004C6B"/>
                </a:solidFill>
                <a:latin typeface="Poppins" panose="00000500000000000000" pitchFamily="2" charset="0"/>
                <a:cs typeface="Poppins" panose="00000500000000000000" pitchFamily="2" charset="0"/>
              </a:rPr>
              <a:t>Waiting to see the impact of a recent Government strategy to increase the number of new patients taken on and NHS appointments and we will monitor what might change.</a:t>
            </a:r>
          </a:p>
          <a:p>
            <a:pPr>
              <a:lnSpc>
                <a:spcPct val="107000"/>
              </a:lnSpc>
            </a:pPr>
            <a:r>
              <a:rPr lang="en-US" sz="1900" b="1" kern="100" dirty="0">
                <a:solidFill>
                  <a:schemeClr val="bg1"/>
                </a:solidFill>
                <a:highlight>
                  <a:srgbClr val="CF2379"/>
                </a:highlight>
                <a:latin typeface="Poppins" panose="00000500000000000000" pitchFamily="2" charset="0"/>
                <a:cs typeface="Poppins" panose="00000500000000000000" pitchFamily="2" charset="0"/>
              </a:rPr>
              <a:t>Website: ‘NHS </a:t>
            </a:r>
            <a:r>
              <a:rPr lang="en-US" sz="1900" b="1" kern="100" dirty="0">
                <a:solidFill>
                  <a:schemeClr val="bg1"/>
                </a:solidFill>
                <a:highlight>
                  <a:srgbClr val="CF2379"/>
                </a:highlight>
                <a:latin typeface="Poppins" panose="00000500000000000000" pitchFamily="2" charset="0"/>
                <a:cs typeface="Poppins" panose="00000500000000000000" pitchFamily="2" charset="0"/>
                <a:hlinkClick r:id="rId3">
                  <a:extLst>
                    <a:ext uri="{A12FA001-AC4F-418D-AE19-62706E023703}">
                      <ahyp:hlinkClr xmlns:ahyp="http://schemas.microsoft.com/office/drawing/2018/hyperlinkcolor" val="tx"/>
                    </a:ext>
                  </a:extLst>
                </a:hlinkClick>
              </a:rPr>
              <a:t> Search for A Dentist</a:t>
            </a:r>
            <a:r>
              <a:rPr lang="en-US" sz="1900" b="1" kern="100" dirty="0">
                <a:solidFill>
                  <a:schemeClr val="bg1"/>
                </a:solidFill>
                <a:highlight>
                  <a:srgbClr val="CF2379"/>
                </a:highlight>
                <a:latin typeface="Poppins" panose="00000500000000000000" pitchFamily="2" charset="0"/>
                <a:cs typeface="Poppins" panose="00000500000000000000" pitchFamily="2" charset="0"/>
              </a:rPr>
              <a:t>’  </a:t>
            </a:r>
          </a:p>
          <a:p>
            <a:pPr>
              <a:lnSpc>
                <a:spcPct val="107000"/>
              </a:lnSpc>
            </a:pPr>
            <a:r>
              <a:rPr lang="en-US" sz="1900" kern="100" dirty="0">
                <a:solidFill>
                  <a:srgbClr val="004C6B"/>
                </a:solidFill>
                <a:latin typeface="Poppins" panose="00000500000000000000" pitchFamily="2" charset="0"/>
                <a:cs typeface="Poppins" panose="00000500000000000000" pitchFamily="2" charset="0"/>
              </a:rPr>
              <a:t>Your dentist doesn’t have to be close to where you live.</a:t>
            </a:r>
          </a:p>
          <a:p>
            <a:pPr>
              <a:lnSpc>
                <a:spcPct val="107000"/>
              </a:lnSpc>
            </a:pPr>
            <a:r>
              <a:rPr lang="en-US" sz="1900" kern="100" dirty="0">
                <a:solidFill>
                  <a:srgbClr val="004C6B"/>
                </a:solidFill>
                <a:latin typeface="Poppins" panose="00000500000000000000" pitchFamily="2" charset="0"/>
                <a:cs typeface="Poppins" panose="00000500000000000000" pitchFamily="2" charset="0"/>
              </a:rPr>
              <a:t>Dentists get paid per treatment, not per patient and don’t formally ‘register’ patients. Dentists may put you on an informal list.</a:t>
            </a:r>
          </a:p>
          <a:p>
            <a:pPr>
              <a:lnSpc>
                <a:spcPct val="107000"/>
              </a:lnSpc>
            </a:pPr>
            <a:r>
              <a:rPr lang="en-US" sz="1900" kern="100" dirty="0">
                <a:solidFill>
                  <a:srgbClr val="004C6B"/>
                </a:solidFill>
                <a:latin typeface="Poppins" panose="00000500000000000000" pitchFamily="2" charset="0"/>
                <a:cs typeface="Poppins" panose="00000500000000000000" pitchFamily="2" charset="0"/>
              </a:rPr>
              <a:t>Dental charges. Some people are exempt, but if you don’t qualify for this, you could qualify for help to towards costs </a:t>
            </a:r>
            <a:r>
              <a:rPr lang="en-US" sz="2000" dirty="0">
                <a:hlinkClick r:id="rId4" tooltip="NHS low income scheme to support people struggling to afford dentistry">
                  <a:extLst>
                    <a:ext uri="{A12FA001-AC4F-418D-AE19-62706E023703}">
                      <ahyp:hlinkClr xmlns:ahyp="http://schemas.microsoft.com/office/drawing/2018/hyperlinkcolor" val="tx"/>
                    </a:ext>
                  </a:extLst>
                </a:hlinkClick>
              </a:rPr>
              <a:t>NHS low income scheme</a:t>
            </a:r>
            <a:r>
              <a:rPr lang="en-US" sz="2000" dirty="0"/>
              <a:t>. </a:t>
            </a:r>
          </a:p>
          <a:p>
            <a:pPr marL="0" indent="271463">
              <a:lnSpc>
                <a:spcPct val="107000"/>
              </a:lnSpc>
              <a:buNone/>
            </a:pPr>
            <a:r>
              <a:rPr lang="en-US" sz="2000" dirty="0">
                <a:hlinkClick r:id="rId5"/>
              </a:rPr>
              <a:t>Link: What the new dental recovery plan means for you </a:t>
            </a:r>
            <a:r>
              <a:rPr lang="en-US" sz="2000" dirty="0"/>
              <a:t> </a:t>
            </a:r>
            <a:endParaRPr lang="en-US" sz="1900" kern="100" dirty="0">
              <a:solidFill>
                <a:srgbClr val="004C6B"/>
              </a:solidFill>
              <a:latin typeface="Poppins" panose="00000500000000000000" pitchFamily="2" charset="0"/>
              <a:cs typeface="Poppins" panose="00000500000000000000" pitchFamily="2" charset="0"/>
            </a:endParaRPr>
          </a:p>
        </p:txBody>
      </p:sp>
      <p:sp>
        <p:nvSpPr>
          <p:cNvPr id="16" name="Slide Number Placeholder 15">
            <a:extLst>
              <a:ext uri="{FF2B5EF4-FFF2-40B4-BE49-F238E27FC236}">
                <a16:creationId xmlns:a16="http://schemas.microsoft.com/office/drawing/2014/main" id="{915929D0-FDCC-79BE-7FD5-01F359E965C2}"/>
              </a:ext>
            </a:extLst>
          </p:cNvPr>
          <p:cNvSpPr>
            <a:spLocks noGrp="1"/>
          </p:cNvSpPr>
          <p:nvPr>
            <p:ph type="sldNum" sz="quarter" idx="12"/>
          </p:nvPr>
        </p:nvSpPr>
        <p:spPr/>
        <p:txBody>
          <a:bodyPr/>
          <a:lstStyle/>
          <a:p>
            <a:fld id="{9295DF58-4118-4551-8C61-1A7ED177FA2D}" type="slidenum">
              <a:rPr lang="en-GB" noProof="0" smtClean="0"/>
              <a:pPr/>
              <a:t>9</a:t>
            </a:fld>
            <a:endParaRPr lang="en-GB" noProof="0"/>
          </a:p>
        </p:txBody>
      </p:sp>
      <p:sp>
        <p:nvSpPr>
          <p:cNvPr id="7" name="Title 6">
            <a:extLst>
              <a:ext uri="{FF2B5EF4-FFF2-40B4-BE49-F238E27FC236}">
                <a16:creationId xmlns:a16="http://schemas.microsoft.com/office/drawing/2014/main" id="{B027E804-B2F4-CE5F-B8A7-FE50647DF1EF}"/>
              </a:ext>
            </a:extLst>
          </p:cNvPr>
          <p:cNvSpPr>
            <a:spLocks noGrp="1"/>
          </p:cNvSpPr>
          <p:nvPr>
            <p:ph type="title"/>
          </p:nvPr>
        </p:nvSpPr>
        <p:spPr>
          <a:xfrm>
            <a:off x="527052" y="246595"/>
            <a:ext cx="7886700" cy="1325563"/>
          </a:xfrm>
        </p:spPr>
        <p:txBody>
          <a:bodyPr>
            <a:normAutofit/>
          </a:bodyPr>
          <a:lstStyle/>
          <a:p>
            <a:r>
              <a:rPr lang="en-GB" sz="3800" b="1" dirty="0">
                <a:solidFill>
                  <a:srgbClr val="CF2379"/>
                </a:solidFill>
              </a:rPr>
              <a:t>Dental services</a:t>
            </a:r>
            <a:endParaRPr lang="en-GB" sz="3800" b="1" dirty="0">
              <a:solidFill>
                <a:srgbClr val="CF2379"/>
              </a:solidFill>
              <a:latin typeface="Century Gothic" panose="020B0502020202020204" pitchFamily="34" charset="0"/>
            </a:endParaRPr>
          </a:p>
        </p:txBody>
      </p:sp>
    </p:spTree>
    <p:extLst>
      <p:ext uri="{BB962C8B-B14F-4D97-AF65-F5344CB8AC3E}">
        <p14:creationId xmlns:p14="http://schemas.microsoft.com/office/powerpoint/2010/main" val="40505882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Healthwatch Theme 2021">
  <a:themeElements>
    <a:clrScheme name="Healthwatch">
      <a:dk1>
        <a:srgbClr val="004C6B"/>
      </a:dk1>
      <a:lt1>
        <a:sysClr val="window" lastClr="FFFFFF"/>
      </a:lt1>
      <a:dk2>
        <a:srgbClr val="BFBFBF"/>
      </a:dk2>
      <a:lt2>
        <a:srgbClr val="FFFFFF"/>
      </a:lt2>
      <a:accent1>
        <a:srgbClr val="E73E97"/>
      </a:accent1>
      <a:accent2>
        <a:srgbClr val="84BD00"/>
      </a:accent2>
      <a:accent3>
        <a:srgbClr val="F9B93E"/>
      </a:accent3>
      <a:accent4>
        <a:srgbClr val="00B38C"/>
      </a:accent4>
      <a:accent5>
        <a:srgbClr val="7FCBEB"/>
      </a:accent5>
      <a:accent6>
        <a:srgbClr val="FFFFFF"/>
      </a:accent6>
      <a:hlink>
        <a:srgbClr val="A81563"/>
      </a:hlink>
      <a:folHlink>
        <a:srgbClr val="A81563"/>
      </a:folHlink>
    </a:clrScheme>
    <a:fontScheme name="Healthwatch">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3FDEF95CC75546A249FEEDC40C9213" ma:contentTypeVersion="18" ma:contentTypeDescription="Create a new document." ma:contentTypeScope="" ma:versionID="eacc91d6fb37febaafd05b2f8f372860">
  <xsd:schema xmlns:xsd="http://www.w3.org/2001/XMLSchema" xmlns:xs="http://www.w3.org/2001/XMLSchema" xmlns:p="http://schemas.microsoft.com/office/2006/metadata/properties" xmlns:ns2="c66c340a-7e4c-46ee-a14e-08ebacdf30f4" xmlns:ns3="6500f136-3e0e-46de-95f9-c4d4ff3c2155" targetNamespace="http://schemas.microsoft.com/office/2006/metadata/properties" ma:root="true" ma:fieldsID="0e1133ad2964971eb5a25260fdbec54e" ns2:_="" ns3:_="">
    <xsd:import namespace="c66c340a-7e4c-46ee-a14e-08ebacdf30f4"/>
    <xsd:import namespace="6500f136-3e0e-46de-95f9-c4d4ff3c215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6c340a-7e4c-46ee-a14e-08ebacdf30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c5a2c63-70e0-4b99-ac73-670269d3d6c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Location" ma:index="24" nillable="true" ma:displayName="Location" ma:descrip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00f136-3e0e-46de-95f9-c4d4ff3c215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3332413-17aa-41be-b239-e0ac00afde72}" ma:internalName="TaxCatchAll" ma:showField="CatchAllData" ma:web="6500f136-3e0e-46de-95f9-c4d4ff3c21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6c340a-7e4c-46ee-a14e-08ebacdf30f4">
      <Terms xmlns="http://schemas.microsoft.com/office/infopath/2007/PartnerControls"/>
    </lcf76f155ced4ddcb4097134ff3c332f>
    <TaxCatchAll xmlns="6500f136-3e0e-46de-95f9-c4d4ff3c2155" xsi:nil="true"/>
  </documentManagement>
</p:properties>
</file>

<file path=customXml/itemProps1.xml><?xml version="1.0" encoding="utf-8"?>
<ds:datastoreItem xmlns:ds="http://schemas.openxmlformats.org/officeDocument/2006/customXml" ds:itemID="{8ABFDE1E-D73C-4306-BBEB-D4322EE618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6c340a-7e4c-46ee-a14e-08ebacdf30f4"/>
    <ds:schemaRef ds:uri="6500f136-3e0e-46de-95f9-c4d4ff3c21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7D7BBF-8858-43E7-A98B-DBD7167F189B}">
  <ds:schemaRefs>
    <ds:schemaRef ds:uri="http://schemas.microsoft.com/sharepoint/v3/contenttype/forms"/>
  </ds:schemaRefs>
</ds:datastoreItem>
</file>

<file path=customXml/itemProps3.xml><?xml version="1.0" encoding="utf-8"?>
<ds:datastoreItem xmlns:ds="http://schemas.openxmlformats.org/officeDocument/2006/customXml" ds:itemID="{F8E8A678-467E-4219-8271-EC5C31A45F9B}">
  <ds:schemaRefs>
    <ds:schemaRef ds:uri="http://schemas.microsoft.com/office/2006/metadata/properties"/>
    <ds:schemaRef ds:uri="http://schemas.microsoft.com/office/infopath/2007/PartnerControls"/>
    <ds:schemaRef ds:uri="c66c340a-7e4c-46ee-a14e-08ebacdf30f4"/>
    <ds:schemaRef ds:uri="6500f136-3e0e-46de-95f9-c4d4ff3c2155"/>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11120</TotalTime>
  <Words>2449</Words>
  <Application>Microsoft Office PowerPoint</Application>
  <PresentationFormat>On-screen Show (4:3)</PresentationFormat>
  <Paragraphs>239</Paragraphs>
  <Slides>26</Slides>
  <Notes>25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26</vt:i4>
      </vt:variant>
    </vt:vector>
  </HeadingPairs>
  <TitlesOfParts>
    <vt:vector size="37" baseType="lpstr">
      <vt:lpstr>Arial</vt:lpstr>
      <vt:lpstr>Arial,Sans-Serif</vt:lpstr>
      <vt:lpstr>Calibri</vt:lpstr>
      <vt:lpstr>Calibri Light</vt:lpstr>
      <vt:lpstr>Century Gothic</vt:lpstr>
      <vt:lpstr>Frutiger W01</vt:lpstr>
      <vt:lpstr>Lato</vt:lpstr>
      <vt:lpstr>Poppins</vt:lpstr>
      <vt:lpstr>Symbol</vt:lpstr>
      <vt:lpstr>Office Theme</vt:lpstr>
      <vt:lpstr>Healthwatch Theme 2021</vt:lpstr>
      <vt:lpstr>Healthwatch Assembly</vt:lpstr>
      <vt:lpstr>Reminders:</vt:lpstr>
      <vt:lpstr>Healthwatch Wandsworth</vt:lpstr>
      <vt:lpstr>What we did</vt:lpstr>
      <vt:lpstr>Key points raised</vt:lpstr>
      <vt:lpstr>Key points raised</vt:lpstr>
      <vt:lpstr>Today’s topic – accessing care</vt:lpstr>
      <vt:lpstr>Today’s topic – accessing care</vt:lpstr>
      <vt:lpstr>Dental services</vt:lpstr>
      <vt:lpstr>Pharmacy services</vt:lpstr>
      <vt:lpstr>Direct access</vt:lpstr>
      <vt:lpstr>Community-based help</vt:lpstr>
      <vt:lpstr>Results or e.gs of community-based help.</vt:lpstr>
      <vt:lpstr>GP services</vt:lpstr>
      <vt:lpstr>GP services</vt:lpstr>
      <vt:lpstr>GP services</vt:lpstr>
      <vt:lpstr>Quick poll</vt:lpstr>
      <vt:lpstr>Q &amp; A</vt:lpstr>
      <vt:lpstr>Collaboration and integration</vt:lpstr>
      <vt:lpstr>Progress</vt:lpstr>
      <vt:lpstr>Questions</vt:lpstr>
      <vt:lpstr>Feedback and responses</vt:lpstr>
      <vt:lpstr>Keep up to date or get involved</vt:lpstr>
      <vt:lpstr>How was it?</vt:lpstr>
      <vt:lpstr>And finally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Saffron Mustafa</dc:creator>
  <cp:lastModifiedBy>Sarah Cook</cp:lastModifiedBy>
  <cp:revision>698</cp:revision>
  <dcterms:created xsi:type="dcterms:W3CDTF">2023-06-22T10:07:50Z</dcterms:created>
  <dcterms:modified xsi:type="dcterms:W3CDTF">2024-04-17T08:08:20Z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0x0101008B3FDEF95CC75546A249FEEDC40C9213</vt:lpwstr>
  </property>
  <property fmtid="{D5CDD505-2E9C-101B-9397-08002B2CF9AE}" pid="3" name="MediaServiceImageTags">
    <vt:lpwstr/>
  </property>
</Properties>
</file>