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slides/slide34.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notesSlides/notesSlide2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theme/theme5.xml" ContentType="application/vnd.openxmlformats-officedocument.theme+xml"/>
  <Override PartName="/ppt/theme/theme6.xml" ContentType="application/vnd.openxmlformats-officedocument.theme+xml"/>
  <Override PartName="/ppt/diagrams/quickStyle4.xml" ContentType="application/vnd.openxmlformats-officedocument.drawingml.diagramStyle+xml"/>
  <Override PartName="/ppt/theme/theme9.xml" ContentType="application/vnd.openxmlformats-officedocument.theme+xml"/>
  <Override PartName="/ppt/theme/theme8.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7.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charts/style1.xml" ContentType="application/vnd.ms-office.chartstyle+xml"/>
  <Override PartName="/ppt/diagrams/layout1.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quickStyle6.xml" ContentType="application/vnd.openxmlformats-officedocument.drawingml.diagramStyle+xml"/>
  <Override PartName="/ppt/diagrams/layout6.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3.xml" ContentType="application/vnd.openxmlformats-officedocument.themeOverride+xml"/>
  <Override PartName="/ppt/charts/style4.xml" ContentType="application/vnd.ms-office.chart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olors1.xml" ContentType="application/vnd.ms-office.chartcolorstyle+xml"/>
  <Override PartName="/ppt/diagrams/layout4.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3.xml" ContentType="application/vnd.openxmlformats-officedocument.drawingml.chart+xml"/>
  <Override PartName="/ppt/charts/style3.xml" ContentType="application/vnd.ms-office.chartstyle+xml"/>
  <Override PartName="/ppt/charts/chart4.xml" ContentType="application/vnd.openxmlformats-officedocument.drawingml.char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charts/colors3.xml" ContentType="application/vnd.ms-office.chartcolorstyle+xml"/>
  <Override PartName="/ppt/charts/colors4.xml" ContentType="application/vnd.ms-office.chartcolor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 id="2147483660" r:id="rId3"/>
    <p:sldMasterId id="2147483661" r:id="rId4"/>
    <p:sldMasterId id="2147483662" r:id="rId5"/>
    <p:sldMasterId id="2147483663" r:id="rId6"/>
    <p:sldMasterId id="2147483664" r:id="rId7"/>
    <p:sldMasterId id="2147483665" r:id="rId8"/>
    <p:sldMasterId id="2147483666" r:id="rId9"/>
    <p:sldMasterId id="2147483667" r:id="rId10"/>
    <p:sldMasterId id="2147483668" r:id="rId11"/>
  </p:sldMasterIdLst>
  <p:notesMasterIdLst>
    <p:notesMasterId r:id="rId46"/>
  </p:notesMasterIdLst>
  <p:handoutMasterIdLst>
    <p:handoutMasterId r:id="rId47"/>
  </p:handoutMasterIdLst>
  <p:sldIdLst>
    <p:sldId id="256" r:id="rId12"/>
    <p:sldId id="261" r:id="rId13"/>
    <p:sldId id="264" r:id="rId14"/>
    <p:sldId id="282" r:id="rId15"/>
    <p:sldId id="269" r:id="rId16"/>
    <p:sldId id="270" r:id="rId17"/>
    <p:sldId id="271" r:id="rId18"/>
    <p:sldId id="287" r:id="rId19"/>
    <p:sldId id="286" r:id="rId20"/>
    <p:sldId id="274" r:id="rId21"/>
    <p:sldId id="288" r:id="rId22"/>
    <p:sldId id="279" r:id="rId23"/>
    <p:sldId id="275" r:id="rId24"/>
    <p:sldId id="276" r:id="rId25"/>
    <p:sldId id="289" r:id="rId26"/>
    <p:sldId id="290" r:id="rId27"/>
    <p:sldId id="293" r:id="rId28"/>
    <p:sldId id="294" r:id="rId29"/>
    <p:sldId id="295" r:id="rId30"/>
    <p:sldId id="296" r:id="rId31"/>
    <p:sldId id="297" r:id="rId32"/>
    <p:sldId id="298" r:id="rId33"/>
    <p:sldId id="299" r:id="rId34"/>
    <p:sldId id="300" r:id="rId35"/>
    <p:sldId id="307" r:id="rId36"/>
    <p:sldId id="305" r:id="rId37"/>
    <p:sldId id="306" r:id="rId38"/>
    <p:sldId id="273" r:id="rId39"/>
    <p:sldId id="291" r:id="rId40"/>
    <p:sldId id="301" r:id="rId41"/>
    <p:sldId id="304" r:id="rId42"/>
    <p:sldId id="303" r:id="rId43"/>
    <p:sldId id="302" r:id="rId44"/>
    <p:sldId id="259" r:id="rId45"/>
  </p:sldIdLst>
  <p:sldSz cx="9144000" cy="5143500" type="screen16x9"/>
  <p:notesSz cx="6797675" cy="9926638"/>
  <p:embeddedFontLst>
    <p:embeddedFont>
      <p:font typeface="Open Sans" pitchFamily="2" charset="0"/>
      <p:regular r:id="rId48"/>
      <p:bold r:id="rId49"/>
      <p:italic r:id="rId50"/>
      <p:boldItalic r:id="rId51"/>
    </p:embeddedFont>
    <p:embeddedFont>
      <p:font typeface="Segoe UI" panose="020B0502040204020203" pitchFamily="34" charset="0"/>
      <p:regular r:id="rId52"/>
      <p:bold r:id="rId53"/>
      <p:italic r:id="rId54"/>
      <p:boldItalic r:id="rId55"/>
    </p:embeddedFont>
    <p:embeddedFont>
      <p:font typeface="Calibri" panose="020F050202020403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9241" autoAdjust="0"/>
  </p:normalViewPr>
  <p:slideViewPr>
    <p:cSldViewPr snapToGrid="0">
      <p:cViewPr varScale="1">
        <p:scale>
          <a:sx n="63" d="100"/>
          <a:sy n="63" d="100"/>
        </p:scale>
        <p:origin x="13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customXml" Target="../customXml/item1.xml"/><Relationship Id="rId8" Type="http://schemas.openxmlformats.org/officeDocument/2006/relationships/slideMaster" Target="slideMasters/slideMaster8.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font" Target="fonts/font5.fntdata"/><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Our clients</c:v>
                </c:pt>
              </c:strCache>
            </c:strRef>
          </c:tx>
          <c:spPr>
            <a:solidFill>
              <a:srgbClr val="004B88"/>
            </a:solidFill>
            <a:ln>
              <a:noFill/>
            </a:ln>
            <a:effectLst/>
          </c:spPr>
          <c:invertIfNegative val="0"/>
          <c:dLbls>
            <c:dLbl>
              <c:idx val="0"/>
              <c:layout>
                <c:manualLayout>
                  <c:x val="-1.159274239557175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D2-47D3-B591-987A52CC967E}"/>
                </c:ext>
              </c:extLst>
            </c:dLbl>
            <c:dLbl>
              <c:idx val="1"/>
              <c:layout>
                <c:manualLayout>
                  <c:x val="-1.35248661281670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D2-47D3-B591-987A52CC967E}"/>
                </c:ext>
              </c:extLst>
            </c:dLbl>
            <c:dLbl>
              <c:idx val="2"/>
              <c:layout>
                <c:manualLayout>
                  <c:x val="-1.54569898607623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D2-47D3-B591-987A52CC967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16 - 24</c:v>
                </c:pt>
                <c:pt idx="1">
                  <c:v>25 - 34</c:v>
                </c:pt>
                <c:pt idx="2">
                  <c:v>35 - 44</c:v>
                </c:pt>
                <c:pt idx="3">
                  <c:v>45 - 64</c:v>
                </c:pt>
                <c:pt idx="4">
                  <c:v>65+</c:v>
                </c:pt>
              </c:strCache>
            </c:strRef>
          </c:cat>
          <c:val>
            <c:numRef>
              <c:f>Sheet1!$B$2:$B$7</c:f>
              <c:numCache>
                <c:formatCode>0%</c:formatCode>
                <c:ptCount val="6"/>
                <c:pt idx="0">
                  <c:v>0.04</c:v>
                </c:pt>
                <c:pt idx="1">
                  <c:v>0.17</c:v>
                </c:pt>
                <c:pt idx="2">
                  <c:v>0.21</c:v>
                </c:pt>
                <c:pt idx="3">
                  <c:v>0.41</c:v>
                </c:pt>
                <c:pt idx="4">
                  <c:v>0.17</c:v>
                </c:pt>
              </c:numCache>
            </c:numRef>
          </c:val>
          <c:extLst>
            <c:ext xmlns:c16="http://schemas.microsoft.com/office/drawing/2014/chart" uri="{C3380CC4-5D6E-409C-BE32-E72D297353CC}">
              <c16:uniqueId val="{00000000-DF02-4419-832D-B2A2C5AF4E95}"/>
            </c:ext>
          </c:extLst>
        </c:ser>
        <c:ser>
          <c:idx val="1"/>
          <c:order val="1"/>
          <c:tx>
            <c:strRef>
              <c:f>Sheet1!$C$1</c:f>
              <c:strCache>
                <c:ptCount val="1"/>
                <c:pt idx="0">
                  <c:v>Census 2021</c:v>
                </c:pt>
              </c:strCache>
            </c:strRef>
          </c:tx>
          <c:spPr>
            <a:solidFill>
              <a:schemeClr val="tx2"/>
            </a:solidFill>
            <a:ln>
              <a:noFill/>
            </a:ln>
            <a:effectLst/>
          </c:spPr>
          <c:invertIfNegative val="0"/>
          <c:dLbls>
            <c:dLbl>
              <c:idx val="2"/>
              <c:layout>
                <c:manualLayout>
                  <c:x val="1.6323269226350443E-2"/>
                  <c:y val="-1.25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FA-4BB5-96E7-DCBD10D042B6}"/>
                </c:ext>
              </c:extLst>
            </c:dLbl>
            <c:dLbl>
              <c:idx val="3"/>
              <c:layout>
                <c:manualLayout>
                  <c:x val="2.1253361058548217E-2"/>
                  <c:y val="3.1250000000000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D2-47D3-B591-987A52CC967E}"/>
                </c:ext>
              </c:extLst>
            </c:dLbl>
            <c:dLbl>
              <c:idx val="4"/>
              <c:layout>
                <c:manualLayout>
                  <c:x val="1.6363249925323408E-2"/>
                  <c:y val="-1.145820096721799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D2-47D3-B591-987A52CC967E}"/>
                </c:ext>
              </c:extLst>
            </c:dLbl>
            <c:dLbl>
              <c:idx val="5"/>
              <c:layout>
                <c:manualLayout>
                  <c:x val="1.39181084993450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D2-47D3-B591-987A52CC967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16 - 24</c:v>
                </c:pt>
                <c:pt idx="1">
                  <c:v>25 - 34</c:v>
                </c:pt>
                <c:pt idx="2">
                  <c:v>35 - 44</c:v>
                </c:pt>
                <c:pt idx="3">
                  <c:v>45 - 64</c:v>
                </c:pt>
                <c:pt idx="4">
                  <c:v>65+</c:v>
                </c:pt>
              </c:strCache>
            </c:strRef>
          </c:cat>
          <c:val>
            <c:numRef>
              <c:f>Sheet1!$C$2:$C$7</c:f>
              <c:numCache>
                <c:formatCode>0%</c:formatCode>
                <c:ptCount val="6"/>
                <c:pt idx="0">
                  <c:v>0.13</c:v>
                </c:pt>
                <c:pt idx="1">
                  <c:v>0.31</c:v>
                </c:pt>
                <c:pt idx="2">
                  <c:v>0.2</c:v>
                </c:pt>
                <c:pt idx="3">
                  <c:v>0.25</c:v>
                </c:pt>
                <c:pt idx="4">
                  <c:v>0.11</c:v>
                </c:pt>
              </c:numCache>
            </c:numRef>
          </c:val>
          <c:extLst>
            <c:ext xmlns:c16="http://schemas.microsoft.com/office/drawing/2014/chart" uri="{C3380CC4-5D6E-409C-BE32-E72D297353CC}">
              <c16:uniqueId val="{00000001-DF02-4419-832D-B2A2C5AF4E95}"/>
            </c:ext>
          </c:extLst>
        </c:ser>
        <c:dLbls>
          <c:showLegendKey val="0"/>
          <c:showVal val="0"/>
          <c:showCatName val="0"/>
          <c:showSerName val="0"/>
          <c:showPercent val="0"/>
          <c:showBubbleSize val="0"/>
        </c:dLbls>
        <c:gapWidth val="219"/>
        <c:overlap val="-27"/>
        <c:axId val="1632168815"/>
        <c:axId val="1632170895"/>
      </c:barChart>
      <c:catAx>
        <c:axId val="163216881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32170895"/>
        <c:crosses val="autoZero"/>
        <c:auto val="1"/>
        <c:lblAlgn val="ctr"/>
        <c:lblOffset val="100"/>
        <c:noMultiLvlLbl val="0"/>
      </c:catAx>
      <c:valAx>
        <c:axId val="1632170895"/>
        <c:scaling>
          <c:orientation val="minMax"/>
        </c:scaling>
        <c:delete val="1"/>
        <c:axPos val="l"/>
        <c:numFmt formatCode="0%" sourceLinked="1"/>
        <c:majorTickMark val="none"/>
        <c:minorTickMark val="none"/>
        <c:tickLblPos val="nextTo"/>
        <c:crossAx val="163216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Our clients</c:v>
                </c:pt>
              </c:strCache>
            </c:strRef>
          </c:tx>
          <c:spPr>
            <a:solidFill>
              <a:srgbClr val="004B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Disability or Long-Term Health Condition</c:v>
                </c:pt>
              </c:strCache>
            </c:strRef>
          </c:cat>
          <c:val>
            <c:numRef>
              <c:f>Sheet1!$B$2:$B$3</c:f>
              <c:numCache>
                <c:formatCode>0%</c:formatCode>
                <c:ptCount val="1"/>
                <c:pt idx="0">
                  <c:v>0.55000000000000004</c:v>
                </c:pt>
              </c:numCache>
            </c:numRef>
          </c:val>
          <c:extLst>
            <c:ext xmlns:c16="http://schemas.microsoft.com/office/drawing/2014/chart" uri="{C3380CC4-5D6E-409C-BE32-E72D297353CC}">
              <c16:uniqueId val="{00000000-DF02-4419-832D-B2A2C5AF4E95}"/>
            </c:ext>
          </c:extLst>
        </c:ser>
        <c:ser>
          <c:idx val="1"/>
          <c:order val="1"/>
          <c:tx>
            <c:strRef>
              <c:f>Sheet1!$C$1</c:f>
              <c:strCache>
                <c:ptCount val="1"/>
                <c:pt idx="0">
                  <c:v>Census 2021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Disability or Long-Term Health Condition</c:v>
                </c:pt>
              </c:strCache>
            </c:strRef>
          </c:cat>
          <c:val>
            <c:numRef>
              <c:f>Sheet1!$C$2:$C$3</c:f>
              <c:numCache>
                <c:formatCode>0%</c:formatCode>
                <c:ptCount val="1"/>
                <c:pt idx="0">
                  <c:v>0.18</c:v>
                </c:pt>
              </c:numCache>
            </c:numRef>
          </c:val>
          <c:extLst>
            <c:ext xmlns:c16="http://schemas.microsoft.com/office/drawing/2014/chart" uri="{C3380CC4-5D6E-409C-BE32-E72D297353CC}">
              <c16:uniqueId val="{00000001-DF02-4419-832D-B2A2C5AF4E95}"/>
            </c:ext>
          </c:extLst>
        </c:ser>
        <c:dLbls>
          <c:showLegendKey val="0"/>
          <c:showVal val="0"/>
          <c:showCatName val="0"/>
          <c:showSerName val="0"/>
          <c:showPercent val="0"/>
          <c:showBubbleSize val="0"/>
        </c:dLbls>
        <c:gapWidth val="219"/>
        <c:overlap val="-27"/>
        <c:axId val="1632168815"/>
        <c:axId val="1632170895"/>
      </c:barChart>
      <c:catAx>
        <c:axId val="163216881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32170895"/>
        <c:crosses val="autoZero"/>
        <c:auto val="1"/>
        <c:lblAlgn val="ctr"/>
        <c:lblOffset val="100"/>
        <c:noMultiLvlLbl val="0"/>
      </c:catAx>
      <c:valAx>
        <c:axId val="1632170895"/>
        <c:scaling>
          <c:orientation val="minMax"/>
        </c:scaling>
        <c:delete val="1"/>
        <c:axPos val="l"/>
        <c:numFmt formatCode="0%" sourceLinked="1"/>
        <c:majorTickMark val="none"/>
        <c:minorTickMark val="none"/>
        <c:tickLblPos val="nextTo"/>
        <c:crossAx val="163216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Our clients</c:v>
                </c:pt>
              </c:strCache>
            </c:strRef>
          </c:tx>
          <c:spPr>
            <a:solidFill>
              <a:srgbClr val="004B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of Colour</c:v>
                </c:pt>
              </c:strCache>
            </c:strRef>
          </c:cat>
          <c:val>
            <c:numRef>
              <c:f>Sheet1!$B$2</c:f>
              <c:numCache>
                <c:formatCode>0%</c:formatCode>
                <c:ptCount val="1"/>
                <c:pt idx="0">
                  <c:v>0.57999999999999996</c:v>
                </c:pt>
              </c:numCache>
            </c:numRef>
          </c:val>
          <c:extLst>
            <c:ext xmlns:c16="http://schemas.microsoft.com/office/drawing/2014/chart" uri="{C3380CC4-5D6E-409C-BE32-E72D297353CC}">
              <c16:uniqueId val="{00000000-DF02-4419-832D-B2A2C5AF4E95}"/>
            </c:ext>
          </c:extLst>
        </c:ser>
        <c:ser>
          <c:idx val="1"/>
          <c:order val="1"/>
          <c:tx>
            <c:strRef>
              <c:f>Sheet1!$C$1</c:f>
              <c:strCache>
                <c:ptCount val="1"/>
                <c:pt idx="0">
                  <c:v>Census 2021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People of Colour</c:v>
                </c:pt>
              </c:strCache>
            </c:strRef>
          </c:cat>
          <c:val>
            <c:numRef>
              <c:f>Sheet1!$C$2</c:f>
              <c:numCache>
                <c:formatCode>0%</c:formatCode>
                <c:ptCount val="1"/>
                <c:pt idx="0">
                  <c:v>0.32</c:v>
                </c:pt>
              </c:numCache>
            </c:numRef>
          </c:val>
          <c:extLst>
            <c:ext xmlns:c16="http://schemas.microsoft.com/office/drawing/2014/chart" uri="{C3380CC4-5D6E-409C-BE32-E72D297353CC}">
              <c16:uniqueId val="{00000001-DF02-4419-832D-B2A2C5AF4E95}"/>
            </c:ext>
          </c:extLst>
        </c:ser>
        <c:dLbls>
          <c:showLegendKey val="0"/>
          <c:showVal val="0"/>
          <c:showCatName val="0"/>
          <c:showSerName val="0"/>
          <c:showPercent val="0"/>
          <c:showBubbleSize val="0"/>
        </c:dLbls>
        <c:gapWidth val="219"/>
        <c:overlap val="-27"/>
        <c:axId val="1632168815"/>
        <c:axId val="1632170895"/>
      </c:barChart>
      <c:catAx>
        <c:axId val="163216881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32170895"/>
        <c:crosses val="autoZero"/>
        <c:auto val="1"/>
        <c:lblAlgn val="ctr"/>
        <c:lblOffset val="100"/>
        <c:noMultiLvlLbl val="0"/>
      </c:catAx>
      <c:valAx>
        <c:axId val="1632170895"/>
        <c:scaling>
          <c:orientation val="minMax"/>
        </c:scaling>
        <c:delete val="1"/>
        <c:axPos val="l"/>
        <c:numFmt formatCode="0%" sourceLinked="1"/>
        <c:majorTickMark val="none"/>
        <c:minorTickMark val="none"/>
        <c:tickLblPos val="nextTo"/>
        <c:crossAx val="163216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All clients</c:v>
                </c:pt>
              </c:strCache>
            </c:strRef>
          </c:tx>
          <c:spPr>
            <a:solidFill>
              <a:srgbClr val="004B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Benefits</c:v>
                </c:pt>
                <c:pt idx="1">
                  <c:v>Housing</c:v>
                </c:pt>
                <c:pt idx="2">
                  <c:v>Debt and money</c:v>
                </c:pt>
                <c:pt idx="3">
                  <c:v>Employment</c:v>
                </c:pt>
                <c:pt idx="4">
                  <c:v>Other</c:v>
                </c:pt>
              </c:strCache>
            </c:strRef>
          </c:cat>
          <c:val>
            <c:numRef>
              <c:f>Sheet1!$B$2:$B$7</c:f>
              <c:numCache>
                <c:formatCode>0%</c:formatCode>
                <c:ptCount val="5"/>
                <c:pt idx="0">
                  <c:v>0.39319999999999999</c:v>
                </c:pt>
                <c:pt idx="1">
                  <c:v>0.22</c:v>
                </c:pt>
                <c:pt idx="2">
                  <c:v>9.6699999999999994E-2</c:v>
                </c:pt>
                <c:pt idx="3">
                  <c:v>3.8899999999999997E-2</c:v>
                </c:pt>
                <c:pt idx="4">
                  <c:v>0.2525</c:v>
                </c:pt>
              </c:numCache>
            </c:numRef>
          </c:val>
          <c:extLst>
            <c:ext xmlns:c16="http://schemas.microsoft.com/office/drawing/2014/chart" uri="{C3380CC4-5D6E-409C-BE32-E72D297353CC}">
              <c16:uniqueId val="{00000000-DF02-4419-832D-B2A2C5AF4E95}"/>
            </c:ext>
          </c:extLst>
        </c:ser>
        <c:ser>
          <c:idx val="1"/>
          <c:order val="1"/>
          <c:tx>
            <c:strRef>
              <c:f>Sheet1!$C$1</c:f>
              <c:strCache>
                <c:ptCount val="1"/>
                <c:pt idx="0">
                  <c:v>65+</c:v>
                </c:pt>
              </c:strCache>
            </c:strRef>
          </c:tx>
          <c:spPr>
            <a:solidFill>
              <a:schemeClr val="tx2"/>
            </a:solidFill>
            <a:ln>
              <a:noFill/>
            </a:ln>
            <a:effectLst/>
          </c:spPr>
          <c:invertIfNegative val="0"/>
          <c:dLbls>
            <c:dLbl>
              <c:idx val="1"/>
              <c:layout>
                <c:manualLayout>
                  <c:x val="1.5081369331334834E-2"/>
                  <c:y val="-9.746837191005942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471-4C66-888B-383D3FF3B161}"/>
                </c:ext>
              </c:extLst>
            </c:dLbl>
            <c:dLbl>
              <c:idx val="2"/>
              <c:layout>
                <c:manualLayout>
                  <c:x val="7.72849493038117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FA-4BB5-96E7-DCBD10D042B6}"/>
                </c:ext>
              </c:extLst>
            </c:dLbl>
            <c:dLbl>
              <c:idx val="4"/>
              <c:layout>
                <c:manualLayout>
                  <c:x val="1.6589506264468208E-2"/>
                  <c:y val="-1.329129516450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471-4C66-888B-383D3FF3B16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Benefits</c:v>
                </c:pt>
                <c:pt idx="1">
                  <c:v>Housing</c:v>
                </c:pt>
                <c:pt idx="2">
                  <c:v>Debt and money</c:v>
                </c:pt>
                <c:pt idx="3">
                  <c:v>Employment</c:v>
                </c:pt>
                <c:pt idx="4">
                  <c:v>Other</c:v>
                </c:pt>
              </c:strCache>
            </c:strRef>
          </c:cat>
          <c:val>
            <c:numRef>
              <c:f>Sheet1!$C$2:$C$7</c:f>
              <c:numCache>
                <c:formatCode>0%</c:formatCode>
                <c:ptCount val="5"/>
                <c:pt idx="0">
                  <c:v>0.50898721050812301</c:v>
                </c:pt>
                <c:pt idx="1">
                  <c:v>0.15122709989630143</c:v>
                </c:pt>
                <c:pt idx="2">
                  <c:v>9.4020048392671973E-2</c:v>
                </c:pt>
                <c:pt idx="3">
                  <c:v>8.1230556515727616E-3</c:v>
                </c:pt>
                <c:pt idx="4">
                  <c:v>0.2376425855513308</c:v>
                </c:pt>
              </c:numCache>
            </c:numRef>
          </c:val>
          <c:extLst>
            <c:ext xmlns:c16="http://schemas.microsoft.com/office/drawing/2014/chart" uri="{C3380CC4-5D6E-409C-BE32-E72D297353CC}">
              <c16:uniqueId val="{00000001-DF02-4419-832D-B2A2C5AF4E95}"/>
            </c:ext>
          </c:extLst>
        </c:ser>
        <c:dLbls>
          <c:showLegendKey val="0"/>
          <c:showVal val="0"/>
          <c:showCatName val="0"/>
          <c:showSerName val="0"/>
          <c:showPercent val="0"/>
          <c:showBubbleSize val="0"/>
        </c:dLbls>
        <c:gapWidth val="219"/>
        <c:overlap val="-27"/>
        <c:axId val="1632168815"/>
        <c:axId val="1632170895"/>
      </c:barChart>
      <c:catAx>
        <c:axId val="163216881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32170895"/>
        <c:crosses val="autoZero"/>
        <c:auto val="1"/>
        <c:lblAlgn val="ctr"/>
        <c:lblOffset val="100"/>
        <c:noMultiLvlLbl val="0"/>
      </c:catAx>
      <c:valAx>
        <c:axId val="1632170895"/>
        <c:scaling>
          <c:orientation val="minMax"/>
        </c:scaling>
        <c:delete val="1"/>
        <c:axPos val="l"/>
        <c:numFmt formatCode="0%" sourceLinked="1"/>
        <c:majorTickMark val="none"/>
        <c:minorTickMark val="none"/>
        <c:tickLblPos val="nextTo"/>
        <c:crossAx val="1632168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4B88"/>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4B4B4-499E-4FEB-A158-3E23174A945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14B0BF5-996E-457C-9FFF-1AC4798A563D}">
      <dgm:prSet phldrT="[Text]"/>
      <dgm:spPr>
        <a:ln>
          <a:no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Who we are</a:t>
          </a:r>
        </a:p>
      </dgm:t>
    </dgm:pt>
    <dgm:pt modelId="{6D81DAFA-7A53-48DE-9262-BA78A5A53191}" type="parTrans" cxnId="{B71CDD50-4FF1-4963-B3D5-88BA5FB0C969}">
      <dgm:prSet/>
      <dgm:spPr/>
      <dgm:t>
        <a:bodyPr/>
        <a:lstStyle/>
        <a:p>
          <a:endParaRPr lang="en-US"/>
        </a:p>
      </dgm:t>
    </dgm:pt>
    <dgm:pt modelId="{9F369897-5E30-4030-848C-02B577D454EA}" type="sibTrans" cxnId="{B71CDD50-4FF1-4963-B3D5-88BA5FB0C969}">
      <dgm:prSet/>
      <dgm:spPr>
        <a:solidFill>
          <a:schemeClr val="tx2"/>
        </a:solidFill>
      </dgm:spPr>
      <dgm:t>
        <a:bodyPr/>
        <a:lstStyle/>
        <a:p>
          <a:endParaRPr lang="en-US">
            <a:solidFill>
              <a:schemeClr val="tx1"/>
            </a:solidFill>
          </a:endParaRPr>
        </a:p>
      </dgm:t>
    </dgm:pt>
    <dgm:pt modelId="{5DCF7696-5AD2-4BAF-AB0F-F8755A2A6275}">
      <dgm:prSet phldrT="[Text]"/>
      <dgm:spPr>
        <a:ln>
          <a:no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Who we help</a:t>
          </a:r>
        </a:p>
      </dgm:t>
    </dgm:pt>
    <dgm:pt modelId="{81B4B21A-7A20-4CD8-8ADE-8D3BA5F2F172}" type="parTrans" cxnId="{B8E2C0D5-256B-4C2A-9FED-D66CAB62815B}">
      <dgm:prSet/>
      <dgm:spPr/>
      <dgm:t>
        <a:bodyPr/>
        <a:lstStyle/>
        <a:p>
          <a:endParaRPr lang="en-US"/>
        </a:p>
      </dgm:t>
    </dgm:pt>
    <dgm:pt modelId="{05CDA7B8-B114-44D9-B304-DF291946DEF3}" type="sibTrans" cxnId="{B8E2C0D5-256B-4C2A-9FED-D66CAB62815B}">
      <dgm:prSet/>
      <dgm:spPr/>
      <dgm:t>
        <a:bodyPr/>
        <a:lstStyle/>
        <a:p>
          <a:endParaRPr lang="en-US"/>
        </a:p>
      </dgm:t>
    </dgm:pt>
    <dgm:pt modelId="{C8892E18-6583-4344-9DEF-C426CD258885}">
      <dgm:prSet phldrT="[Text]"/>
      <dgm:spPr>
        <a:ln>
          <a:no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What we help with</a:t>
          </a:r>
        </a:p>
      </dgm:t>
    </dgm:pt>
    <dgm:pt modelId="{F9FC24D2-10EB-4C99-B300-4BAA3B3B9631}" type="parTrans" cxnId="{3540F11B-0763-467D-8A0E-B1208D3895CB}">
      <dgm:prSet/>
      <dgm:spPr/>
      <dgm:t>
        <a:bodyPr/>
        <a:lstStyle/>
        <a:p>
          <a:endParaRPr lang="en-US"/>
        </a:p>
      </dgm:t>
    </dgm:pt>
    <dgm:pt modelId="{3A347A74-0BE7-4F23-AD4A-A654BBECD10A}" type="sibTrans" cxnId="{3540F11B-0763-467D-8A0E-B1208D3895CB}">
      <dgm:prSet/>
      <dgm:spPr/>
      <dgm:t>
        <a:bodyPr/>
        <a:lstStyle/>
        <a:p>
          <a:endParaRPr lang="en-US"/>
        </a:p>
      </dgm:t>
    </dgm:pt>
    <dgm:pt modelId="{4B66EF6D-A686-461D-AAC4-EA5F1370E91F}">
      <dgm:prSet phldrT="[Text]"/>
      <dgm:spPr>
        <a:ln>
          <a:noFill/>
        </a:ln>
      </dgm:spPr>
      <dgm:t>
        <a:bodyPr/>
        <a:lstStyle/>
        <a:p>
          <a:pPr algn="ctr"/>
          <a:r>
            <a:rPr lang="en-US" sz="1200" b="1" dirty="0" smtClean="0">
              <a:latin typeface="Open Sans" panose="020B0606030504020204" pitchFamily="34" charset="0"/>
              <a:ea typeface="Open Sans" panose="020B0606030504020204" pitchFamily="34" charset="0"/>
              <a:cs typeface="Open Sans" panose="020B0606030504020204" pitchFamily="34" charset="0"/>
            </a:rPr>
            <a:t>Accessing our services</a:t>
          </a:r>
          <a:endParaRPr lang="en-US" sz="1200" b="1" dirty="0">
            <a:latin typeface="Open Sans" panose="020B0606030504020204" pitchFamily="34" charset="0"/>
            <a:ea typeface="Open Sans" panose="020B0606030504020204" pitchFamily="34" charset="0"/>
            <a:cs typeface="Open Sans" panose="020B0606030504020204" pitchFamily="34" charset="0"/>
          </a:endParaRPr>
        </a:p>
      </dgm:t>
    </dgm:pt>
    <dgm:pt modelId="{86D88B21-DCE5-452F-9B53-DA44483A8A32}" type="parTrans" cxnId="{F20ED90D-DFE5-4D83-A64F-FF898E6756C9}">
      <dgm:prSet/>
      <dgm:spPr/>
      <dgm:t>
        <a:bodyPr/>
        <a:lstStyle/>
        <a:p>
          <a:endParaRPr lang="en-US"/>
        </a:p>
      </dgm:t>
    </dgm:pt>
    <dgm:pt modelId="{7EA1E79C-669F-47DC-A279-68C293BAF4A9}" type="sibTrans" cxnId="{F20ED90D-DFE5-4D83-A64F-FF898E6756C9}">
      <dgm:prSet/>
      <dgm:spPr/>
      <dgm:t>
        <a:bodyPr/>
        <a:lstStyle/>
        <a:p>
          <a:endParaRPr lang="en-US"/>
        </a:p>
      </dgm:t>
    </dgm:pt>
    <dgm:pt modelId="{8F42552A-3277-47FF-BB80-A1F4625E6E23}">
      <dgm:prSet phldrT="[Text]"/>
      <dgm:spPr>
        <a:ln>
          <a:no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Cost of living</a:t>
          </a:r>
        </a:p>
      </dgm:t>
    </dgm:pt>
    <dgm:pt modelId="{C65B7445-1EB1-4B54-BF25-FC6D7EBA2939}" type="parTrans" cxnId="{EBE0DDF4-C3FE-45A9-B094-CB82825DA3F7}">
      <dgm:prSet/>
      <dgm:spPr/>
      <dgm:t>
        <a:bodyPr/>
        <a:lstStyle/>
        <a:p>
          <a:endParaRPr lang="en-US"/>
        </a:p>
      </dgm:t>
    </dgm:pt>
    <dgm:pt modelId="{ACCA1003-2CB0-405E-9298-9F4DDA308DBE}" type="sibTrans" cxnId="{EBE0DDF4-C3FE-45A9-B094-CB82825DA3F7}">
      <dgm:prSet/>
      <dgm:spPr/>
      <dgm:t>
        <a:bodyPr/>
        <a:lstStyle/>
        <a:p>
          <a:endParaRPr lang="en-US"/>
        </a:p>
      </dgm:t>
    </dgm:pt>
    <dgm:pt modelId="{695B268C-33B4-45D9-9229-DB0B52A4333D}">
      <dgm:prSet phldrT="[Text]"/>
      <dgm:spPr>
        <a:ln>
          <a:noFill/>
        </a:ln>
      </dgm:spPr>
      <dgm:t>
        <a:bodyPr/>
        <a:lstStyle/>
        <a:p>
          <a:pPr algn="ctr"/>
          <a:r>
            <a:rPr lang="en-US" sz="1200" b="1" dirty="0" smtClean="0">
              <a:latin typeface="Open Sans" panose="020B0606030504020204" pitchFamily="34" charset="0"/>
              <a:ea typeface="Open Sans" panose="020B0606030504020204" pitchFamily="34" charset="0"/>
              <a:cs typeface="Open Sans" panose="020B0606030504020204" pitchFamily="34" charset="0"/>
            </a:rPr>
            <a:t>Health Inequalities Fund</a:t>
          </a:r>
          <a:endParaRPr lang="en-US" sz="1200" b="1" dirty="0">
            <a:latin typeface="Open Sans" panose="020B0606030504020204" pitchFamily="34" charset="0"/>
            <a:ea typeface="Open Sans" panose="020B0606030504020204" pitchFamily="34" charset="0"/>
            <a:cs typeface="Open Sans" panose="020B0606030504020204" pitchFamily="34" charset="0"/>
          </a:endParaRPr>
        </a:p>
      </dgm:t>
    </dgm:pt>
    <dgm:pt modelId="{851D64CA-AD28-4380-935C-7D3032448110}" type="parTrans" cxnId="{3984D867-490F-4710-AFC4-918A48418A89}">
      <dgm:prSet/>
      <dgm:spPr/>
      <dgm:t>
        <a:bodyPr/>
        <a:lstStyle/>
        <a:p>
          <a:endParaRPr lang="en-US"/>
        </a:p>
      </dgm:t>
    </dgm:pt>
    <dgm:pt modelId="{94DBCCAA-4193-4476-8A47-B906041554CC}" type="sibTrans" cxnId="{3984D867-490F-4710-AFC4-918A48418A89}">
      <dgm:prSet/>
      <dgm:spPr/>
      <dgm:t>
        <a:bodyPr/>
        <a:lstStyle/>
        <a:p>
          <a:endParaRPr lang="en-US"/>
        </a:p>
      </dgm:t>
    </dgm:pt>
    <dgm:pt modelId="{540EEB9A-2A6D-4DD6-B2FF-6A88EB1C22FC}" type="pres">
      <dgm:prSet presAssocID="{AB34B4B4-499E-4FEB-A158-3E23174A9455}" presName="diagram" presStyleCnt="0">
        <dgm:presLayoutVars>
          <dgm:dir/>
          <dgm:resizeHandles val="exact"/>
        </dgm:presLayoutVars>
      </dgm:prSet>
      <dgm:spPr/>
      <dgm:t>
        <a:bodyPr/>
        <a:lstStyle/>
        <a:p>
          <a:endParaRPr lang="en-US"/>
        </a:p>
      </dgm:t>
    </dgm:pt>
    <dgm:pt modelId="{85820186-B983-46AB-B336-FA68C3C33DC0}" type="pres">
      <dgm:prSet presAssocID="{A14B0BF5-996E-457C-9FFF-1AC4798A563D}" presName="node" presStyleLbl="node1" presStyleIdx="0" presStyleCnt="6">
        <dgm:presLayoutVars>
          <dgm:bulletEnabled val="1"/>
        </dgm:presLayoutVars>
      </dgm:prSet>
      <dgm:spPr/>
      <dgm:t>
        <a:bodyPr/>
        <a:lstStyle/>
        <a:p>
          <a:endParaRPr lang="en-US"/>
        </a:p>
      </dgm:t>
    </dgm:pt>
    <dgm:pt modelId="{1609E8F3-67CA-4A52-AEB9-C6C982490E09}" type="pres">
      <dgm:prSet presAssocID="{9F369897-5E30-4030-848C-02B577D454EA}" presName="sibTrans" presStyleCnt="0"/>
      <dgm:spPr/>
    </dgm:pt>
    <dgm:pt modelId="{3DC5FBF8-D577-4259-BADB-82BF1C6F8C27}" type="pres">
      <dgm:prSet presAssocID="{5DCF7696-5AD2-4BAF-AB0F-F8755A2A6275}" presName="node" presStyleLbl="node1" presStyleIdx="1" presStyleCnt="6">
        <dgm:presLayoutVars>
          <dgm:bulletEnabled val="1"/>
        </dgm:presLayoutVars>
      </dgm:prSet>
      <dgm:spPr/>
      <dgm:t>
        <a:bodyPr/>
        <a:lstStyle/>
        <a:p>
          <a:endParaRPr lang="en-US"/>
        </a:p>
      </dgm:t>
    </dgm:pt>
    <dgm:pt modelId="{9E2B68FC-5979-48CC-B18F-25440FAFC602}" type="pres">
      <dgm:prSet presAssocID="{05CDA7B8-B114-44D9-B304-DF291946DEF3}" presName="sibTrans" presStyleCnt="0"/>
      <dgm:spPr/>
    </dgm:pt>
    <dgm:pt modelId="{7C362B40-3E68-454C-A41E-F4D81A5C201F}" type="pres">
      <dgm:prSet presAssocID="{C8892E18-6583-4344-9DEF-C426CD258885}" presName="node" presStyleLbl="node1" presStyleIdx="2" presStyleCnt="6">
        <dgm:presLayoutVars>
          <dgm:bulletEnabled val="1"/>
        </dgm:presLayoutVars>
      </dgm:prSet>
      <dgm:spPr/>
      <dgm:t>
        <a:bodyPr/>
        <a:lstStyle/>
        <a:p>
          <a:endParaRPr lang="en-US"/>
        </a:p>
      </dgm:t>
    </dgm:pt>
    <dgm:pt modelId="{4436F79B-9FD4-41B9-80DC-86F1B4B67678}" type="pres">
      <dgm:prSet presAssocID="{3A347A74-0BE7-4F23-AD4A-A654BBECD10A}" presName="sibTrans" presStyleCnt="0"/>
      <dgm:spPr/>
    </dgm:pt>
    <dgm:pt modelId="{CC3A9DA4-FC15-462F-80FA-641EEA6D9737}" type="pres">
      <dgm:prSet presAssocID="{8F42552A-3277-47FF-BB80-A1F4625E6E23}" presName="node" presStyleLbl="node1" presStyleIdx="3" presStyleCnt="6">
        <dgm:presLayoutVars>
          <dgm:bulletEnabled val="1"/>
        </dgm:presLayoutVars>
      </dgm:prSet>
      <dgm:spPr/>
      <dgm:t>
        <a:bodyPr/>
        <a:lstStyle/>
        <a:p>
          <a:endParaRPr lang="en-US"/>
        </a:p>
      </dgm:t>
    </dgm:pt>
    <dgm:pt modelId="{337BAF5B-80BC-4D61-9142-79B503A3F0CB}" type="pres">
      <dgm:prSet presAssocID="{ACCA1003-2CB0-405E-9298-9F4DDA308DBE}" presName="sibTrans" presStyleCnt="0"/>
      <dgm:spPr/>
    </dgm:pt>
    <dgm:pt modelId="{7EA99B42-DA31-4E83-83E3-A859B9CB5C54}" type="pres">
      <dgm:prSet presAssocID="{4B66EF6D-A686-461D-AAC4-EA5F1370E91F}" presName="node" presStyleLbl="node1" presStyleIdx="4" presStyleCnt="6">
        <dgm:presLayoutVars>
          <dgm:bulletEnabled val="1"/>
        </dgm:presLayoutVars>
      </dgm:prSet>
      <dgm:spPr/>
      <dgm:t>
        <a:bodyPr/>
        <a:lstStyle/>
        <a:p>
          <a:endParaRPr lang="en-US"/>
        </a:p>
      </dgm:t>
    </dgm:pt>
    <dgm:pt modelId="{C0EA8A0D-64B6-4BB9-A9AB-B381E9E1A19A}" type="pres">
      <dgm:prSet presAssocID="{7EA1E79C-669F-47DC-A279-68C293BAF4A9}" presName="sibTrans" presStyleCnt="0"/>
      <dgm:spPr/>
    </dgm:pt>
    <dgm:pt modelId="{FA4ACF64-BCD2-482A-AB1C-9427F1C32024}" type="pres">
      <dgm:prSet presAssocID="{695B268C-33B4-45D9-9229-DB0B52A4333D}" presName="node" presStyleLbl="node1" presStyleIdx="5" presStyleCnt="6">
        <dgm:presLayoutVars>
          <dgm:bulletEnabled val="1"/>
        </dgm:presLayoutVars>
      </dgm:prSet>
      <dgm:spPr/>
      <dgm:t>
        <a:bodyPr/>
        <a:lstStyle/>
        <a:p>
          <a:endParaRPr lang="en-US"/>
        </a:p>
      </dgm:t>
    </dgm:pt>
  </dgm:ptLst>
  <dgm:cxnLst>
    <dgm:cxn modelId="{EBE0DDF4-C3FE-45A9-B094-CB82825DA3F7}" srcId="{AB34B4B4-499E-4FEB-A158-3E23174A9455}" destId="{8F42552A-3277-47FF-BB80-A1F4625E6E23}" srcOrd="3" destOrd="0" parTransId="{C65B7445-1EB1-4B54-BF25-FC6D7EBA2939}" sibTransId="{ACCA1003-2CB0-405E-9298-9F4DDA308DBE}"/>
    <dgm:cxn modelId="{86900112-25A6-4A35-A9AA-601450A9B676}" type="presOf" srcId="{695B268C-33B4-45D9-9229-DB0B52A4333D}" destId="{FA4ACF64-BCD2-482A-AB1C-9427F1C32024}" srcOrd="0" destOrd="0" presId="urn:microsoft.com/office/officeart/2005/8/layout/default"/>
    <dgm:cxn modelId="{F20ED90D-DFE5-4D83-A64F-FF898E6756C9}" srcId="{AB34B4B4-499E-4FEB-A158-3E23174A9455}" destId="{4B66EF6D-A686-461D-AAC4-EA5F1370E91F}" srcOrd="4" destOrd="0" parTransId="{86D88B21-DCE5-452F-9B53-DA44483A8A32}" sibTransId="{7EA1E79C-669F-47DC-A279-68C293BAF4A9}"/>
    <dgm:cxn modelId="{200F266A-C49B-4BAC-BC72-98C80E3E3D65}" type="presOf" srcId="{5DCF7696-5AD2-4BAF-AB0F-F8755A2A6275}" destId="{3DC5FBF8-D577-4259-BADB-82BF1C6F8C27}" srcOrd="0" destOrd="0" presId="urn:microsoft.com/office/officeart/2005/8/layout/default"/>
    <dgm:cxn modelId="{F838D5A4-CBF8-4396-B282-FE4B46F07849}" type="presOf" srcId="{8F42552A-3277-47FF-BB80-A1F4625E6E23}" destId="{CC3A9DA4-FC15-462F-80FA-641EEA6D9737}" srcOrd="0" destOrd="0" presId="urn:microsoft.com/office/officeart/2005/8/layout/default"/>
    <dgm:cxn modelId="{3540F11B-0763-467D-8A0E-B1208D3895CB}" srcId="{AB34B4B4-499E-4FEB-A158-3E23174A9455}" destId="{C8892E18-6583-4344-9DEF-C426CD258885}" srcOrd="2" destOrd="0" parTransId="{F9FC24D2-10EB-4C99-B300-4BAA3B3B9631}" sibTransId="{3A347A74-0BE7-4F23-AD4A-A654BBECD10A}"/>
    <dgm:cxn modelId="{47A0503A-BB31-4D9A-B48C-9B6962CA950E}" type="presOf" srcId="{AB34B4B4-499E-4FEB-A158-3E23174A9455}" destId="{540EEB9A-2A6D-4DD6-B2FF-6A88EB1C22FC}" srcOrd="0" destOrd="0" presId="urn:microsoft.com/office/officeart/2005/8/layout/default"/>
    <dgm:cxn modelId="{C1712526-F27A-4F60-BCE6-80BF1E9D0258}" type="presOf" srcId="{C8892E18-6583-4344-9DEF-C426CD258885}" destId="{7C362B40-3E68-454C-A41E-F4D81A5C201F}" srcOrd="0" destOrd="0" presId="urn:microsoft.com/office/officeart/2005/8/layout/default"/>
    <dgm:cxn modelId="{9738154B-BD54-4D97-9B68-0E685EE9636A}" type="presOf" srcId="{A14B0BF5-996E-457C-9FFF-1AC4798A563D}" destId="{85820186-B983-46AB-B336-FA68C3C33DC0}" srcOrd="0" destOrd="0" presId="urn:microsoft.com/office/officeart/2005/8/layout/default"/>
    <dgm:cxn modelId="{B71CDD50-4FF1-4963-B3D5-88BA5FB0C969}" srcId="{AB34B4B4-499E-4FEB-A158-3E23174A9455}" destId="{A14B0BF5-996E-457C-9FFF-1AC4798A563D}" srcOrd="0" destOrd="0" parTransId="{6D81DAFA-7A53-48DE-9262-BA78A5A53191}" sibTransId="{9F369897-5E30-4030-848C-02B577D454EA}"/>
    <dgm:cxn modelId="{9CCE2BD9-E4AC-4CC9-A1FF-CA01039015EF}" type="presOf" srcId="{4B66EF6D-A686-461D-AAC4-EA5F1370E91F}" destId="{7EA99B42-DA31-4E83-83E3-A859B9CB5C54}" srcOrd="0" destOrd="0" presId="urn:microsoft.com/office/officeart/2005/8/layout/default"/>
    <dgm:cxn modelId="{B8E2C0D5-256B-4C2A-9FED-D66CAB62815B}" srcId="{AB34B4B4-499E-4FEB-A158-3E23174A9455}" destId="{5DCF7696-5AD2-4BAF-AB0F-F8755A2A6275}" srcOrd="1" destOrd="0" parTransId="{81B4B21A-7A20-4CD8-8ADE-8D3BA5F2F172}" sibTransId="{05CDA7B8-B114-44D9-B304-DF291946DEF3}"/>
    <dgm:cxn modelId="{3984D867-490F-4710-AFC4-918A48418A89}" srcId="{AB34B4B4-499E-4FEB-A158-3E23174A9455}" destId="{695B268C-33B4-45D9-9229-DB0B52A4333D}" srcOrd="5" destOrd="0" parTransId="{851D64CA-AD28-4380-935C-7D3032448110}" sibTransId="{94DBCCAA-4193-4476-8A47-B906041554CC}"/>
    <dgm:cxn modelId="{BC077262-B155-4992-AE28-8FC0D2090CFF}" type="presParOf" srcId="{540EEB9A-2A6D-4DD6-B2FF-6A88EB1C22FC}" destId="{85820186-B983-46AB-B336-FA68C3C33DC0}" srcOrd="0" destOrd="0" presId="urn:microsoft.com/office/officeart/2005/8/layout/default"/>
    <dgm:cxn modelId="{FB984369-798B-4223-B5B9-45750A18D757}" type="presParOf" srcId="{540EEB9A-2A6D-4DD6-B2FF-6A88EB1C22FC}" destId="{1609E8F3-67CA-4A52-AEB9-C6C982490E09}" srcOrd="1" destOrd="0" presId="urn:microsoft.com/office/officeart/2005/8/layout/default"/>
    <dgm:cxn modelId="{2A7C95C1-90DF-4004-9A2E-D379AA0C8A65}" type="presParOf" srcId="{540EEB9A-2A6D-4DD6-B2FF-6A88EB1C22FC}" destId="{3DC5FBF8-D577-4259-BADB-82BF1C6F8C27}" srcOrd="2" destOrd="0" presId="urn:microsoft.com/office/officeart/2005/8/layout/default"/>
    <dgm:cxn modelId="{18F3447B-DBB8-413E-9AE8-09D1B0639DEC}" type="presParOf" srcId="{540EEB9A-2A6D-4DD6-B2FF-6A88EB1C22FC}" destId="{9E2B68FC-5979-48CC-B18F-25440FAFC602}" srcOrd="3" destOrd="0" presId="urn:microsoft.com/office/officeart/2005/8/layout/default"/>
    <dgm:cxn modelId="{64B6D664-A57D-422B-A80F-5FD1D30C93D6}" type="presParOf" srcId="{540EEB9A-2A6D-4DD6-B2FF-6A88EB1C22FC}" destId="{7C362B40-3E68-454C-A41E-F4D81A5C201F}" srcOrd="4" destOrd="0" presId="urn:microsoft.com/office/officeart/2005/8/layout/default"/>
    <dgm:cxn modelId="{AA8D10D7-6318-4644-A755-BB07C3BF67F1}" type="presParOf" srcId="{540EEB9A-2A6D-4DD6-B2FF-6A88EB1C22FC}" destId="{4436F79B-9FD4-41B9-80DC-86F1B4B67678}" srcOrd="5" destOrd="0" presId="urn:microsoft.com/office/officeart/2005/8/layout/default"/>
    <dgm:cxn modelId="{73B9E1E9-7B58-46AA-A916-6C5082E26CA3}" type="presParOf" srcId="{540EEB9A-2A6D-4DD6-B2FF-6A88EB1C22FC}" destId="{CC3A9DA4-FC15-462F-80FA-641EEA6D9737}" srcOrd="6" destOrd="0" presId="urn:microsoft.com/office/officeart/2005/8/layout/default"/>
    <dgm:cxn modelId="{ACE74C3C-BBD1-4EAD-9DDE-6C54EE39F999}" type="presParOf" srcId="{540EEB9A-2A6D-4DD6-B2FF-6A88EB1C22FC}" destId="{337BAF5B-80BC-4D61-9142-79B503A3F0CB}" srcOrd="7" destOrd="0" presId="urn:microsoft.com/office/officeart/2005/8/layout/default"/>
    <dgm:cxn modelId="{1D07DB28-8E99-4C90-B5E7-15A131B380D5}" type="presParOf" srcId="{540EEB9A-2A6D-4DD6-B2FF-6A88EB1C22FC}" destId="{7EA99B42-DA31-4E83-83E3-A859B9CB5C54}" srcOrd="8" destOrd="0" presId="urn:microsoft.com/office/officeart/2005/8/layout/default"/>
    <dgm:cxn modelId="{DD4D385F-9BCC-4E46-9276-7DDA6BB0B838}" type="presParOf" srcId="{540EEB9A-2A6D-4DD6-B2FF-6A88EB1C22FC}" destId="{C0EA8A0D-64B6-4BB9-A9AB-B381E9E1A19A}" srcOrd="9" destOrd="0" presId="urn:microsoft.com/office/officeart/2005/8/layout/default"/>
    <dgm:cxn modelId="{A2F1E6CA-D47E-4431-AD6E-BD2B1A6E51A0}" type="presParOf" srcId="{540EEB9A-2A6D-4DD6-B2FF-6A88EB1C22FC}" destId="{FA4ACF64-BCD2-482A-AB1C-9427F1C320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4B4B4-499E-4FEB-A158-3E23174A945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A14B0BF5-996E-457C-9FFF-1AC4798A563D}">
      <dgm:prSet phldrT="[Text]"/>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Benefits</a:t>
          </a:r>
        </a:p>
      </dgm:t>
    </dgm:pt>
    <dgm:pt modelId="{6D81DAFA-7A53-48DE-9262-BA78A5A53191}" type="parTrans" cxnId="{B71CDD50-4FF1-4963-B3D5-88BA5FB0C969}">
      <dgm:prSet/>
      <dgm:spPr/>
      <dgm:t>
        <a:bodyPr/>
        <a:lstStyle/>
        <a:p>
          <a:endParaRPr lang="en-US"/>
        </a:p>
      </dgm:t>
    </dgm:pt>
    <dgm:pt modelId="{9F369897-5E30-4030-848C-02B577D454EA}" type="sibTrans" cxnId="{B71CDD50-4FF1-4963-B3D5-88BA5FB0C969}">
      <dgm:prSet/>
      <dgm:spPr>
        <a:solidFill>
          <a:schemeClr val="tx2"/>
        </a:solidFill>
      </dgm:spPr>
      <dgm:t>
        <a:bodyPr/>
        <a:lstStyle/>
        <a:p>
          <a:endParaRPr lang="en-US">
            <a:solidFill>
              <a:schemeClr val="tx1"/>
            </a:solidFill>
          </a:endParaRPr>
        </a:p>
      </dgm:t>
    </dgm:pt>
    <dgm:pt modelId="{147D045D-FBD5-478F-BB68-A24ADDC9B257}">
      <dgm:prSet phldrT="[Text]"/>
      <dgm:spPr>
        <a:ln>
          <a:solidFill>
            <a:schemeClr val="bg1"/>
          </a:solid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GVA and hate crime</a:t>
          </a:r>
        </a:p>
      </dgm:t>
    </dgm:pt>
    <dgm:pt modelId="{2B1A567B-C305-4319-AB0A-C8F3EAA4C572}" type="parTrans" cxnId="{597069BB-BBE7-4389-B9FE-DBA343E253F7}">
      <dgm:prSet/>
      <dgm:spPr/>
      <dgm:t>
        <a:bodyPr/>
        <a:lstStyle/>
        <a:p>
          <a:endParaRPr lang="en-US"/>
        </a:p>
      </dgm:t>
    </dgm:pt>
    <dgm:pt modelId="{68E98E55-6E41-4411-A69E-D8B1B243B4F4}" type="sibTrans" cxnId="{597069BB-BBE7-4389-B9FE-DBA343E253F7}">
      <dgm:prSet/>
      <dgm:spPr>
        <a:solidFill>
          <a:schemeClr val="tx2"/>
        </a:solidFill>
      </dgm:spPr>
      <dgm:t>
        <a:bodyPr/>
        <a:lstStyle/>
        <a:p>
          <a:endParaRPr lang="en-US"/>
        </a:p>
      </dgm:t>
    </dgm:pt>
    <dgm:pt modelId="{4AD89195-4E2B-4176-BCAE-8CF3F4258B4F}">
      <dgm:prSet phldrT="[Text]"/>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Charitable support and food banks</a:t>
          </a:r>
        </a:p>
      </dgm:t>
    </dgm:pt>
    <dgm:pt modelId="{6144B42A-3F12-4232-AB71-1F896CF1FFA7}" type="parTrans" cxnId="{B272F064-5139-435B-BB4A-7DAA859F2A55}">
      <dgm:prSet/>
      <dgm:spPr/>
      <dgm:t>
        <a:bodyPr/>
        <a:lstStyle/>
        <a:p>
          <a:endParaRPr lang="en-US"/>
        </a:p>
      </dgm:t>
    </dgm:pt>
    <dgm:pt modelId="{47181EB0-1638-4895-92BC-193A2FE7C409}" type="sibTrans" cxnId="{B272F064-5139-435B-BB4A-7DAA859F2A55}">
      <dgm:prSet/>
      <dgm:spPr/>
      <dgm:t>
        <a:bodyPr/>
        <a:lstStyle/>
        <a:p>
          <a:endParaRPr lang="en-US"/>
        </a:p>
      </dgm:t>
    </dgm:pt>
    <dgm:pt modelId="{031D074A-C5FD-480B-9B4C-91EA58D9577C}">
      <dgm:prSet phldrT="[Text]"/>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Education</a:t>
          </a:r>
        </a:p>
      </dgm:t>
    </dgm:pt>
    <dgm:pt modelId="{098E9C4B-669E-434F-8BC7-5F425193EDBF}" type="parTrans" cxnId="{41E69245-0F4B-4B99-83C2-20C0B88FEC7A}">
      <dgm:prSet/>
      <dgm:spPr/>
      <dgm:t>
        <a:bodyPr/>
        <a:lstStyle/>
        <a:p>
          <a:endParaRPr lang="en-US"/>
        </a:p>
      </dgm:t>
    </dgm:pt>
    <dgm:pt modelId="{0E7BE63D-B223-4403-B971-DB87E285AD23}" type="sibTrans" cxnId="{41E69245-0F4B-4B99-83C2-20C0B88FEC7A}">
      <dgm:prSet/>
      <dgm:spPr/>
      <dgm:t>
        <a:bodyPr/>
        <a:lstStyle/>
        <a:p>
          <a:endParaRPr lang="en-US"/>
        </a:p>
      </dgm:t>
    </dgm:pt>
    <dgm:pt modelId="{2646F186-5A4A-4D7B-BEE0-89189E197318}">
      <dgm:prSet phldrT="[Text]"/>
      <dgm:spPr>
        <a:ln>
          <a:solidFill>
            <a:schemeClr val="bg1"/>
          </a:solid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Health and community care</a:t>
          </a:r>
        </a:p>
      </dgm:t>
    </dgm:pt>
    <dgm:pt modelId="{7782D2E2-383A-4C70-A6AF-5F92CD468521}" type="parTrans" cxnId="{41E3CE9E-773C-44CB-8BE1-A51B01ED8E76}">
      <dgm:prSet/>
      <dgm:spPr/>
      <dgm:t>
        <a:bodyPr/>
        <a:lstStyle/>
        <a:p>
          <a:endParaRPr lang="en-US"/>
        </a:p>
      </dgm:t>
    </dgm:pt>
    <dgm:pt modelId="{B1FB4B5E-F1F6-4661-9E75-F69969464EB0}" type="sibTrans" cxnId="{41E3CE9E-773C-44CB-8BE1-A51B01ED8E76}">
      <dgm:prSet/>
      <dgm:spPr/>
      <dgm:t>
        <a:bodyPr/>
        <a:lstStyle/>
        <a:p>
          <a:endParaRPr lang="en-US"/>
        </a:p>
      </dgm:t>
    </dgm:pt>
    <dgm:pt modelId="{D3BD539E-3F2C-46B5-8CEE-21D478549D11}">
      <dgm:prSet phldrT="[Text]"/>
      <dgm:spPr>
        <a:ln>
          <a:solidFill>
            <a:schemeClr val="bg1"/>
          </a:solid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Tax</a:t>
          </a:r>
        </a:p>
      </dgm:t>
    </dgm:pt>
    <dgm:pt modelId="{308204D5-80CA-4EBD-9957-C7744FB74088}" type="parTrans" cxnId="{C37B856A-B0EC-4FA7-8121-82EFB9DDD6BC}">
      <dgm:prSet/>
      <dgm:spPr/>
      <dgm:t>
        <a:bodyPr/>
        <a:lstStyle/>
        <a:p>
          <a:endParaRPr lang="en-US"/>
        </a:p>
      </dgm:t>
    </dgm:pt>
    <dgm:pt modelId="{F76AEBDC-609B-4C00-B8CA-D75CF2FC2CDA}" type="sibTrans" cxnId="{C37B856A-B0EC-4FA7-8121-82EFB9DDD6BC}">
      <dgm:prSet/>
      <dgm:spPr/>
      <dgm:t>
        <a:bodyPr/>
        <a:lstStyle/>
        <a:p>
          <a:endParaRPr lang="en-US"/>
        </a:p>
      </dgm:t>
    </dgm:pt>
    <dgm:pt modelId="{30DAEEE7-0F89-4172-ADB1-47C8D769E732}">
      <dgm:prSet phldrT="[Text]"/>
      <dgm:spPr>
        <a:ln>
          <a:solidFill>
            <a:schemeClr val="bg1"/>
          </a:solid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Travel and transport</a:t>
          </a:r>
        </a:p>
      </dgm:t>
    </dgm:pt>
    <dgm:pt modelId="{F4B3F3EF-C5D5-41A0-84DF-C7F162855463}" type="parTrans" cxnId="{F90878A3-05AA-429D-BC43-0F27D25EBDCD}">
      <dgm:prSet/>
      <dgm:spPr/>
      <dgm:t>
        <a:bodyPr/>
        <a:lstStyle/>
        <a:p>
          <a:endParaRPr lang="en-US"/>
        </a:p>
      </dgm:t>
    </dgm:pt>
    <dgm:pt modelId="{C36140A4-C5EF-44DD-8E1D-B9DD48366946}" type="sibTrans" cxnId="{F90878A3-05AA-429D-BC43-0F27D25EBDCD}">
      <dgm:prSet/>
      <dgm:spPr/>
      <dgm:t>
        <a:bodyPr/>
        <a:lstStyle/>
        <a:p>
          <a:endParaRPr lang="en-US"/>
        </a:p>
      </dgm:t>
    </dgm:pt>
    <dgm:pt modelId="{5353E031-1098-4C50-B0D8-B5B259C0DF62}">
      <dgm:prSet phldrT="[Text]"/>
      <dgm:spPr>
        <a:ln>
          <a:solidFill>
            <a:schemeClr val="bg1"/>
          </a:solid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Utilities</a:t>
          </a:r>
        </a:p>
      </dgm:t>
    </dgm:pt>
    <dgm:pt modelId="{E493558F-5750-467D-A45B-3878735296B3}" type="parTrans" cxnId="{C845DEB6-8FD0-4736-85B2-BBB5D2933C1E}">
      <dgm:prSet/>
      <dgm:spPr/>
      <dgm:t>
        <a:bodyPr/>
        <a:lstStyle/>
        <a:p>
          <a:endParaRPr lang="en-US"/>
        </a:p>
      </dgm:t>
    </dgm:pt>
    <dgm:pt modelId="{6B3E7DEB-7701-4C27-B650-3694C394DB5E}" type="sibTrans" cxnId="{C845DEB6-8FD0-4736-85B2-BBB5D2933C1E}">
      <dgm:prSet/>
      <dgm:spPr/>
      <dgm:t>
        <a:bodyPr/>
        <a:lstStyle/>
        <a:p>
          <a:endParaRPr lang="en-US"/>
        </a:p>
      </dgm:t>
    </dgm:pt>
    <dgm:pt modelId="{B675561A-EBF2-4B49-B432-DC88A36A6AD1}">
      <dgm:prSet phldrT="[Text]"/>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Housing</a:t>
          </a:r>
        </a:p>
      </dgm:t>
    </dgm:pt>
    <dgm:pt modelId="{592E6D8A-A189-4216-B844-69738ACAB131}" type="parTrans" cxnId="{21B84CD1-A6CB-4A69-B052-D14FCFB67129}">
      <dgm:prSet/>
      <dgm:spPr/>
      <dgm:t>
        <a:bodyPr/>
        <a:lstStyle/>
        <a:p>
          <a:endParaRPr lang="en-US"/>
        </a:p>
      </dgm:t>
    </dgm:pt>
    <dgm:pt modelId="{474311EB-864E-4700-BF79-38F8B7FF409C}" type="sibTrans" cxnId="{21B84CD1-A6CB-4A69-B052-D14FCFB67129}">
      <dgm:prSet/>
      <dgm:spPr/>
      <dgm:t>
        <a:bodyPr/>
        <a:lstStyle/>
        <a:p>
          <a:endParaRPr lang="en-US"/>
        </a:p>
      </dgm:t>
    </dgm:pt>
    <dgm:pt modelId="{CC31CAF5-5E29-406A-8C92-6B6B3E9F8448}">
      <dgm:prSet phldrT="[Text]" custT="1"/>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Debt and money</a:t>
          </a:r>
        </a:p>
      </dgm:t>
    </dgm:pt>
    <dgm:pt modelId="{57E40468-99BE-4205-8378-4381001E8347}" type="parTrans" cxnId="{CF2EFD9B-60ED-4B61-86FB-6A9E9500C09B}">
      <dgm:prSet/>
      <dgm:spPr/>
      <dgm:t>
        <a:bodyPr/>
        <a:lstStyle/>
        <a:p>
          <a:endParaRPr lang="en-US"/>
        </a:p>
      </dgm:t>
    </dgm:pt>
    <dgm:pt modelId="{069ADB69-E4C4-4F46-BA53-DBD578F93282}" type="sibTrans" cxnId="{CF2EFD9B-60ED-4B61-86FB-6A9E9500C09B}">
      <dgm:prSet/>
      <dgm:spPr/>
      <dgm:t>
        <a:bodyPr/>
        <a:lstStyle/>
        <a:p>
          <a:endParaRPr lang="en-US"/>
        </a:p>
      </dgm:t>
    </dgm:pt>
    <dgm:pt modelId="{ABDDC634-E549-4C05-A3A9-CA16882E6DFA}">
      <dgm:prSet phldrT="[Text]" custT="1"/>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Employment</a:t>
          </a:r>
        </a:p>
      </dgm:t>
    </dgm:pt>
    <dgm:pt modelId="{9A134E61-8D1D-4DCE-821E-9A5A226C82C7}" type="parTrans" cxnId="{497C4597-6B29-42FD-B52D-A2A8DA3EF426}">
      <dgm:prSet/>
      <dgm:spPr/>
      <dgm:t>
        <a:bodyPr/>
        <a:lstStyle/>
        <a:p>
          <a:endParaRPr lang="en-US"/>
        </a:p>
      </dgm:t>
    </dgm:pt>
    <dgm:pt modelId="{759A3ED0-0520-48CC-AD74-C6E142191EFD}" type="sibTrans" cxnId="{497C4597-6B29-42FD-B52D-A2A8DA3EF426}">
      <dgm:prSet/>
      <dgm:spPr/>
      <dgm:t>
        <a:bodyPr/>
        <a:lstStyle/>
        <a:p>
          <a:endParaRPr lang="en-US"/>
        </a:p>
      </dgm:t>
    </dgm:pt>
    <dgm:pt modelId="{B51636EB-411F-4CD4-92D1-6481D500F262}">
      <dgm:prSet phldrT="[Text]" custT="1"/>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Consumer</a:t>
          </a:r>
        </a:p>
      </dgm:t>
    </dgm:pt>
    <dgm:pt modelId="{3ED6CA6F-524D-4BC3-A7C8-350BEC9E9E57}" type="parTrans" cxnId="{DDAB870F-ECDC-4D3A-AD8B-E547F17ACE9C}">
      <dgm:prSet/>
      <dgm:spPr/>
      <dgm:t>
        <a:bodyPr/>
        <a:lstStyle/>
        <a:p>
          <a:endParaRPr lang="en-US"/>
        </a:p>
      </dgm:t>
    </dgm:pt>
    <dgm:pt modelId="{1200A264-3A42-469A-9D30-56FBE3655416}" type="sibTrans" cxnId="{DDAB870F-ECDC-4D3A-AD8B-E547F17ACE9C}">
      <dgm:prSet/>
      <dgm:spPr/>
      <dgm:t>
        <a:bodyPr/>
        <a:lstStyle/>
        <a:p>
          <a:endParaRPr lang="en-US"/>
        </a:p>
      </dgm:t>
    </dgm:pt>
    <dgm:pt modelId="{36EE9C5F-0CBF-4088-A23C-221AD98CBC25}">
      <dgm:prSet phldrT="[Text]" custT="1"/>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Immigration</a:t>
          </a:r>
        </a:p>
      </dgm:t>
    </dgm:pt>
    <dgm:pt modelId="{5F564BE0-1890-4CE3-B1F5-B6ED7AB02AD3}" type="parTrans" cxnId="{DB71D5B6-B4DF-48A3-96F8-BB8231FA571A}">
      <dgm:prSet/>
      <dgm:spPr/>
      <dgm:t>
        <a:bodyPr/>
        <a:lstStyle/>
        <a:p>
          <a:endParaRPr lang="en-US"/>
        </a:p>
      </dgm:t>
    </dgm:pt>
    <dgm:pt modelId="{679C1182-73AC-46A8-8E23-6B21D761F44D}" type="sibTrans" cxnId="{DB71D5B6-B4DF-48A3-96F8-BB8231FA571A}">
      <dgm:prSet/>
      <dgm:spPr/>
      <dgm:t>
        <a:bodyPr/>
        <a:lstStyle/>
        <a:p>
          <a:endParaRPr lang="en-US"/>
        </a:p>
      </dgm:t>
    </dgm:pt>
    <dgm:pt modelId="{E76DCCE9-DAAA-4D44-8329-EEFFC68D7C3A}">
      <dgm:prSet phldrT="[Text]" custT="1"/>
      <dgm:spPr>
        <a:ln>
          <a:solidFill>
            <a:schemeClr val="bg1"/>
          </a:solidFill>
        </a:ln>
      </dgm:spPr>
      <dgm:t>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Legal</a:t>
          </a:r>
        </a:p>
      </dgm:t>
    </dgm:pt>
    <dgm:pt modelId="{E78FF020-A072-4AF9-97D6-AEA96E239E12}" type="parTrans" cxnId="{2EAB9E47-5B88-4017-9D24-821D554FE4A1}">
      <dgm:prSet/>
      <dgm:spPr/>
      <dgm:t>
        <a:bodyPr/>
        <a:lstStyle/>
        <a:p>
          <a:endParaRPr lang="en-US"/>
        </a:p>
      </dgm:t>
    </dgm:pt>
    <dgm:pt modelId="{239A1919-CBE1-4950-888C-419520BB095E}" type="sibTrans" cxnId="{2EAB9E47-5B88-4017-9D24-821D554FE4A1}">
      <dgm:prSet/>
      <dgm:spPr/>
      <dgm:t>
        <a:bodyPr/>
        <a:lstStyle/>
        <a:p>
          <a:endParaRPr lang="en-US"/>
        </a:p>
      </dgm:t>
    </dgm:pt>
    <dgm:pt modelId="{C69C82C3-CA6C-48AC-AF86-A344698F4D2A}">
      <dgm:prSet phldrT="[Text]" custT="1"/>
      <dgm:spPr>
        <a:ln>
          <a:solidFill>
            <a:schemeClr val="bg1"/>
          </a:solidFill>
        </a:ln>
      </dgm:spPr>
      <dgm:t>
        <a:bodyPr/>
        <a:lstStyle/>
        <a:p>
          <a:pPr algn="ctr"/>
          <a:r>
            <a:rPr lang="en-US" sz="1200" b="1">
              <a:latin typeface="Open Sans" panose="020B0606030504020204" pitchFamily="34" charset="0"/>
              <a:ea typeface="Open Sans" panose="020B0606030504020204" pitchFamily="34" charset="0"/>
              <a:cs typeface="Open Sans" panose="020B0606030504020204" pitchFamily="34" charset="0"/>
            </a:rPr>
            <a:t>Relationships and family</a:t>
          </a:r>
          <a:endParaRPr lang="en-US" sz="1200" b="1" dirty="0">
            <a:latin typeface="Open Sans" panose="020B0606030504020204" pitchFamily="34" charset="0"/>
            <a:ea typeface="Open Sans" panose="020B0606030504020204" pitchFamily="34" charset="0"/>
            <a:cs typeface="Open Sans" panose="020B0606030504020204" pitchFamily="34" charset="0"/>
          </a:endParaRPr>
        </a:p>
      </dgm:t>
    </dgm:pt>
    <dgm:pt modelId="{68E9152F-741A-40DA-AC9F-29CCFFC22969}" type="parTrans" cxnId="{7542F4BE-68EB-4287-83E8-CC797A5C6F4C}">
      <dgm:prSet/>
      <dgm:spPr/>
      <dgm:t>
        <a:bodyPr/>
        <a:lstStyle/>
        <a:p>
          <a:endParaRPr lang="en-US"/>
        </a:p>
      </dgm:t>
    </dgm:pt>
    <dgm:pt modelId="{C7043295-7AAE-41BD-B1DC-DDAEAE9A9738}" type="sibTrans" cxnId="{7542F4BE-68EB-4287-83E8-CC797A5C6F4C}">
      <dgm:prSet/>
      <dgm:spPr/>
      <dgm:t>
        <a:bodyPr/>
        <a:lstStyle/>
        <a:p>
          <a:endParaRPr lang="en-US"/>
        </a:p>
      </dgm:t>
    </dgm:pt>
    <dgm:pt modelId="{D963F2C7-FA5C-429D-A9C7-4DF29BEAF939}">
      <dgm:prSet phldrT="[Text]"/>
      <dgm:spPr>
        <a:ln>
          <a:solidFill>
            <a:schemeClr val="bg1"/>
          </a:solidFill>
        </a:ln>
      </dgm:spPr>
      <dgm:t>
        <a:bodyPr/>
        <a:lstStyle/>
        <a:p>
          <a:r>
            <a:rPr lang="en-US" b="1" dirty="0">
              <a:latin typeface="Open Sans" panose="020B0606030504020204" pitchFamily="34" charset="0"/>
              <a:ea typeface="Open Sans" panose="020B0606030504020204" pitchFamily="34" charset="0"/>
              <a:cs typeface="Open Sans" panose="020B0606030504020204" pitchFamily="34" charset="0"/>
            </a:rPr>
            <a:t>Other</a:t>
          </a:r>
        </a:p>
      </dgm:t>
    </dgm:pt>
    <dgm:pt modelId="{0731CE01-BDC4-485C-A305-770CF6CD460C}" type="parTrans" cxnId="{DE2EE8BB-8151-4154-A0CD-1E7A682DCF67}">
      <dgm:prSet/>
      <dgm:spPr/>
      <dgm:t>
        <a:bodyPr/>
        <a:lstStyle/>
        <a:p>
          <a:endParaRPr lang="en-US"/>
        </a:p>
      </dgm:t>
    </dgm:pt>
    <dgm:pt modelId="{DA81810B-5F96-4572-AD74-F3A4683F5F38}" type="sibTrans" cxnId="{DE2EE8BB-8151-4154-A0CD-1E7A682DCF67}">
      <dgm:prSet/>
      <dgm:spPr/>
      <dgm:t>
        <a:bodyPr/>
        <a:lstStyle/>
        <a:p>
          <a:endParaRPr lang="en-US"/>
        </a:p>
      </dgm:t>
    </dgm:pt>
    <dgm:pt modelId="{540EEB9A-2A6D-4DD6-B2FF-6A88EB1C22FC}" type="pres">
      <dgm:prSet presAssocID="{AB34B4B4-499E-4FEB-A158-3E23174A9455}" presName="diagram" presStyleCnt="0">
        <dgm:presLayoutVars>
          <dgm:dir/>
          <dgm:resizeHandles val="exact"/>
        </dgm:presLayoutVars>
      </dgm:prSet>
      <dgm:spPr/>
      <dgm:t>
        <a:bodyPr/>
        <a:lstStyle/>
        <a:p>
          <a:endParaRPr lang="en-US"/>
        </a:p>
      </dgm:t>
    </dgm:pt>
    <dgm:pt modelId="{85820186-B983-46AB-B336-FA68C3C33DC0}" type="pres">
      <dgm:prSet presAssocID="{A14B0BF5-996E-457C-9FFF-1AC4798A563D}" presName="node" presStyleLbl="node1" presStyleIdx="0" presStyleCnt="16">
        <dgm:presLayoutVars>
          <dgm:bulletEnabled val="1"/>
        </dgm:presLayoutVars>
      </dgm:prSet>
      <dgm:spPr/>
      <dgm:t>
        <a:bodyPr/>
        <a:lstStyle/>
        <a:p>
          <a:endParaRPr lang="en-US"/>
        </a:p>
      </dgm:t>
    </dgm:pt>
    <dgm:pt modelId="{1609E8F3-67CA-4A52-AEB9-C6C982490E09}" type="pres">
      <dgm:prSet presAssocID="{9F369897-5E30-4030-848C-02B577D454EA}" presName="sibTrans" presStyleCnt="0"/>
      <dgm:spPr/>
    </dgm:pt>
    <dgm:pt modelId="{A6C9BD72-44E4-42CE-9E69-712C857F54B3}" type="pres">
      <dgm:prSet presAssocID="{B675561A-EBF2-4B49-B432-DC88A36A6AD1}" presName="node" presStyleLbl="node1" presStyleIdx="1" presStyleCnt="16">
        <dgm:presLayoutVars>
          <dgm:bulletEnabled val="1"/>
        </dgm:presLayoutVars>
      </dgm:prSet>
      <dgm:spPr/>
      <dgm:t>
        <a:bodyPr/>
        <a:lstStyle/>
        <a:p>
          <a:endParaRPr lang="en-US"/>
        </a:p>
      </dgm:t>
    </dgm:pt>
    <dgm:pt modelId="{5E625678-E589-489C-8A62-C3E050BD7330}" type="pres">
      <dgm:prSet presAssocID="{474311EB-864E-4700-BF79-38F8B7FF409C}" presName="sibTrans" presStyleCnt="0"/>
      <dgm:spPr/>
    </dgm:pt>
    <dgm:pt modelId="{58F0C2D8-4309-42F3-982F-57D88CA40854}" type="pres">
      <dgm:prSet presAssocID="{CC31CAF5-5E29-406A-8C92-6B6B3E9F8448}" presName="node" presStyleLbl="node1" presStyleIdx="2" presStyleCnt="16">
        <dgm:presLayoutVars>
          <dgm:bulletEnabled val="1"/>
        </dgm:presLayoutVars>
      </dgm:prSet>
      <dgm:spPr/>
      <dgm:t>
        <a:bodyPr/>
        <a:lstStyle/>
        <a:p>
          <a:endParaRPr lang="en-US"/>
        </a:p>
      </dgm:t>
    </dgm:pt>
    <dgm:pt modelId="{0FAFE0F1-6030-4A5E-9A88-B85F86AEC5D4}" type="pres">
      <dgm:prSet presAssocID="{069ADB69-E4C4-4F46-BA53-DBD578F93282}" presName="sibTrans" presStyleCnt="0"/>
      <dgm:spPr/>
    </dgm:pt>
    <dgm:pt modelId="{3DAF70BA-E7B3-4810-8428-A2D770FD31DE}" type="pres">
      <dgm:prSet presAssocID="{ABDDC634-E549-4C05-A3A9-CA16882E6DFA}" presName="node" presStyleLbl="node1" presStyleIdx="3" presStyleCnt="16">
        <dgm:presLayoutVars>
          <dgm:bulletEnabled val="1"/>
        </dgm:presLayoutVars>
      </dgm:prSet>
      <dgm:spPr/>
      <dgm:t>
        <a:bodyPr/>
        <a:lstStyle/>
        <a:p>
          <a:endParaRPr lang="en-US"/>
        </a:p>
      </dgm:t>
    </dgm:pt>
    <dgm:pt modelId="{6CE21CFB-BC8E-48C6-BEC6-208068D6F47C}" type="pres">
      <dgm:prSet presAssocID="{759A3ED0-0520-48CC-AD74-C6E142191EFD}" presName="sibTrans" presStyleCnt="0"/>
      <dgm:spPr/>
    </dgm:pt>
    <dgm:pt modelId="{A9054CA6-4662-4660-9949-E9B746D0D082}" type="pres">
      <dgm:prSet presAssocID="{B51636EB-411F-4CD4-92D1-6481D500F262}" presName="node" presStyleLbl="node1" presStyleIdx="4" presStyleCnt="16">
        <dgm:presLayoutVars>
          <dgm:bulletEnabled val="1"/>
        </dgm:presLayoutVars>
      </dgm:prSet>
      <dgm:spPr/>
      <dgm:t>
        <a:bodyPr/>
        <a:lstStyle/>
        <a:p>
          <a:endParaRPr lang="en-US"/>
        </a:p>
      </dgm:t>
    </dgm:pt>
    <dgm:pt modelId="{08112BCC-9CDB-4F7C-8B97-3B4F49F63B6A}" type="pres">
      <dgm:prSet presAssocID="{1200A264-3A42-469A-9D30-56FBE3655416}" presName="sibTrans" presStyleCnt="0"/>
      <dgm:spPr/>
    </dgm:pt>
    <dgm:pt modelId="{3E5D5F54-2694-49C8-BAA7-77ED69EF95E2}" type="pres">
      <dgm:prSet presAssocID="{36EE9C5F-0CBF-4088-A23C-221AD98CBC25}" presName="node" presStyleLbl="node1" presStyleIdx="5" presStyleCnt="16">
        <dgm:presLayoutVars>
          <dgm:bulletEnabled val="1"/>
        </dgm:presLayoutVars>
      </dgm:prSet>
      <dgm:spPr/>
      <dgm:t>
        <a:bodyPr/>
        <a:lstStyle/>
        <a:p>
          <a:endParaRPr lang="en-US"/>
        </a:p>
      </dgm:t>
    </dgm:pt>
    <dgm:pt modelId="{D8A4C222-3A88-4F21-85F6-CFA843087EE0}" type="pres">
      <dgm:prSet presAssocID="{679C1182-73AC-46A8-8E23-6B21D761F44D}" presName="sibTrans" presStyleCnt="0"/>
      <dgm:spPr/>
    </dgm:pt>
    <dgm:pt modelId="{BD4F1FEF-5E38-4518-99F2-96139DD0FF5F}" type="pres">
      <dgm:prSet presAssocID="{E76DCCE9-DAAA-4D44-8329-EEFFC68D7C3A}" presName="node" presStyleLbl="node1" presStyleIdx="6" presStyleCnt="16">
        <dgm:presLayoutVars>
          <dgm:bulletEnabled val="1"/>
        </dgm:presLayoutVars>
      </dgm:prSet>
      <dgm:spPr/>
      <dgm:t>
        <a:bodyPr/>
        <a:lstStyle/>
        <a:p>
          <a:endParaRPr lang="en-US"/>
        </a:p>
      </dgm:t>
    </dgm:pt>
    <dgm:pt modelId="{37CB9719-3CFE-4482-89DF-1CCDA1272EA4}" type="pres">
      <dgm:prSet presAssocID="{239A1919-CBE1-4950-888C-419520BB095E}" presName="sibTrans" presStyleCnt="0"/>
      <dgm:spPr/>
    </dgm:pt>
    <dgm:pt modelId="{E7357BAA-1A14-4052-BD52-5C6C834239F9}" type="pres">
      <dgm:prSet presAssocID="{C69C82C3-CA6C-48AC-AF86-A344698F4D2A}" presName="node" presStyleLbl="node1" presStyleIdx="7" presStyleCnt="16">
        <dgm:presLayoutVars>
          <dgm:bulletEnabled val="1"/>
        </dgm:presLayoutVars>
      </dgm:prSet>
      <dgm:spPr/>
      <dgm:t>
        <a:bodyPr/>
        <a:lstStyle/>
        <a:p>
          <a:endParaRPr lang="en-US"/>
        </a:p>
      </dgm:t>
    </dgm:pt>
    <dgm:pt modelId="{5A4557F8-0553-4AF5-8DF9-3AC1E9626DFF}" type="pres">
      <dgm:prSet presAssocID="{C7043295-7AAE-41BD-B1DC-DDAEAE9A9738}" presName="sibTrans" presStyleCnt="0"/>
      <dgm:spPr/>
    </dgm:pt>
    <dgm:pt modelId="{95E16F27-7D32-410A-A701-0C2FBB4EA0CA}" type="pres">
      <dgm:prSet presAssocID="{4AD89195-4E2B-4176-BCAE-8CF3F4258B4F}" presName="node" presStyleLbl="node1" presStyleIdx="8" presStyleCnt="16">
        <dgm:presLayoutVars>
          <dgm:bulletEnabled val="1"/>
        </dgm:presLayoutVars>
      </dgm:prSet>
      <dgm:spPr/>
      <dgm:t>
        <a:bodyPr/>
        <a:lstStyle/>
        <a:p>
          <a:endParaRPr lang="en-US"/>
        </a:p>
      </dgm:t>
    </dgm:pt>
    <dgm:pt modelId="{48AD7156-44D3-4929-BEF6-611A6A161257}" type="pres">
      <dgm:prSet presAssocID="{47181EB0-1638-4895-92BC-193A2FE7C409}" presName="sibTrans" presStyleCnt="0"/>
      <dgm:spPr/>
    </dgm:pt>
    <dgm:pt modelId="{26F9FCF2-0697-4D10-B89F-46587810A158}" type="pres">
      <dgm:prSet presAssocID="{031D074A-C5FD-480B-9B4C-91EA58D9577C}" presName="node" presStyleLbl="node1" presStyleIdx="9" presStyleCnt="16">
        <dgm:presLayoutVars>
          <dgm:bulletEnabled val="1"/>
        </dgm:presLayoutVars>
      </dgm:prSet>
      <dgm:spPr/>
      <dgm:t>
        <a:bodyPr/>
        <a:lstStyle/>
        <a:p>
          <a:endParaRPr lang="en-US"/>
        </a:p>
      </dgm:t>
    </dgm:pt>
    <dgm:pt modelId="{4402D3B9-D266-40BB-AF48-4AC5B04C7F0C}" type="pres">
      <dgm:prSet presAssocID="{0E7BE63D-B223-4403-B971-DB87E285AD23}" presName="sibTrans" presStyleCnt="0"/>
      <dgm:spPr/>
    </dgm:pt>
    <dgm:pt modelId="{28B7F9C3-3C68-458A-8650-F231A0449D9B}" type="pres">
      <dgm:prSet presAssocID="{147D045D-FBD5-478F-BB68-A24ADDC9B257}" presName="node" presStyleLbl="node1" presStyleIdx="10" presStyleCnt="16">
        <dgm:presLayoutVars>
          <dgm:bulletEnabled val="1"/>
        </dgm:presLayoutVars>
      </dgm:prSet>
      <dgm:spPr/>
      <dgm:t>
        <a:bodyPr/>
        <a:lstStyle/>
        <a:p>
          <a:endParaRPr lang="en-US"/>
        </a:p>
      </dgm:t>
    </dgm:pt>
    <dgm:pt modelId="{2D9FF668-7782-435D-AE75-3AEA73EF5072}" type="pres">
      <dgm:prSet presAssocID="{68E98E55-6E41-4411-A69E-D8B1B243B4F4}" presName="sibTrans" presStyleCnt="0"/>
      <dgm:spPr/>
    </dgm:pt>
    <dgm:pt modelId="{1FF8DE1C-B75A-4992-B722-D5D1DD5F604B}" type="pres">
      <dgm:prSet presAssocID="{2646F186-5A4A-4D7B-BEE0-89189E197318}" presName="node" presStyleLbl="node1" presStyleIdx="11" presStyleCnt="16">
        <dgm:presLayoutVars>
          <dgm:bulletEnabled val="1"/>
        </dgm:presLayoutVars>
      </dgm:prSet>
      <dgm:spPr/>
      <dgm:t>
        <a:bodyPr/>
        <a:lstStyle/>
        <a:p>
          <a:endParaRPr lang="en-US"/>
        </a:p>
      </dgm:t>
    </dgm:pt>
    <dgm:pt modelId="{9602A792-5E66-44FF-A328-6EF287467FAC}" type="pres">
      <dgm:prSet presAssocID="{B1FB4B5E-F1F6-4661-9E75-F69969464EB0}" presName="sibTrans" presStyleCnt="0"/>
      <dgm:spPr/>
    </dgm:pt>
    <dgm:pt modelId="{935DBDD0-17F5-4689-9FBF-4497ECB55AC8}" type="pres">
      <dgm:prSet presAssocID="{D3BD539E-3F2C-46B5-8CEE-21D478549D11}" presName="node" presStyleLbl="node1" presStyleIdx="12" presStyleCnt="16">
        <dgm:presLayoutVars>
          <dgm:bulletEnabled val="1"/>
        </dgm:presLayoutVars>
      </dgm:prSet>
      <dgm:spPr/>
      <dgm:t>
        <a:bodyPr/>
        <a:lstStyle/>
        <a:p>
          <a:endParaRPr lang="en-US"/>
        </a:p>
      </dgm:t>
    </dgm:pt>
    <dgm:pt modelId="{4B840362-D922-4CFC-8C5D-6106B33AB84D}" type="pres">
      <dgm:prSet presAssocID="{F76AEBDC-609B-4C00-B8CA-D75CF2FC2CDA}" presName="sibTrans" presStyleCnt="0"/>
      <dgm:spPr/>
    </dgm:pt>
    <dgm:pt modelId="{FB458215-D8D4-4B33-A5DF-6788103A8A13}" type="pres">
      <dgm:prSet presAssocID="{30DAEEE7-0F89-4172-ADB1-47C8D769E732}" presName="node" presStyleLbl="node1" presStyleIdx="13" presStyleCnt="16">
        <dgm:presLayoutVars>
          <dgm:bulletEnabled val="1"/>
        </dgm:presLayoutVars>
      </dgm:prSet>
      <dgm:spPr/>
      <dgm:t>
        <a:bodyPr/>
        <a:lstStyle/>
        <a:p>
          <a:endParaRPr lang="en-US"/>
        </a:p>
      </dgm:t>
    </dgm:pt>
    <dgm:pt modelId="{637D4A08-D7FD-4448-A7E3-60D4BFEFBAF5}" type="pres">
      <dgm:prSet presAssocID="{C36140A4-C5EF-44DD-8E1D-B9DD48366946}" presName="sibTrans" presStyleCnt="0"/>
      <dgm:spPr/>
    </dgm:pt>
    <dgm:pt modelId="{7FF9AD21-C9E9-4F97-972A-B177E1D8CF44}" type="pres">
      <dgm:prSet presAssocID="{5353E031-1098-4C50-B0D8-B5B259C0DF62}" presName="node" presStyleLbl="node1" presStyleIdx="14" presStyleCnt="16">
        <dgm:presLayoutVars>
          <dgm:bulletEnabled val="1"/>
        </dgm:presLayoutVars>
      </dgm:prSet>
      <dgm:spPr/>
      <dgm:t>
        <a:bodyPr/>
        <a:lstStyle/>
        <a:p>
          <a:endParaRPr lang="en-US"/>
        </a:p>
      </dgm:t>
    </dgm:pt>
    <dgm:pt modelId="{0721E8B5-147E-4918-8A2E-7293D026B34E}" type="pres">
      <dgm:prSet presAssocID="{6B3E7DEB-7701-4C27-B650-3694C394DB5E}" presName="sibTrans" presStyleCnt="0"/>
      <dgm:spPr/>
    </dgm:pt>
    <dgm:pt modelId="{6049B6FC-7A05-4272-9B7B-941135CA2082}" type="pres">
      <dgm:prSet presAssocID="{D963F2C7-FA5C-429D-A9C7-4DF29BEAF939}" presName="node" presStyleLbl="node1" presStyleIdx="15" presStyleCnt="16">
        <dgm:presLayoutVars>
          <dgm:bulletEnabled val="1"/>
        </dgm:presLayoutVars>
      </dgm:prSet>
      <dgm:spPr/>
      <dgm:t>
        <a:bodyPr/>
        <a:lstStyle/>
        <a:p>
          <a:endParaRPr lang="en-US"/>
        </a:p>
      </dgm:t>
    </dgm:pt>
  </dgm:ptLst>
  <dgm:cxnLst>
    <dgm:cxn modelId="{F516A788-F371-4BD0-A7EF-ECE00A94BA0D}" type="presOf" srcId="{2646F186-5A4A-4D7B-BEE0-89189E197318}" destId="{1FF8DE1C-B75A-4992-B722-D5D1DD5F604B}" srcOrd="0" destOrd="0" presId="urn:microsoft.com/office/officeart/2005/8/layout/default"/>
    <dgm:cxn modelId="{DE2EE8BB-8151-4154-A0CD-1E7A682DCF67}" srcId="{AB34B4B4-499E-4FEB-A158-3E23174A9455}" destId="{D963F2C7-FA5C-429D-A9C7-4DF29BEAF939}" srcOrd="15" destOrd="0" parTransId="{0731CE01-BDC4-485C-A305-770CF6CD460C}" sibTransId="{DA81810B-5F96-4572-AD74-F3A4683F5F38}"/>
    <dgm:cxn modelId="{DB71D5B6-B4DF-48A3-96F8-BB8231FA571A}" srcId="{AB34B4B4-499E-4FEB-A158-3E23174A9455}" destId="{36EE9C5F-0CBF-4088-A23C-221AD98CBC25}" srcOrd="5" destOrd="0" parTransId="{5F564BE0-1890-4CE3-B1F5-B6ED7AB02AD3}" sibTransId="{679C1182-73AC-46A8-8E23-6B21D761F44D}"/>
    <dgm:cxn modelId="{9738154B-BD54-4D97-9B68-0E685EE9636A}" type="presOf" srcId="{A14B0BF5-996E-457C-9FFF-1AC4798A563D}" destId="{85820186-B983-46AB-B336-FA68C3C33DC0}" srcOrd="0" destOrd="0" presId="urn:microsoft.com/office/officeart/2005/8/layout/default"/>
    <dgm:cxn modelId="{2EAB9E47-5B88-4017-9D24-821D554FE4A1}" srcId="{AB34B4B4-499E-4FEB-A158-3E23174A9455}" destId="{E76DCCE9-DAAA-4D44-8329-EEFFC68D7C3A}" srcOrd="6" destOrd="0" parTransId="{E78FF020-A072-4AF9-97D6-AEA96E239E12}" sibTransId="{239A1919-CBE1-4950-888C-419520BB095E}"/>
    <dgm:cxn modelId="{6A65DEF2-6AB1-406D-9AE1-AE4030FB7175}" type="presOf" srcId="{E76DCCE9-DAAA-4D44-8329-EEFFC68D7C3A}" destId="{BD4F1FEF-5E38-4518-99F2-96139DD0FF5F}" srcOrd="0" destOrd="0" presId="urn:microsoft.com/office/officeart/2005/8/layout/default"/>
    <dgm:cxn modelId="{497C4597-6B29-42FD-B52D-A2A8DA3EF426}" srcId="{AB34B4B4-499E-4FEB-A158-3E23174A9455}" destId="{ABDDC634-E549-4C05-A3A9-CA16882E6DFA}" srcOrd="3" destOrd="0" parTransId="{9A134E61-8D1D-4DCE-821E-9A5A226C82C7}" sibTransId="{759A3ED0-0520-48CC-AD74-C6E142191EFD}"/>
    <dgm:cxn modelId="{87665FB0-1BE5-4688-BF97-91E5A3158448}" type="presOf" srcId="{30DAEEE7-0F89-4172-ADB1-47C8D769E732}" destId="{FB458215-D8D4-4B33-A5DF-6788103A8A13}" srcOrd="0" destOrd="0" presId="urn:microsoft.com/office/officeart/2005/8/layout/default"/>
    <dgm:cxn modelId="{9D1B13AA-933A-4806-A9BA-39D053EE27EB}" type="presOf" srcId="{CC31CAF5-5E29-406A-8C92-6B6B3E9F8448}" destId="{58F0C2D8-4309-42F3-982F-57D88CA40854}" srcOrd="0" destOrd="0" presId="urn:microsoft.com/office/officeart/2005/8/layout/default"/>
    <dgm:cxn modelId="{CF2EFD9B-60ED-4B61-86FB-6A9E9500C09B}" srcId="{AB34B4B4-499E-4FEB-A158-3E23174A9455}" destId="{CC31CAF5-5E29-406A-8C92-6B6B3E9F8448}" srcOrd="2" destOrd="0" parTransId="{57E40468-99BE-4205-8378-4381001E8347}" sibTransId="{069ADB69-E4C4-4F46-BA53-DBD578F93282}"/>
    <dgm:cxn modelId="{41E3CE9E-773C-44CB-8BE1-A51B01ED8E76}" srcId="{AB34B4B4-499E-4FEB-A158-3E23174A9455}" destId="{2646F186-5A4A-4D7B-BEE0-89189E197318}" srcOrd="11" destOrd="0" parTransId="{7782D2E2-383A-4C70-A6AF-5F92CD468521}" sibTransId="{B1FB4B5E-F1F6-4661-9E75-F69969464EB0}"/>
    <dgm:cxn modelId="{4DBE49AE-A0CC-405E-9060-7A3E1BDB532E}" type="presOf" srcId="{ABDDC634-E549-4C05-A3A9-CA16882E6DFA}" destId="{3DAF70BA-E7B3-4810-8428-A2D770FD31DE}" srcOrd="0" destOrd="0" presId="urn:microsoft.com/office/officeart/2005/8/layout/default"/>
    <dgm:cxn modelId="{F90878A3-05AA-429D-BC43-0F27D25EBDCD}" srcId="{AB34B4B4-499E-4FEB-A158-3E23174A9455}" destId="{30DAEEE7-0F89-4172-ADB1-47C8D769E732}" srcOrd="13" destOrd="0" parTransId="{F4B3F3EF-C5D5-41A0-84DF-C7F162855463}" sibTransId="{C36140A4-C5EF-44DD-8E1D-B9DD48366946}"/>
    <dgm:cxn modelId="{B272F064-5139-435B-BB4A-7DAA859F2A55}" srcId="{AB34B4B4-499E-4FEB-A158-3E23174A9455}" destId="{4AD89195-4E2B-4176-BCAE-8CF3F4258B4F}" srcOrd="8" destOrd="0" parTransId="{6144B42A-3F12-4232-AB71-1F896CF1FFA7}" sibTransId="{47181EB0-1638-4895-92BC-193A2FE7C409}"/>
    <dgm:cxn modelId="{AD9E36F3-B507-4546-B95A-EB2DA12F4980}" type="presOf" srcId="{D3BD539E-3F2C-46B5-8CEE-21D478549D11}" destId="{935DBDD0-17F5-4689-9FBF-4497ECB55AC8}" srcOrd="0" destOrd="0" presId="urn:microsoft.com/office/officeart/2005/8/layout/default"/>
    <dgm:cxn modelId="{41E69245-0F4B-4B99-83C2-20C0B88FEC7A}" srcId="{AB34B4B4-499E-4FEB-A158-3E23174A9455}" destId="{031D074A-C5FD-480B-9B4C-91EA58D9577C}" srcOrd="9" destOrd="0" parTransId="{098E9C4B-669E-434F-8BC7-5F425193EDBF}" sibTransId="{0E7BE63D-B223-4403-B971-DB87E285AD23}"/>
    <dgm:cxn modelId="{060DF6EC-41FD-4768-A64A-7DE4C3A86248}" type="presOf" srcId="{5353E031-1098-4C50-B0D8-B5B259C0DF62}" destId="{7FF9AD21-C9E9-4F97-972A-B177E1D8CF44}" srcOrd="0" destOrd="0" presId="urn:microsoft.com/office/officeart/2005/8/layout/default"/>
    <dgm:cxn modelId="{47A0503A-BB31-4D9A-B48C-9B6962CA950E}" type="presOf" srcId="{AB34B4B4-499E-4FEB-A158-3E23174A9455}" destId="{540EEB9A-2A6D-4DD6-B2FF-6A88EB1C22FC}" srcOrd="0" destOrd="0" presId="urn:microsoft.com/office/officeart/2005/8/layout/default"/>
    <dgm:cxn modelId="{C845DEB6-8FD0-4736-85B2-BBB5D2933C1E}" srcId="{AB34B4B4-499E-4FEB-A158-3E23174A9455}" destId="{5353E031-1098-4C50-B0D8-B5B259C0DF62}" srcOrd="14" destOrd="0" parTransId="{E493558F-5750-467D-A45B-3878735296B3}" sibTransId="{6B3E7DEB-7701-4C27-B650-3694C394DB5E}"/>
    <dgm:cxn modelId="{B3626295-1C3D-4775-87DD-98380A8DBE38}" type="presOf" srcId="{C69C82C3-CA6C-48AC-AF86-A344698F4D2A}" destId="{E7357BAA-1A14-4052-BD52-5C6C834239F9}" srcOrd="0" destOrd="0" presId="urn:microsoft.com/office/officeart/2005/8/layout/default"/>
    <dgm:cxn modelId="{60348ADA-EECB-4BB4-A16C-A0F851B752E5}" type="presOf" srcId="{031D074A-C5FD-480B-9B4C-91EA58D9577C}" destId="{26F9FCF2-0697-4D10-B89F-46587810A158}" srcOrd="0" destOrd="0" presId="urn:microsoft.com/office/officeart/2005/8/layout/default"/>
    <dgm:cxn modelId="{7D71997C-F66B-4644-B262-5568A6C9E9E9}" type="presOf" srcId="{147D045D-FBD5-478F-BB68-A24ADDC9B257}" destId="{28B7F9C3-3C68-458A-8650-F231A0449D9B}" srcOrd="0" destOrd="0" presId="urn:microsoft.com/office/officeart/2005/8/layout/default"/>
    <dgm:cxn modelId="{41B36E37-0397-4FF6-99A8-227E38AB23C7}" type="presOf" srcId="{B675561A-EBF2-4B49-B432-DC88A36A6AD1}" destId="{A6C9BD72-44E4-42CE-9E69-712C857F54B3}" srcOrd="0" destOrd="0" presId="urn:microsoft.com/office/officeart/2005/8/layout/default"/>
    <dgm:cxn modelId="{597069BB-BBE7-4389-B9FE-DBA343E253F7}" srcId="{AB34B4B4-499E-4FEB-A158-3E23174A9455}" destId="{147D045D-FBD5-478F-BB68-A24ADDC9B257}" srcOrd="10" destOrd="0" parTransId="{2B1A567B-C305-4319-AB0A-C8F3EAA4C572}" sibTransId="{68E98E55-6E41-4411-A69E-D8B1B243B4F4}"/>
    <dgm:cxn modelId="{B71CDD50-4FF1-4963-B3D5-88BA5FB0C969}" srcId="{AB34B4B4-499E-4FEB-A158-3E23174A9455}" destId="{A14B0BF5-996E-457C-9FFF-1AC4798A563D}" srcOrd="0" destOrd="0" parTransId="{6D81DAFA-7A53-48DE-9262-BA78A5A53191}" sibTransId="{9F369897-5E30-4030-848C-02B577D454EA}"/>
    <dgm:cxn modelId="{F906462D-126F-4E43-85D3-03B38DEA038B}" type="presOf" srcId="{36EE9C5F-0CBF-4088-A23C-221AD98CBC25}" destId="{3E5D5F54-2694-49C8-BAA7-77ED69EF95E2}" srcOrd="0" destOrd="0" presId="urn:microsoft.com/office/officeart/2005/8/layout/default"/>
    <dgm:cxn modelId="{83CCEC9F-66FF-463D-B8E1-9A42FDA6EE11}" type="presOf" srcId="{4AD89195-4E2B-4176-BCAE-8CF3F4258B4F}" destId="{95E16F27-7D32-410A-A701-0C2FBB4EA0CA}" srcOrd="0" destOrd="0" presId="urn:microsoft.com/office/officeart/2005/8/layout/default"/>
    <dgm:cxn modelId="{CC1AB5CD-7BB3-4ED2-92AB-681363B8E8C9}" type="presOf" srcId="{B51636EB-411F-4CD4-92D1-6481D500F262}" destId="{A9054CA6-4662-4660-9949-E9B746D0D082}" srcOrd="0" destOrd="0" presId="urn:microsoft.com/office/officeart/2005/8/layout/default"/>
    <dgm:cxn modelId="{C37B856A-B0EC-4FA7-8121-82EFB9DDD6BC}" srcId="{AB34B4B4-499E-4FEB-A158-3E23174A9455}" destId="{D3BD539E-3F2C-46B5-8CEE-21D478549D11}" srcOrd="12" destOrd="0" parTransId="{308204D5-80CA-4EBD-9957-C7744FB74088}" sibTransId="{F76AEBDC-609B-4C00-B8CA-D75CF2FC2CDA}"/>
    <dgm:cxn modelId="{21B84CD1-A6CB-4A69-B052-D14FCFB67129}" srcId="{AB34B4B4-499E-4FEB-A158-3E23174A9455}" destId="{B675561A-EBF2-4B49-B432-DC88A36A6AD1}" srcOrd="1" destOrd="0" parTransId="{592E6D8A-A189-4216-B844-69738ACAB131}" sibTransId="{474311EB-864E-4700-BF79-38F8B7FF409C}"/>
    <dgm:cxn modelId="{DDAB870F-ECDC-4D3A-AD8B-E547F17ACE9C}" srcId="{AB34B4B4-499E-4FEB-A158-3E23174A9455}" destId="{B51636EB-411F-4CD4-92D1-6481D500F262}" srcOrd="4" destOrd="0" parTransId="{3ED6CA6F-524D-4BC3-A7C8-350BEC9E9E57}" sibTransId="{1200A264-3A42-469A-9D30-56FBE3655416}"/>
    <dgm:cxn modelId="{468740F2-E0F6-486E-92FD-11A727A4DDA9}" type="presOf" srcId="{D963F2C7-FA5C-429D-A9C7-4DF29BEAF939}" destId="{6049B6FC-7A05-4272-9B7B-941135CA2082}" srcOrd="0" destOrd="0" presId="urn:microsoft.com/office/officeart/2005/8/layout/default"/>
    <dgm:cxn modelId="{7542F4BE-68EB-4287-83E8-CC797A5C6F4C}" srcId="{AB34B4B4-499E-4FEB-A158-3E23174A9455}" destId="{C69C82C3-CA6C-48AC-AF86-A344698F4D2A}" srcOrd="7" destOrd="0" parTransId="{68E9152F-741A-40DA-AC9F-29CCFFC22969}" sibTransId="{C7043295-7AAE-41BD-B1DC-DDAEAE9A9738}"/>
    <dgm:cxn modelId="{BC077262-B155-4992-AE28-8FC0D2090CFF}" type="presParOf" srcId="{540EEB9A-2A6D-4DD6-B2FF-6A88EB1C22FC}" destId="{85820186-B983-46AB-B336-FA68C3C33DC0}" srcOrd="0" destOrd="0" presId="urn:microsoft.com/office/officeart/2005/8/layout/default"/>
    <dgm:cxn modelId="{0C0ACF49-B0D1-46CB-8F9A-5269F37B5D76}" type="presParOf" srcId="{540EEB9A-2A6D-4DD6-B2FF-6A88EB1C22FC}" destId="{1609E8F3-67CA-4A52-AEB9-C6C982490E09}" srcOrd="1" destOrd="0" presId="urn:microsoft.com/office/officeart/2005/8/layout/default"/>
    <dgm:cxn modelId="{999F15A3-7A0C-4AB4-84E8-ABC5D11D881B}" type="presParOf" srcId="{540EEB9A-2A6D-4DD6-B2FF-6A88EB1C22FC}" destId="{A6C9BD72-44E4-42CE-9E69-712C857F54B3}" srcOrd="2" destOrd="0" presId="urn:microsoft.com/office/officeart/2005/8/layout/default"/>
    <dgm:cxn modelId="{8A721023-5B51-4CA5-9619-D035229C06FF}" type="presParOf" srcId="{540EEB9A-2A6D-4DD6-B2FF-6A88EB1C22FC}" destId="{5E625678-E589-489C-8A62-C3E050BD7330}" srcOrd="3" destOrd="0" presId="urn:microsoft.com/office/officeart/2005/8/layout/default"/>
    <dgm:cxn modelId="{68A1E134-9285-4B46-9B51-27C4C610267D}" type="presParOf" srcId="{540EEB9A-2A6D-4DD6-B2FF-6A88EB1C22FC}" destId="{58F0C2D8-4309-42F3-982F-57D88CA40854}" srcOrd="4" destOrd="0" presId="urn:microsoft.com/office/officeart/2005/8/layout/default"/>
    <dgm:cxn modelId="{91D09ED2-C103-415A-992F-D32038264028}" type="presParOf" srcId="{540EEB9A-2A6D-4DD6-B2FF-6A88EB1C22FC}" destId="{0FAFE0F1-6030-4A5E-9A88-B85F86AEC5D4}" srcOrd="5" destOrd="0" presId="urn:microsoft.com/office/officeart/2005/8/layout/default"/>
    <dgm:cxn modelId="{BB966E1C-1503-4399-B10B-FABC885D7B44}" type="presParOf" srcId="{540EEB9A-2A6D-4DD6-B2FF-6A88EB1C22FC}" destId="{3DAF70BA-E7B3-4810-8428-A2D770FD31DE}" srcOrd="6" destOrd="0" presId="urn:microsoft.com/office/officeart/2005/8/layout/default"/>
    <dgm:cxn modelId="{59A004E3-B219-49E3-BFDF-7BA862B917A3}" type="presParOf" srcId="{540EEB9A-2A6D-4DD6-B2FF-6A88EB1C22FC}" destId="{6CE21CFB-BC8E-48C6-BEC6-208068D6F47C}" srcOrd="7" destOrd="0" presId="urn:microsoft.com/office/officeart/2005/8/layout/default"/>
    <dgm:cxn modelId="{615A53C0-7CA6-41F6-8FDD-2F0AD1254BDD}" type="presParOf" srcId="{540EEB9A-2A6D-4DD6-B2FF-6A88EB1C22FC}" destId="{A9054CA6-4662-4660-9949-E9B746D0D082}" srcOrd="8" destOrd="0" presId="urn:microsoft.com/office/officeart/2005/8/layout/default"/>
    <dgm:cxn modelId="{24501316-BB9E-44F9-B20C-4C62D09A5C85}" type="presParOf" srcId="{540EEB9A-2A6D-4DD6-B2FF-6A88EB1C22FC}" destId="{08112BCC-9CDB-4F7C-8B97-3B4F49F63B6A}" srcOrd="9" destOrd="0" presId="urn:microsoft.com/office/officeart/2005/8/layout/default"/>
    <dgm:cxn modelId="{6F8ABD60-7DF9-4DF0-89AC-CCD7E6AEA1E6}" type="presParOf" srcId="{540EEB9A-2A6D-4DD6-B2FF-6A88EB1C22FC}" destId="{3E5D5F54-2694-49C8-BAA7-77ED69EF95E2}" srcOrd="10" destOrd="0" presId="urn:microsoft.com/office/officeart/2005/8/layout/default"/>
    <dgm:cxn modelId="{8657DCA0-CE39-4DEC-9762-CB6C6650A6EE}" type="presParOf" srcId="{540EEB9A-2A6D-4DD6-B2FF-6A88EB1C22FC}" destId="{D8A4C222-3A88-4F21-85F6-CFA843087EE0}" srcOrd="11" destOrd="0" presId="urn:microsoft.com/office/officeart/2005/8/layout/default"/>
    <dgm:cxn modelId="{212938AB-EADA-4F24-A8D7-244AD852B380}" type="presParOf" srcId="{540EEB9A-2A6D-4DD6-B2FF-6A88EB1C22FC}" destId="{BD4F1FEF-5E38-4518-99F2-96139DD0FF5F}" srcOrd="12" destOrd="0" presId="urn:microsoft.com/office/officeart/2005/8/layout/default"/>
    <dgm:cxn modelId="{D6EF0139-C059-4F69-B742-CD7D4DE3F399}" type="presParOf" srcId="{540EEB9A-2A6D-4DD6-B2FF-6A88EB1C22FC}" destId="{37CB9719-3CFE-4482-89DF-1CCDA1272EA4}" srcOrd="13" destOrd="0" presId="urn:microsoft.com/office/officeart/2005/8/layout/default"/>
    <dgm:cxn modelId="{0DEB8BA9-20C4-4252-9693-DFE4EBB0F757}" type="presParOf" srcId="{540EEB9A-2A6D-4DD6-B2FF-6A88EB1C22FC}" destId="{E7357BAA-1A14-4052-BD52-5C6C834239F9}" srcOrd="14" destOrd="0" presId="urn:microsoft.com/office/officeart/2005/8/layout/default"/>
    <dgm:cxn modelId="{37BFD0EE-FD68-466C-9B05-E510783B87F4}" type="presParOf" srcId="{540EEB9A-2A6D-4DD6-B2FF-6A88EB1C22FC}" destId="{5A4557F8-0553-4AF5-8DF9-3AC1E9626DFF}" srcOrd="15" destOrd="0" presId="urn:microsoft.com/office/officeart/2005/8/layout/default"/>
    <dgm:cxn modelId="{625B3008-C8F7-42BA-9982-3B30D08C245E}" type="presParOf" srcId="{540EEB9A-2A6D-4DD6-B2FF-6A88EB1C22FC}" destId="{95E16F27-7D32-410A-A701-0C2FBB4EA0CA}" srcOrd="16" destOrd="0" presId="urn:microsoft.com/office/officeart/2005/8/layout/default"/>
    <dgm:cxn modelId="{0DCE9C15-B79D-4BDE-9BA1-74B3F2D98544}" type="presParOf" srcId="{540EEB9A-2A6D-4DD6-B2FF-6A88EB1C22FC}" destId="{48AD7156-44D3-4929-BEF6-611A6A161257}" srcOrd="17" destOrd="0" presId="urn:microsoft.com/office/officeart/2005/8/layout/default"/>
    <dgm:cxn modelId="{890D5CEB-94E1-470C-87D5-5FBE9625B552}" type="presParOf" srcId="{540EEB9A-2A6D-4DD6-B2FF-6A88EB1C22FC}" destId="{26F9FCF2-0697-4D10-B89F-46587810A158}" srcOrd="18" destOrd="0" presId="urn:microsoft.com/office/officeart/2005/8/layout/default"/>
    <dgm:cxn modelId="{BAC6B5FA-54CA-4068-9EF9-80690C6AF102}" type="presParOf" srcId="{540EEB9A-2A6D-4DD6-B2FF-6A88EB1C22FC}" destId="{4402D3B9-D266-40BB-AF48-4AC5B04C7F0C}" srcOrd="19" destOrd="0" presId="urn:microsoft.com/office/officeart/2005/8/layout/default"/>
    <dgm:cxn modelId="{6D58609E-F254-4384-ABA3-CD18EC04BCDC}" type="presParOf" srcId="{540EEB9A-2A6D-4DD6-B2FF-6A88EB1C22FC}" destId="{28B7F9C3-3C68-458A-8650-F231A0449D9B}" srcOrd="20" destOrd="0" presId="urn:microsoft.com/office/officeart/2005/8/layout/default"/>
    <dgm:cxn modelId="{A3452718-E3F8-4678-995F-105B81B471E7}" type="presParOf" srcId="{540EEB9A-2A6D-4DD6-B2FF-6A88EB1C22FC}" destId="{2D9FF668-7782-435D-AE75-3AEA73EF5072}" srcOrd="21" destOrd="0" presId="urn:microsoft.com/office/officeart/2005/8/layout/default"/>
    <dgm:cxn modelId="{B821E119-C63E-41A0-89A1-3B1C6935298E}" type="presParOf" srcId="{540EEB9A-2A6D-4DD6-B2FF-6A88EB1C22FC}" destId="{1FF8DE1C-B75A-4992-B722-D5D1DD5F604B}" srcOrd="22" destOrd="0" presId="urn:microsoft.com/office/officeart/2005/8/layout/default"/>
    <dgm:cxn modelId="{CB01F7E4-DF1A-422E-AD4C-58B91351522D}" type="presParOf" srcId="{540EEB9A-2A6D-4DD6-B2FF-6A88EB1C22FC}" destId="{9602A792-5E66-44FF-A328-6EF287467FAC}" srcOrd="23" destOrd="0" presId="urn:microsoft.com/office/officeart/2005/8/layout/default"/>
    <dgm:cxn modelId="{A2BB66F5-BE54-4F24-B4BE-3DBFD0ED3ED2}" type="presParOf" srcId="{540EEB9A-2A6D-4DD6-B2FF-6A88EB1C22FC}" destId="{935DBDD0-17F5-4689-9FBF-4497ECB55AC8}" srcOrd="24" destOrd="0" presId="urn:microsoft.com/office/officeart/2005/8/layout/default"/>
    <dgm:cxn modelId="{D8C91E15-F123-401B-8399-5642F3B95BF7}" type="presParOf" srcId="{540EEB9A-2A6D-4DD6-B2FF-6A88EB1C22FC}" destId="{4B840362-D922-4CFC-8C5D-6106B33AB84D}" srcOrd="25" destOrd="0" presId="urn:microsoft.com/office/officeart/2005/8/layout/default"/>
    <dgm:cxn modelId="{2483FE9C-AE30-469C-9FDC-87E7AC551122}" type="presParOf" srcId="{540EEB9A-2A6D-4DD6-B2FF-6A88EB1C22FC}" destId="{FB458215-D8D4-4B33-A5DF-6788103A8A13}" srcOrd="26" destOrd="0" presId="urn:microsoft.com/office/officeart/2005/8/layout/default"/>
    <dgm:cxn modelId="{648E82D8-93D2-4A8E-A084-CFDB21ED1353}" type="presParOf" srcId="{540EEB9A-2A6D-4DD6-B2FF-6A88EB1C22FC}" destId="{637D4A08-D7FD-4448-A7E3-60D4BFEFBAF5}" srcOrd="27" destOrd="0" presId="urn:microsoft.com/office/officeart/2005/8/layout/default"/>
    <dgm:cxn modelId="{55E0B3A7-C58D-4822-AD98-A5FA88F086EA}" type="presParOf" srcId="{540EEB9A-2A6D-4DD6-B2FF-6A88EB1C22FC}" destId="{7FF9AD21-C9E9-4F97-972A-B177E1D8CF44}" srcOrd="28" destOrd="0" presId="urn:microsoft.com/office/officeart/2005/8/layout/default"/>
    <dgm:cxn modelId="{D8AB97CE-3B6B-4A54-92D7-9DAF53DF895B}" type="presParOf" srcId="{540EEB9A-2A6D-4DD6-B2FF-6A88EB1C22FC}" destId="{0721E8B5-147E-4918-8A2E-7293D026B34E}" srcOrd="29" destOrd="0" presId="urn:microsoft.com/office/officeart/2005/8/layout/default"/>
    <dgm:cxn modelId="{87758A7D-7C31-4AFC-BDBB-96779D92939E}" type="presParOf" srcId="{540EEB9A-2A6D-4DD6-B2FF-6A88EB1C22FC}" destId="{6049B6FC-7A05-4272-9B7B-941135CA2082}" srcOrd="3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A1D660-DC99-47D2-A65E-7FC4544F646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6265F0F-B6E7-4601-8FBA-CE9CE9436E5F}">
      <dgm:prSet phldrT="[Text]" custT="1"/>
      <dgm:spPr>
        <a:solidFill>
          <a:schemeClr val="tx1"/>
        </a:solidFill>
      </dgm:spPr>
      <dgm: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Charitable support and food banks</a:t>
          </a:r>
        </a:p>
      </dgm:t>
    </dgm:pt>
    <dgm:pt modelId="{396F3864-22B1-4273-B8CC-0BB8A4CD87DD}" type="parTrans" cxnId="{C3C89010-B267-4ED8-A715-6ACB32B8652C}">
      <dgm:prSet/>
      <dgm:spPr/>
      <dgm:t>
        <a:bodyPr/>
        <a:lstStyle/>
        <a:p>
          <a:endParaRPr lang="en-US"/>
        </a:p>
      </dgm:t>
    </dgm:pt>
    <dgm:pt modelId="{5DA0678B-A91A-4F20-BC9E-2B07D4852ECF}" type="sibTrans" cxnId="{C3C89010-B267-4ED8-A715-6ACB32B8652C}">
      <dgm:prSet/>
      <dgm:spPr/>
      <dgm:t>
        <a:bodyPr/>
        <a:lstStyle/>
        <a:p>
          <a:endParaRPr lang="en-US"/>
        </a:p>
      </dgm:t>
    </dgm:pt>
    <dgm:pt modelId="{22AA8697-188F-42EF-9173-C806D0CB6347}">
      <dgm:prSet phldrT="[Text]" custT="1"/>
      <dgm:spPr>
        <a:solidFill>
          <a:schemeClr val="tx2"/>
        </a:solidFill>
      </dgm:spPr>
      <dgm:t>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Council tax arrears</a:t>
          </a:r>
        </a:p>
      </dgm:t>
    </dgm:pt>
    <dgm:pt modelId="{6D6C0E8C-E011-42F6-9894-CD7B01371BA7}" type="parTrans" cxnId="{C80F272C-2F03-40ED-8514-0CE2852DFB50}">
      <dgm:prSet/>
      <dgm:spPr/>
      <dgm:t>
        <a:bodyPr/>
        <a:lstStyle/>
        <a:p>
          <a:endParaRPr lang="en-US"/>
        </a:p>
      </dgm:t>
    </dgm:pt>
    <dgm:pt modelId="{EAA2F9E4-E09B-434D-8619-81F40026B5B3}" type="sibTrans" cxnId="{C80F272C-2F03-40ED-8514-0CE2852DFB50}">
      <dgm:prSet/>
      <dgm:spPr/>
      <dgm:t>
        <a:bodyPr/>
        <a:lstStyle/>
        <a:p>
          <a:endParaRPr lang="en-US"/>
        </a:p>
      </dgm:t>
    </dgm:pt>
    <dgm:pt modelId="{1B282BCD-5F74-484C-AF05-5E15A3288430}">
      <dgm:prSet phldrT="[Text]" custT="1"/>
      <dgm:spPr>
        <a:solidFill>
          <a:schemeClr val="accent6"/>
        </a:solidFill>
      </dgm:spPr>
      <dgm:t>
        <a:bodyPr/>
        <a:lstStyle/>
        <a:p>
          <a:r>
            <a:rPr lang="en-US"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Energy debts</a:t>
          </a:r>
        </a:p>
      </dgm:t>
    </dgm:pt>
    <dgm:pt modelId="{83E9A451-634D-4B09-A324-3D5882744EC3}" type="parTrans" cxnId="{BD535EE9-A38C-4FD0-AED0-1D1483D4B3CB}">
      <dgm:prSet/>
      <dgm:spPr/>
      <dgm:t>
        <a:bodyPr/>
        <a:lstStyle/>
        <a:p>
          <a:endParaRPr lang="en-US"/>
        </a:p>
      </dgm:t>
    </dgm:pt>
    <dgm:pt modelId="{9B193892-600D-4AC8-9188-F952DA696ADD}" type="sibTrans" cxnId="{BD535EE9-A38C-4FD0-AED0-1D1483D4B3CB}">
      <dgm:prSet/>
      <dgm:spPr/>
      <dgm:t>
        <a:bodyPr/>
        <a:lstStyle/>
        <a:p>
          <a:endParaRPr lang="en-US"/>
        </a:p>
      </dgm:t>
    </dgm:pt>
    <dgm:pt modelId="{A98EDDEF-8B38-40FB-AA66-5AC1E38B4D4A}" type="pres">
      <dgm:prSet presAssocID="{E4A1D660-DC99-47D2-A65E-7FC4544F6469}" presName="diagram" presStyleCnt="0">
        <dgm:presLayoutVars>
          <dgm:dir/>
          <dgm:resizeHandles val="exact"/>
        </dgm:presLayoutVars>
      </dgm:prSet>
      <dgm:spPr/>
      <dgm:t>
        <a:bodyPr/>
        <a:lstStyle/>
        <a:p>
          <a:endParaRPr lang="en-US"/>
        </a:p>
      </dgm:t>
    </dgm:pt>
    <dgm:pt modelId="{EDCBEEF1-F225-4BEF-ABDC-AF6F419020AE}" type="pres">
      <dgm:prSet presAssocID="{D6265F0F-B6E7-4601-8FBA-CE9CE9436E5F}" presName="node" presStyleLbl="node1" presStyleIdx="0" presStyleCnt="3">
        <dgm:presLayoutVars>
          <dgm:bulletEnabled val="1"/>
        </dgm:presLayoutVars>
      </dgm:prSet>
      <dgm:spPr/>
      <dgm:t>
        <a:bodyPr/>
        <a:lstStyle/>
        <a:p>
          <a:endParaRPr lang="en-US"/>
        </a:p>
      </dgm:t>
    </dgm:pt>
    <dgm:pt modelId="{E0789A62-B56D-4393-8D1B-4FE7DEB35277}" type="pres">
      <dgm:prSet presAssocID="{5DA0678B-A91A-4F20-BC9E-2B07D4852ECF}" presName="sibTrans" presStyleCnt="0"/>
      <dgm:spPr/>
    </dgm:pt>
    <dgm:pt modelId="{9558F261-FA90-4850-80B9-A7FABD6F7AAC}" type="pres">
      <dgm:prSet presAssocID="{22AA8697-188F-42EF-9173-C806D0CB6347}" presName="node" presStyleLbl="node1" presStyleIdx="1" presStyleCnt="3">
        <dgm:presLayoutVars>
          <dgm:bulletEnabled val="1"/>
        </dgm:presLayoutVars>
      </dgm:prSet>
      <dgm:spPr/>
      <dgm:t>
        <a:bodyPr/>
        <a:lstStyle/>
        <a:p>
          <a:endParaRPr lang="en-US"/>
        </a:p>
      </dgm:t>
    </dgm:pt>
    <dgm:pt modelId="{C06D858E-A1A7-4A7E-9F72-97982C0245D4}" type="pres">
      <dgm:prSet presAssocID="{EAA2F9E4-E09B-434D-8619-81F40026B5B3}" presName="sibTrans" presStyleCnt="0"/>
      <dgm:spPr/>
    </dgm:pt>
    <dgm:pt modelId="{91A0F26E-57DF-4DF0-86FC-CADF11203DBF}" type="pres">
      <dgm:prSet presAssocID="{1B282BCD-5F74-484C-AF05-5E15A3288430}" presName="node" presStyleLbl="node1" presStyleIdx="2" presStyleCnt="3">
        <dgm:presLayoutVars>
          <dgm:bulletEnabled val="1"/>
        </dgm:presLayoutVars>
      </dgm:prSet>
      <dgm:spPr/>
      <dgm:t>
        <a:bodyPr/>
        <a:lstStyle/>
        <a:p>
          <a:endParaRPr lang="en-US"/>
        </a:p>
      </dgm:t>
    </dgm:pt>
  </dgm:ptLst>
  <dgm:cxnLst>
    <dgm:cxn modelId="{99315558-31ED-4DC6-9FEF-0144094441C7}" type="presOf" srcId="{E4A1D660-DC99-47D2-A65E-7FC4544F6469}" destId="{A98EDDEF-8B38-40FB-AA66-5AC1E38B4D4A}" srcOrd="0" destOrd="0" presId="urn:microsoft.com/office/officeart/2005/8/layout/default"/>
    <dgm:cxn modelId="{005EB797-D43D-4FCF-A58B-3511E3ABF453}" type="presOf" srcId="{22AA8697-188F-42EF-9173-C806D0CB6347}" destId="{9558F261-FA90-4850-80B9-A7FABD6F7AAC}" srcOrd="0" destOrd="0" presId="urn:microsoft.com/office/officeart/2005/8/layout/default"/>
    <dgm:cxn modelId="{BBD628DC-E282-4C62-A240-8DF7A1E93214}" type="presOf" srcId="{1B282BCD-5F74-484C-AF05-5E15A3288430}" destId="{91A0F26E-57DF-4DF0-86FC-CADF11203DBF}" srcOrd="0" destOrd="0" presId="urn:microsoft.com/office/officeart/2005/8/layout/default"/>
    <dgm:cxn modelId="{26985449-FB91-4468-9769-15461BFADC6B}" type="presOf" srcId="{D6265F0F-B6E7-4601-8FBA-CE9CE9436E5F}" destId="{EDCBEEF1-F225-4BEF-ABDC-AF6F419020AE}" srcOrd="0" destOrd="0" presId="urn:microsoft.com/office/officeart/2005/8/layout/default"/>
    <dgm:cxn modelId="{C80F272C-2F03-40ED-8514-0CE2852DFB50}" srcId="{E4A1D660-DC99-47D2-A65E-7FC4544F6469}" destId="{22AA8697-188F-42EF-9173-C806D0CB6347}" srcOrd="1" destOrd="0" parTransId="{6D6C0E8C-E011-42F6-9894-CD7B01371BA7}" sibTransId="{EAA2F9E4-E09B-434D-8619-81F40026B5B3}"/>
    <dgm:cxn modelId="{C3C89010-B267-4ED8-A715-6ACB32B8652C}" srcId="{E4A1D660-DC99-47D2-A65E-7FC4544F6469}" destId="{D6265F0F-B6E7-4601-8FBA-CE9CE9436E5F}" srcOrd="0" destOrd="0" parTransId="{396F3864-22B1-4273-B8CC-0BB8A4CD87DD}" sibTransId="{5DA0678B-A91A-4F20-BC9E-2B07D4852ECF}"/>
    <dgm:cxn modelId="{BD535EE9-A38C-4FD0-AED0-1D1483D4B3CB}" srcId="{E4A1D660-DC99-47D2-A65E-7FC4544F6469}" destId="{1B282BCD-5F74-484C-AF05-5E15A3288430}" srcOrd="2" destOrd="0" parTransId="{83E9A451-634D-4B09-A324-3D5882744EC3}" sibTransId="{9B193892-600D-4AC8-9188-F952DA696ADD}"/>
    <dgm:cxn modelId="{451EEE72-5D66-489A-A6D0-211B583F4403}" type="presParOf" srcId="{A98EDDEF-8B38-40FB-AA66-5AC1E38B4D4A}" destId="{EDCBEEF1-F225-4BEF-ABDC-AF6F419020AE}" srcOrd="0" destOrd="0" presId="urn:microsoft.com/office/officeart/2005/8/layout/default"/>
    <dgm:cxn modelId="{D2DE5457-BC93-4FD2-BA3C-99905C28F54D}" type="presParOf" srcId="{A98EDDEF-8B38-40FB-AA66-5AC1E38B4D4A}" destId="{E0789A62-B56D-4393-8D1B-4FE7DEB35277}" srcOrd="1" destOrd="0" presId="urn:microsoft.com/office/officeart/2005/8/layout/default"/>
    <dgm:cxn modelId="{7092F540-3295-44DF-A7CA-50AFA1F83CB2}" type="presParOf" srcId="{A98EDDEF-8B38-40FB-AA66-5AC1E38B4D4A}" destId="{9558F261-FA90-4850-80B9-A7FABD6F7AAC}" srcOrd="2" destOrd="0" presId="urn:microsoft.com/office/officeart/2005/8/layout/default"/>
    <dgm:cxn modelId="{87EA619D-C9B0-4E74-8B99-6CD4AA352AEA}" type="presParOf" srcId="{A98EDDEF-8B38-40FB-AA66-5AC1E38B4D4A}" destId="{C06D858E-A1A7-4A7E-9F72-97982C0245D4}" srcOrd="3" destOrd="0" presId="urn:microsoft.com/office/officeart/2005/8/layout/default"/>
    <dgm:cxn modelId="{E77330BE-D493-4BE0-9B66-D92C418123C4}" type="presParOf" srcId="{A98EDDEF-8B38-40FB-AA66-5AC1E38B4D4A}" destId="{91A0F26E-57DF-4DF0-86FC-CADF11203DB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172C27-96C6-42AB-8F73-17F184FD76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DE5FBD8-5BF4-4DA6-A1B1-E6C1A7C0895E}">
      <dgm:prSet/>
      <dgm:spPr/>
      <dgm:t>
        <a:bodyPr/>
        <a:lstStyle/>
        <a:p>
          <a:pPr rtl="0"/>
          <a:r>
            <a:rPr lang="en-US" b="0" i="0" smtClean="0"/>
            <a:t>Rent/Mortgage </a:t>
          </a:r>
          <a:endParaRPr lang="en-GB" dirty="0"/>
        </a:p>
      </dgm:t>
    </dgm:pt>
    <dgm:pt modelId="{2D630F2A-2FF4-4DEC-B19F-60B2A8553A35}" type="parTrans" cxnId="{D0FBC72A-98A7-4888-ADB9-91DF18A9945F}">
      <dgm:prSet/>
      <dgm:spPr/>
      <dgm:t>
        <a:bodyPr/>
        <a:lstStyle/>
        <a:p>
          <a:endParaRPr lang="en-US"/>
        </a:p>
      </dgm:t>
    </dgm:pt>
    <dgm:pt modelId="{CB6E448F-D37C-4E23-A74E-D5E4C16D54A3}" type="sibTrans" cxnId="{D0FBC72A-98A7-4888-ADB9-91DF18A9945F}">
      <dgm:prSet/>
      <dgm:spPr/>
      <dgm:t>
        <a:bodyPr/>
        <a:lstStyle/>
        <a:p>
          <a:endParaRPr lang="en-US"/>
        </a:p>
      </dgm:t>
    </dgm:pt>
    <dgm:pt modelId="{50D063E2-4EBB-4D97-9DC4-E9987AB11762}">
      <dgm:prSet/>
      <dgm:spPr/>
      <dgm:t>
        <a:bodyPr/>
        <a:lstStyle/>
        <a:p>
          <a:pPr rtl="0"/>
          <a:r>
            <a:rPr lang="en-US" b="0" i="0" smtClean="0"/>
            <a:t>Fuel</a:t>
          </a:r>
          <a:r>
            <a:rPr lang="en-GB" b="0" i="0" smtClean="0"/>
            <a:t>/Water</a:t>
          </a:r>
          <a:endParaRPr lang="en-GB" dirty="0"/>
        </a:p>
      </dgm:t>
    </dgm:pt>
    <dgm:pt modelId="{241D1093-86B5-4D87-B02D-0E3183DE6329}" type="parTrans" cxnId="{0951D1D2-E754-4118-956E-B22882A89E1C}">
      <dgm:prSet/>
      <dgm:spPr/>
      <dgm:t>
        <a:bodyPr/>
        <a:lstStyle/>
        <a:p>
          <a:endParaRPr lang="en-US"/>
        </a:p>
      </dgm:t>
    </dgm:pt>
    <dgm:pt modelId="{75B0DDE6-87E8-4839-84FE-8F72140EC72A}" type="sibTrans" cxnId="{0951D1D2-E754-4118-956E-B22882A89E1C}">
      <dgm:prSet/>
      <dgm:spPr/>
      <dgm:t>
        <a:bodyPr/>
        <a:lstStyle/>
        <a:p>
          <a:endParaRPr lang="en-US"/>
        </a:p>
      </dgm:t>
    </dgm:pt>
    <dgm:pt modelId="{E12B9504-C15D-4485-92F7-2F30930B52CB}">
      <dgm:prSet/>
      <dgm:spPr/>
      <dgm:t>
        <a:bodyPr/>
        <a:lstStyle/>
        <a:p>
          <a:pPr rtl="0"/>
          <a:r>
            <a:rPr lang="en-GB" b="0" i="0" smtClean="0"/>
            <a:t>Council Tax</a:t>
          </a:r>
          <a:endParaRPr lang="en-GB" dirty="0"/>
        </a:p>
      </dgm:t>
    </dgm:pt>
    <dgm:pt modelId="{DDE70BF9-431E-4A5F-919B-6E1197123677}" type="parTrans" cxnId="{2BF00EA9-FCA4-4155-A880-644488BE3684}">
      <dgm:prSet/>
      <dgm:spPr/>
      <dgm:t>
        <a:bodyPr/>
        <a:lstStyle/>
        <a:p>
          <a:endParaRPr lang="en-US"/>
        </a:p>
      </dgm:t>
    </dgm:pt>
    <dgm:pt modelId="{52BD4EB0-1CBA-40EA-BB8F-F22352380C58}" type="sibTrans" cxnId="{2BF00EA9-FCA4-4155-A880-644488BE3684}">
      <dgm:prSet/>
      <dgm:spPr/>
      <dgm:t>
        <a:bodyPr/>
        <a:lstStyle/>
        <a:p>
          <a:endParaRPr lang="en-US"/>
        </a:p>
      </dgm:t>
    </dgm:pt>
    <dgm:pt modelId="{0B86B612-6178-4C8F-8D48-FFB47D343A9B}">
      <dgm:prSet/>
      <dgm:spPr/>
      <dgm:t>
        <a:bodyPr/>
        <a:lstStyle/>
        <a:p>
          <a:pPr rtl="0"/>
          <a:r>
            <a:rPr lang="en-GB" b="0" i="0" smtClean="0"/>
            <a:t>Prescriptions</a:t>
          </a:r>
          <a:endParaRPr lang="en-GB" dirty="0"/>
        </a:p>
      </dgm:t>
    </dgm:pt>
    <dgm:pt modelId="{5B872672-2C81-4DA3-9064-82AAA79859EC}" type="parTrans" cxnId="{F5A5C651-C7B7-48BF-85E9-4A4B584C3EEB}">
      <dgm:prSet/>
      <dgm:spPr/>
      <dgm:t>
        <a:bodyPr/>
        <a:lstStyle/>
        <a:p>
          <a:endParaRPr lang="en-US"/>
        </a:p>
      </dgm:t>
    </dgm:pt>
    <dgm:pt modelId="{6FCBF2C8-6FE6-47AF-8694-6C525A208D54}" type="sibTrans" cxnId="{F5A5C651-C7B7-48BF-85E9-4A4B584C3EEB}">
      <dgm:prSet/>
      <dgm:spPr/>
      <dgm:t>
        <a:bodyPr/>
        <a:lstStyle/>
        <a:p>
          <a:endParaRPr lang="en-US"/>
        </a:p>
      </dgm:t>
    </dgm:pt>
    <dgm:pt modelId="{6D332787-D5B2-4CCB-85C5-A58EEDD3FE26}">
      <dgm:prSet/>
      <dgm:spPr/>
      <dgm:t>
        <a:bodyPr/>
        <a:lstStyle/>
        <a:p>
          <a:pPr rtl="0"/>
          <a:r>
            <a:rPr lang="en-GB" b="0" i="0" smtClean="0"/>
            <a:t>Phone/Internet</a:t>
          </a:r>
          <a:endParaRPr lang="en-GB" dirty="0"/>
        </a:p>
      </dgm:t>
    </dgm:pt>
    <dgm:pt modelId="{E3738523-8557-40E6-A36A-B31ECEDBFC38}" type="parTrans" cxnId="{95BC3543-095B-41BF-8CDB-ED519170A030}">
      <dgm:prSet/>
      <dgm:spPr/>
      <dgm:t>
        <a:bodyPr/>
        <a:lstStyle/>
        <a:p>
          <a:endParaRPr lang="en-US"/>
        </a:p>
      </dgm:t>
    </dgm:pt>
    <dgm:pt modelId="{23956B14-1DC0-428F-BF6A-03EBA86F2E38}" type="sibTrans" cxnId="{95BC3543-095B-41BF-8CDB-ED519170A030}">
      <dgm:prSet/>
      <dgm:spPr/>
      <dgm:t>
        <a:bodyPr/>
        <a:lstStyle/>
        <a:p>
          <a:endParaRPr lang="en-US"/>
        </a:p>
      </dgm:t>
    </dgm:pt>
    <dgm:pt modelId="{1F7ECA3D-B1E4-4178-A066-628AA66019DE}">
      <dgm:prSet/>
      <dgm:spPr/>
      <dgm:t>
        <a:bodyPr/>
        <a:lstStyle/>
        <a:p>
          <a:pPr rtl="0"/>
          <a:r>
            <a:rPr lang="en-GB" b="0" i="0" smtClean="0"/>
            <a:t>Travel</a:t>
          </a:r>
          <a:endParaRPr lang="en-GB" dirty="0"/>
        </a:p>
      </dgm:t>
    </dgm:pt>
    <dgm:pt modelId="{0BC67929-7689-4555-9A83-68AC9A8A2E2F}" type="parTrans" cxnId="{D184CE6C-A1ED-4AE0-8EF5-C1CCE70A7A08}">
      <dgm:prSet/>
      <dgm:spPr/>
      <dgm:t>
        <a:bodyPr/>
        <a:lstStyle/>
        <a:p>
          <a:endParaRPr lang="en-US"/>
        </a:p>
      </dgm:t>
    </dgm:pt>
    <dgm:pt modelId="{5C7931F5-7148-4A7D-AD6F-3260254884E7}" type="sibTrans" cxnId="{D184CE6C-A1ED-4AE0-8EF5-C1CCE70A7A08}">
      <dgm:prSet/>
      <dgm:spPr/>
      <dgm:t>
        <a:bodyPr/>
        <a:lstStyle/>
        <a:p>
          <a:endParaRPr lang="en-US"/>
        </a:p>
      </dgm:t>
    </dgm:pt>
    <dgm:pt modelId="{E03BF9FE-A533-4592-BC64-8C456E017F9A}">
      <dgm:prSet/>
      <dgm:spPr/>
      <dgm:t>
        <a:bodyPr/>
        <a:lstStyle/>
        <a:p>
          <a:pPr rtl="0"/>
          <a:r>
            <a:rPr lang="en-GB" b="0" i="0" smtClean="0"/>
            <a:t>Help with one-off costs – white goods, furniture</a:t>
          </a:r>
          <a:endParaRPr lang="en-GB" dirty="0"/>
        </a:p>
      </dgm:t>
    </dgm:pt>
    <dgm:pt modelId="{AD78B60C-B848-4150-8628-841B9F243E64}" type="parTrans" cxnId="{507462D4-A3B1-4BA8-9F66-F6442FC3C3D6}">
      <dgm:prSet/>
      <dgm:spPr/>
      <dgm:t>
        <a:bodyPr/>
        <a:lstStyle/>
        <a:p>
          <a:endParaRPr lang="en-US"/>
        </a:p>
      </dgm:t>
    </dgm:pt>
    <dgm:pt modelId="{9A279DB9-2C5C-4E7E-BA18-422A25D634FB}" type="sibTrans" cxnId="{507462D4-A3B1-4BA8-9F66-F6442FC3C3D6}">
      <dgm:prSet/>
      <dgm:spPr/>
      <dgm:t>
        <a:bodyPr/>
        <a:lstStyle/>
        <a:p>
          <a:endParaRPr lang="en-US"/>
        </a:p>
      </dgm:t>
    </dgm:pt>
    <dgm:pt modelId="{3B03E444-625E-4881-B102-F31B374D9248}">
      <dgm:prSet/>
      <dgm:spPr/>
      <dgm:t>
        <a:bodyPr/>
        <a:lstStyle/>
        <a:p>
          <a:pPr rtl="0"/>
          <a:r>
            <a:rPr lang="en-US" b="0" i="0" smtClean="0"/>
            <a:t>Referrals for debt advice</a:t>
          </a:r>
          <a:endParaRPr lang="en-GB" dirty="0"/>
        </a:p>
      </dgm:t>
    </dgm:pt>
    <dgm:pt modelId="{EFBED729-26A8-4C33-9D9E-3427FDFB35E6}" type="parTrans" cxnId="{A3BDECE7-7B62-4F9C-B6E0-72A646B1F10F}">
      <dgm:prSet/>
      <dgm:spPr/>
      <dgm:t>
        <a:bodyPr/>
        <a:lstStyle/>
        <a:p>
          <a:endParaRPr lang="en-US"/>
        </a:p>
      </dgm:t>
    </dgm:pt>
    <dgm:pt modelId="{13950401-8DA5-4B82-A383-C41651E1B92C}" type="sibTrans" cxnId="{A3BDECE7-7B62-4F9C-B6E0-72A646B1F10F}">
      <dgm:prSet/>
      <dgm:spPr/>
      <dgm:t>
        <a:bodyPr/>
        <a:lstStyle/>
        <a:p>
          <a:endParaRPr lang="en-US"/>
        </a:p>
      </dgm:t>
    </dgm:pt>
    <dgm:pt modelId="{59D9FF16-5C4B-40D2-B0A3-D39E2715B497}" type="pres">
      <dgm:prSet presAssocID="{89172C27-96C6-42AB-8F73-17F184FD76D5}" presName="diagram" presStyleCnt="0">
        <dgm:presLayoutVars>
          <dgm:dir/>
          <dgm:resizeHandles val="exact"/>
        </dgm:presLayoutVars>
      </dgm:prSet>
      <dgm:spPr/>
      <dgm:t>
        <a:bodyPr/>
        <a:lstStyle/>
        <a:p>
          <a:endParaRPr lang="en-US"/>
        </a:p>
      </dgm:t>
    </dgm:pt>
    <dgm:pt modelId="{2BD03AEA-DF35-4978-9B33-1BBD33C18FB1}" type="pres">
      <dgm:prSet presAssocID="{5DE5FBD8-5BF4-4DA6-A1B1-E6C1A7C0895E}" presName="node" presStyleLbl="node1" presStyleIdx="0" presStyleCnt="1">
        <dgm:presLayoutVars>
          <dgm:bulletEnabled val="1"/>
        </dgm:presLayoutVars>
      </dgm:prSet>
      <dgm:spPr/>
      <dgm:t>
        <a:bodyPr/>
        <a:lstStyle/>
        <a:p>
          <a:endParaRPr lang="en-US"/>
        </a:p>
      </dgm:t>
    </dgm:pt>
  </dgm:ptLst>
  <dgm:cxnLst>
    <dgm:cxn modelId="{0951D1D2-E754-4118-956E-B22882A89E1C}" srcId="{5DE5FBD8-5BF4-4DA6-A1B1-E6C1A7C0895E}" destId="{50D063E2-4EBB-4D97-9DC4-E9987AB11762}" srcOrd="0" destOrd="0" parTransId="{241D1093-86B5-4D87-B02D-0E3183DE6329}" sibTransId="{75B0DDE6-87E8-4839-84FE-8F72140EC72A}"/>
    <dgm:cxn modelId="{507462D4-A3B1-4BA8-9F66-F6442FC3C3D6}" srcId="{5DE5FBD8-5BF4-4DA6-A1B1-E6C1A7C0895E}" destId="{E03BF9FE-A533-4592-BC64-8C456E017F9A}" srcOrd="5" destOrd="0" parTransId="{AD78B60C-B848-4150-8628-841B9F243E64}" sibTransId="{9A279DB9-2C5C-4E7E-BA18-422A25D634FB}"/>
    <dgm:cxn modelId="{2E381D01-2180-44BE-98F2-36201D07C4B7}" type="presOf" srcId="{50D063E2-4EBB-4D97-9DC4-E9987AB11762}" destId="{2BD03AEA-DF35-4978-9B33-1BBD33C18FB1}" srcOrd="0" destOrd="1" presId="urn:microsoft.com/office/officeart/2005/8/layout/default"/>
    <dgm:cxn modelId="{D184CE6C-A1ED-4AE0-8EF5-C1CCE70A7A08}" srcId="{5DE5FBD8-5BF4-4DA6-A1B1-E6C1A7C0895E}" destId="{1F7ECA3D-B1E4-4178-A066-628AA66019DE}" srcOrd="4" destOrd="0" parTransId="{0BC67929-7689-4555-9A83-68AC9A8A2E2F}" sibTransId="{5C7931F5-7148-4A7D-AD6F-3260254884E7}"/>
    <dgm:cxn modelId="{D0FBC72A-98A7-4888-ADB9-91DF18A9945F}" srcId="{89172C27-96C6-42AB-8F73-17F184FD76D5}" destId="{5DE5FBD8-5BF4-4DA6-A1B1-E6C1A7C0895E}" srcOrd="0" destOrd="0" parTransId="{2D630F2A-2FF4-4DEC-B19F-60B2A8553A35}" sibTransId="{CB6E448F-D37C-4E23-A74E-D5E4C16D54A3}"/>
    <dgm:cxn modelId="{F5A5C651-C7B7-48BF-85E9-4A4B584C3EEB}" srcId="{5DE5FBD8-5BF4-4DA6-A1B1-E6C1A7C0895E}" destId="{0B86B612-6178-4C8F-8D48-FFB47D343A9B}" srcOrd="2" destOrd="0" parTransId="{5B872672-2C81-4DA3-9064-82AAA79859EC}" sibTransId="{6FCBF2C8-6FE6-47AF-8694-6C525A208D54}"/>
    <dgm:cxn modelId="{06430C29-1742-476D-B350-8EC83458ADA1}" type="presOf" srcId="{E12B9504-C15D-4485-92F7-2F30930B52CB}" destId="{2BD03AEA-DF35-4978-9B33-1BBD33C18FB1}" srcOrd="0" destOrd="2" presId="urn:microsoft.com/office/officeart/2005/8/layout/default"/>
    <dgm:cxn modelId="{24303082-1673-4BD4-A8FB-DCD07419C6A0}" type="presOf" srcId="{5DE5FBD8-5BF4-4DA6-A1B1-E6C1A7C0895E}" destId="{2BD03AEA-DF35-4978-9B33-1BBD33C18FB1}" srcOrd="0" destOrd="0" presId="urn:microsoft.com/office/officeart/2005/8/layout/default"/>
    <dgm:cxn modelId="{2BF00EA9-FCA4-4155-A880-644488BE3684}" srcId="{5DE5FBD8-5BF4-4DA6-A1B1-E6C1A7C0895E}" destId="{E12B9504-C15D-4485-92F7-2F30930B52CB}" srcOrd="1" destOrd="0" parTransId="{DDE70BF9-431E-4A5F-919B-6E1197123677}" sibTransId="{52BD4EB0-1CBA-40EA-BB8F-F22352380C58}"/>
    <dgm:cxn modelId="{A3BDECE7-7B62-4F9C-B6E0-72A646B1F10F}" srcId="{5DE5FBD8-5BF4-4DA6-A1B1-E6C1A7C0895E}" destId="{3B03E444-625E-4881-B102-F31B374D9248}" srcOrd="6" destOrd="0" parTransId="{EFBED729-26A8-4C33-9D9E-3427FDFB35E6}" sibTransId="{13950401-8DA5-4B82-A383-C41651E1B92C}"/>
    <dgm:cxn modelId="{686EE20D-D559-41A5-9F9C-F8E1E9053130}" type="presOf" srcId="{6D332787-D5B2-4CCB-85C5-A58EEDD3FE26}" destId="{2BD03AEA-DF35-4978-9B33-1BBD33C18FB1}" srcOrd="0" destOrd="4" presId="urn:microsoft.com/office/officeart/2005/8/layout/default"/>
    <dgm:cxn modelId="{7ED6AE3B-9754-4C84-99C3-D7BFA48A0075}" type="presOf" srcId="{1F7ECA3D-B1E4-4178-A066-628AA66019DE}" destId="{2BD03AEA-DF35-4978-9B33-1BBD33C18FB1}" srcOrd="0" destOrd="5" presId="urn:microsoft.com/office/officeart/2005/8/layout/default"/>
    <dgm:cxn modelId="{B7F7E1B8-6CD9-4D70-851B-6F2E265EFD09}" type="presOf" srcId="{0B86B612-6178-4C8F-8D48-FFB47D343A9B}" destId="{2BD03AEA-DF35-4978-9B33-1BBD33C18FB1}" srcOrd="0" destOrd="3" presId="urn:microsoft.com/office/officeart/2005/8/layout/default"/>
    <dgm:cxn modelId="{4953A362-85A8-4273-A328-1D308EBEA371}" type="presOf" srcId="{E03BF9FE-A533-4592-BC64-8C456E017F9A}" destId="{2BD03AEA-DF35-4978-9B33-1BBD33C18FB1}" srcOrd="0" destOrd="6" presId="urn:microsoft.com/office/officeart/2005/8/layout/default"/>
    <dgm:cxn modelId="{95BC3543-095B-41BF-8CDB-ED519170A030}" srcId="{5DE5FBD8-5BF4-4DA6-A1B1-E6C1A7C0895E}" destId="{6D332787-D5B2-4CCB-85C5-A58EEDD3FE26}" srcOrd="3" destOrd="0" parTransId="{E3738523-8557-40E6-A36A-B31ECEDBFC38}" sibTransId="{23956B14-1DC0-428F-BF6A-03EBA86F2E38}"/>
    <dgm:cxn modelId="{D0F63D6C-3BF0-4722-8193-5AA578E096A5}" type="presOf" srcId="{89172C27-96C6-42AB-8F73-17F184FD76D5}" destId="{59D9FF16-5C4B-40D2-B0A3-D39E2715B497}" srcOrd="0" destOrd="0" presId="urn:microsoft.com/office/officeart/2005/8/layout/default"/>
    <dgm:cxn modelId="{98609B41-E676-49D4-8B5B-6E7EDDB576CE}" type="presOf" srcId="{3B03E444-625E-4881-B102-F31B374D9248}" destId="{2BD03AEA-DF35-4978-9B33-1BBD33C18FB1}" srcOrd="0" destOrd="7" presId="urn:microsoft.com/office/officeart/2005/8/layout/default"/>
    <dgm:cxn modelId="{1D19C25D-4330-4765-B63A-352727ED0612}" type="presParOf" srcId="{59D9FF16-5C4B-40D2-B0A3-D39E2715B497}" destId="{2BD03AEA-DF35-4978-9B33-1BBD33C18FB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E2C130-8034-4D61-B927-EE241200523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FC8D0A75-7606-46AF-82E7-0C299A7CC16F}">
      <dgm:prSet phldrT="[Text]" custT="1"/>
      <dgm:spPr>
        <a:solidFill>
          <a:srgbClr val="668043"/>
        </a:solidFill>
        <a:ln>
          <a:solidFill>
            <a:srgbClr val="668043"/>
          </a:solidFill>
        </a:ln>
        <a:effectLst>
          <a:innerShdw blurRad="114300">
            <a:prstClr val="black"/>
          </a:innerShdw>
        </a:effectLst>
      </dgm:spPr>
      <dgm:t>
        <a:bodyPr/>
        <a:lstStyle/>
        <a:p>
          <a:endParaRPr lang="en-GB" sz="1800" b="1" dirty="0">
            <a:solidFill>
              <a:schemeClr val="tx1"/>
            </a:solidFill>
          </a:endParaRPr>
        </a:p>
      </dgm:t>
    </dgm:pt>
    <dgm:pt modelId="{3AD70DFD-2552-4666-A2E6-C3EB7D4638B0}" type="parTrans" cxnId="{A92E965A-8CED-4615-B1D6-52F47458E618}">
      <dgm:prSet/>
      <dgm:spPr/>
      <dgm:t>
        <a:bodyPr/>
        <a:lstStyle/>
        <a:p>
          <a:endParaRPr lang="en-GB"/>
        </a:p>
      </dgm:t>
    </dgm:pt>
    <dgm:pt modelId="{44CD082E-C7D8-473B-B52B-DFDFE1315ACB}" type="sibTrans" cxnId="{A92E965A-8CED-4615-B1D6-52F47458E618}">
      <dgm:prSet custT="1"/>
      <dgm:spPr>
        <a:solidFill>
          <a:srgbClr val="253278"/>
        </a:solidFill>
        <a:ln>
          <a:solidFill>
            <a:srgbClr val="253278"/>
          </a:solidFill>
        </a:ln>
        <a:effectLst>
          <a:innerShdw blurRad="114300">
            <a:prstClr val="black"/>
          </a:innerShdw>
        </a:effectLst>
      </dgm:spPr>
      <dgm:t>
        <a:bodyPr/>
        <a:lstStyle/>
        <a:p>
          <a:endParaRPr lang="en-GB" sz="1800" b="1" dirty="0"/>
        </a:p>
      </dgm:t>
    </dgm:pt>
    <dgm:pt modelId="{20DDCC90-6FC4-4202-A421-70D9F9C12F56}">
      <dgm:prSet phldrT="[Text]" custT="1"/>
      <dgm:spPr>
        <a:solidFill>
          <a:schemeClr val="bg1">
            <a:lumMod val="95000"/>
          </a:schemeClr>
        </a:solidFill>
        <a:effectLst>
          <a:innerShdw blurRad="114300">
            <a:prstClr val="black"/>
          </a:innerShdw>
        </a:effectLst>
      </dgm:spPr>
      <dgm:t>
        <a:bodyPr/>
        <a:lstStyle/>
        <a:p>
          <a:endParaRPr lang="en-GB" sz="2300" b="1" dirty="0">
            <a:solidFill>
              <a:schemeClr val="tx1"/>
            </a:solidFill>
          </a:endParaRPr>
        </a:p>
      </dgm:t>
    </dgm:pt>
    <dgm:pt modelId="{5E6ED35B-FF91-475B-9CD2-E40CC4B29F80}" type="parTrans" cxnId="{BEFFF51B-11D3-49FB-ACAB-F89CC7B547A6}">
      <dgm:prSet/>
      <dgm:spPr/>
      <dgm:t>
        <a:bodyPr/>
        <a:lstStyle/>
        <a:p>
          <a:endParaRPr lang="en-GB"/>
        </a:p>
      </dgm:t>
    </dgm:pt>
    <dgm:pt modelId="{7C13BA9A-E4D7-4245-9732-B2439553822B}" type="sibTrans" cxnId="{BEFFF51B-11D3-49FB-ACAB-F89CC7B547A6}">
      <dgm:prSet custT="1"/>
      <dgm:spPr>
        <a:solidFill>
          <a:srgbClr val="253278"/>
        </a:solidFill>
        <a:ln>
          <a:solidFill>
            <a:srgbClr val="253278"/>
          </a:solidFill>
        </a:ln>
        <a:effectLst>
          <a:innerShdw blurRad="114300">
            <a:prstClr val="black"/>
          </a:innerShdw>
        </a:effectLst>
      </dgm:spPr>
      <dgm:t>
        <a:bodyPr/>
        <a:lstStyle/>
        <a:p>
          <a:endParaRPr lang="en-GB" sz="1800" b="1" dirty="0">
            <a:solidFill>
              <a:schemeClr val="tx1"/>
            </a:solidFill>
          </a:endParaRPr>
        </a:p>
      </dgm:t>
    </dgm:pt>
    <dgm:pt modelId="{D03AA1C2-F855-4958-8ED7-013BA985B1AD}">
      <dgm:prSet phldrT="[Text]" custT="1"/>
      <dgm:spPr>
        <a:solidFill>
          <a:srgbClr val="668043"/>
        </a:solidFill>
        <a:ln>
          <a:solidFill>
            <a:srgbClr val="668043"/>
          </a:solidFill>
        </a:ln>
        <a:effectLst>
          <a:innerShdw blurRad="114300">
            <a:prstClr val="black"/>
          </a:innerShdw>
        </a:effectLst>
      </dgm:spPr>
      <dgm:t>
        <a:bodyPr/>
        <a:lstStyle/>
        <a:p>
          <a:endParaRPr lang="en-GB" sz="1200" dirty="0">
            <a:solidFill>
              <a:schemeClr val="tx1"/>
            </a:solidFill>
          </a:endParaRPr>
        </a:p>
      </dgm:t>
    </dgm:pt>
    <dgm:pt modelId="{522B2A6E-B1E4-4199-8454-7CFDFEF378BF}" type="parTrans" cxnId="{74BC2D5A-101C-4C3C-8EB2-23935DD97657}">
      <dgm:prSet/>
      <dgm:spPr/>
      <dgm:t>
        <a:bodyPr/>
        <a:lstStyle/>
        <a:p>
          <a:endParaRPr lang="en-GB"/>
        </a:p>
      </dgm:t>
    </dgm:pt>
    <dgm:pt modelId="{9AE7B336-594F-44AA-97C9-D8F1C0C91999}" type="sibTrans" cxnId="{74BC2D5A-101C-4C3C-8EB2-23935DD97657}">
      <dgm:prSet custT="1"/>
      <dgm:spPr>
        <a:solidFill>
          <a:srgbClr val="253278"/>
        </a:solidFill>
        <a:ln>
          <a:solidFill>
            <a:srgbClr val="253278"/>
          </a:solidFill>
        </a:ln>
        <a:effectLst>
          <a:innerShdw blurRad="114300">
            <a:prstClr val="black"/>
          </a:innerShdw>
        </a:effectLst>
      </dgm:spPr>
      <dgm:t>
        <a:bodyPr/>
        <a:lstStyle/>
        <a:p>
          <a:endParaRPr lang="en-GB" sz="1800" b="1" dirty="0"/>
        </a:p>
      </dgm:t>
    </dgm:pt>
    <dgm:pt modelId="{5494E0E2-501F-42B1-845C-23ED788A2FF7}" type="pres">
      <dgm:prSet presAssocID="{B6E2C130-8034-4D61-B927-EE2412005233}" presName="Name0" presStyleCnt="0">
        <dgm:presLayoutVars>
          <dgm:chMax/>
          <dgm:chPref/>
          <dgm:dir/>
          <dgm:animLvl val="lvl"/>
        </dgm:presLayoutVars>
      </dgm:prSet>
      <dgm:spPr/>
      <dgm:t>
        <a:bodyPr/>
        <a:lstStyle/>
        <a:p>
          <a:endParaRPr lang="en-US"/>
        </a:p>
      </dgm:t>
    </dgm:pt>
    <dgm:pt modelId="{38E5573B-D47B-4526-9970-01E35ECAC725}" type="pres">
      <dgm:prSet presAssocID="{FC8D0A75-7606-46AF-82E7-0C299A7CC16F}" presName="composite" presStyleCnt="0"/>
      <dgm:spPr/>
    </dgm:pt>
    <dgm:pt modelId="{8B4A4C64-0170-46D9-BED1-9337EC411E67}" type="pres">
      <dgm:prSet presAssocID="{FC8D0A75-7606-46AF-82E7-0C299A7CC16F}" presName="Parent1" presStyleLbl="node1" presStyleIdx="0" presStyleCnt="6" custScaleX="111329" custScaleY="104551" custLinFactNeighborX="2308" custLinFactNeighborY="5120">
        <dgm:presLayoutVars>
          <dgm:chMax val="1"/>
          <dgm:chPref val="1"/>
          <dgm:bulletEnabled val="1"/>
        </dgm:presLayoutVars>
      </dgm:prSet>
      <dgm:spPr/>
      <dgm:t>
        <a:bodyPr/>
        <a:lstStyle/>
        <a:p>
          <a:endParaRPr lang="en-US"/>
        </a:p>
      </dgm:t>
    </dgm:pt>
    <dgm:pt modelId="{B9BB6B6B-BD67-49DC-9430-216DD34F03D1}" type="pres">
      <dgm:prSet presAssocID="{FC8D0A75-7606-46AF-82E7-0C299A7CC16F}" presName="Childtext1" presStyleLbl="revTx" presStyleIdx="0" presStyleCnt="3" custScaleX="27269" custScaleY="99575">
        <dgm:presLayoutVars>
          <dgm:chMax val="0"/>
          <dgm:chPref val="0"/>
          <dgm:bulletEnabled val="1"/>
        </dgm:presLayoutVars>
      </dgm:prSet>
      <dgm:spPr/>
    </dgm:pt>
    <dgm:pt modelId="{F117ED1E-7AEB-47B0-AF89-F43854A28897}" type="pres">
      <dgm:prSet presAssocID="{FC8D0A75-7606-46AF-82E7-0C299A7CC16F}" presName="BalanceSpacing" presStyleCnt="0"/>
      <dgm:spPr/>
    </dgm:pt>
    <dgm:pt modelId="{F25C3018-2A8D-4159-AAEE-81D82840B758}" type="pres">
      <dgm:prSet presAssocID="{FC8D0A75-7606-46AF-82E7-0C299A7CC16F}" presName="BalanceSpacing1" presStyleCnt="0"/>
      <dgm:spPr/>
    </dgm:pt>
    <dgm:pt modelId="{C5F8A925-7CC7-4029-BD31-0668D0B8A55C}" type="pres">
      <dgm:prSet presAssocID="{44CD082E-C7D8-473B-B52B-DFDFE1315ACB}" presName="Accent1Text" presStyleLbl="node1" presStyleIdx="1" presStyleCnt="6" custScaleX="105142" custLinFactNeighborX="-3746" custLinFactNeighborY="5546"/>
      <dgm:spPr/>
      <dgm:t>
        <a:bodyPr/>
        <a:lstStyle/>
        <a:p>
          <a:endParaRPr lang="en-US"/>
        </a:p>
      </dgm:t>
    </dgm:pt>
    <dgm:pt modelId="{5B767664-11DA-4F19-9962-169A73EEA14E}" type="pres">
      <dgm:prSet presAssocID="{44CD082E-C7D8-473B-B52B-DFDFE1315ACB}" presName="spaceBetweenRectangles" presStyleCnt="0"/>
      <dgm:spPr/>
    </dgm:pt>
    <dgm:pt modelId="{1E95D924-7047-4F84-B081-EA4C28C25BEE}" type="pres">
      <dgm:prSet presAssocID="{20DDCC90-6FC4-4202-A421-70D9F9C12F56}" presName="composite" presStyleCnt="0"/>
      <dgm:spPr/>
    </dgm:pt>
    <dgm:pt modelId="{08847C1B-F31A-4073-A745-C4ED3EDEB49E}" type="pres">
      <dgm:prSet presAssocID="{20DDCC90-6FC4-4202-A421-70D9F9C12F56}" presName="Parent1" presStyleLbl="node1" presStyleIdx="2" presStyleCnt="6" custScaleX="110066" custLinFactNeighborX="-7133">
        <dgm:presLayoutVars>
          <dgm:chMax val="1"/>
          <dgm:chPref val="1"/>
          <dgm:bulletEnabled val="1"/>
        </dgm:presLayoutVars>
      </dgm:prSet>
      <dgm:spPr/>
      <dgm:t>
        <a:bodyPr/>
        <a:lstStyle/>
        <a:p>
          <a:endParaRPr lang="en-US"/>
        </a:p>
      </dgm:t>
    </dgm:pt>
    <dgm:pt modelId="{385D1818-5EAD-4223-AFD3-67E956FC996C}" type="pres">
      <dgm:prSet presAssocID="{20DDCC90-6FC4-4202-A421-70D9F9C12F56}" presName="Childtext1" presStyleLbl="revTx" presStyleIdx="1" presStyleCnt="3" custScaleX="114908" custScaleY="107487" custLinFactNeighborX="-9086" custLinFactNeighborY="1422">
        <dgm:presLayoutVars>
          <dgm:chMax val="0"/>
          <dgm:chPref val="0"/>
          <dgm:bulletEnabled val="1"/>
        </dgm:presLayoutVars>
      </dgm:prSet>
      <dgm:spPr/>
    </dgm:pt>
    <dgm:pt modelId="{CB40C50F-6326-4C17-8D0E-7C79006989AA}" type="pres">
      <dgm:prSet presAssocID="{20DDCC90-6FC4-4202-A421-70D9F9C12F56}" presName="BalanceSpacing" presStyleCnt="0"/>
      <dgm:spPr/>
    </dgm:pt>
    <dgm:pt modelId="{B3C5F5C9-E6BA-4FF1-A129-FF8D5619C909}" type="pres">
      <dgm:prSet presAssocID="{20DDCC90-6FC4-4202-A421-70D9F9C12F56}" presName="BalanceSpacing1" presStyleCnt="0"/>
      <dgm:spPr/>
    </dgm:pt>
    <dgm:pt modelId="{AD39285C-3C61-4E22-85AF-B766C4870E4C}" type="pres">
      <dgm:prSet presAssocID="{7C13BA9A-E4D7-4245-9732-B2439553822B}" presName="Accent1Text" presStyleLbl="node1" presStyleIdx="3" presStyleCnt="6" custScaleX="113427"/>
      <dgm:spPr/>
      <dgm:t>
        <a:bodyPr/>
        <a:lstStyle/>
        <a:p>
          <a:endParaRPr lang="en-US"/>
        </a:p>
      </dgm:t>
    </dgm:pt>
    <dgm:pt modelId="{B6FFFB87-F0EA-4326-8C6C-D1710660C6C5}" type="pres">
      <dgm:prSet presAssocID="{7C13BA9A-E4D7-4245-9732-B2439553822B}" presName="spaceBetweenRectangles" presStyleCnt="0"/>
      <dgm:spPr/>
    </dgm:pt>
    <dgm:pt modelId="{9F360340-1DA7-4500-B621-1A4939003417}" type="pres">
      <dgm:prSet presAssocID="{D03AA1C2-F855-4958-8ED7-013BA985B1AD}" presName="composite" presStyleCnt="0"/>
      <dgm:spPr/>
    </dgm:pt>
    <dgm:pt modelId="{47784164-F14F-4DDB-AAFE-E7268126F55F}" type="pres">
      <dgm:prSet presAssocID="{D03AA1C2-F855-4958-8ED7-013BA985B1AD}" presName="Parent1" presStyleLbl="node1" presStyleIdx="4" presStyleCnt="6" custScaleX="110961" custScaleY="104111" custLinFactNeighborY="-5546">
        <dgm:presLayoutVars>
          <dgm:chMax val="1"/>
          <dgm:chPref val="1"/>
          <dgm:bulletEnabled val="1"/>
        </dgm:presLayoutVars>
      </dgm:prSet>
      <dgm:spPr/>
      <dgm:t>
        <a:bodyPr/>
        <a:lstStyle/>
        <a:p>
          <a:endParaRPr lang="en-US"/>
        </a:p>
      </dgm:t>
    </dgm:pt>
    <dgm:pt modelId="{E489936E-B7B5-4D1E-A786-B27CF294A27F}" type="pres">
      <dgm:prSet presAssocID="{D03AA1C2-F855-4958-8ED7-013BA985B1AD}" presName="Childtext1" presStyleLbl="revTx" presStyleIdx="2" presStyleCnt="3" custScaleX="61262" custScaleY="67960">
        <dgm:presLayoutVars>
          <dgm:chMax val="0"/>
          <dgm:chPref val="0"/>
          <dgm:bulletEnabled val="1"/>
        </dgm:presLayoutVars>
      </dgm:prSet>
      <dgm:spPr/>
    </dgm:pt>
    <dgm:pt modelId="{1C7424B2-AA8A-4ED2-8643-00065A02BA77}" type="pres">
      <dgm:prSet presAssocID="{D03AA1C2-F855-4958-8ED7-013BA985B1AD}" presName="BalanceSpacing" presStyleCnt="0"/>
      <dgm:spPr/>
    </dgm:pt>
    <dgm:pt modelId="{FD06DE63-35EE-42F7-95AE-DB8A1D768622}" type="pres">
      <dgm:prSet presAssocID="{D03AA1C2-F855-4958-8ED7-013BA985B1AD}" presName="BalanceSpacing1" presStyleCnt="0"/>
      <dgm:spPr/>
    </dgm:pt>
    <dgm:pt modelId="{706211F4-7B38-4C18-81C3-201323015ABA}" type="pres">
      <dgm:prSet presAssocID="{9AE7B336-594F-44AA-97C9-D8F1C0C91999}" presName="Accent1Text" presStyleLbl="node1" presStyleIdx="5" presStyleCnt="6" custLinFactNeighborX="490" custLinFactNeighborY="-5546"/>
      <dgm:spPr/>
      <dgm:t>
        <a:bodyPr/>
        <a:lstStyle/>
        <a:p>
          <a:endParaRPr lang="en-US"/>
        </a:p>
      </dgm:t>
    </dgm:pt>
  </dgm:ptLst>
  <dgm:cxnLst>
    <dgm:cxn modelId="{F5280514-63A1-4BD9-8EA0-656BF424210E}" type="presOf" srcId="{9AE7B336-594F-44AA-97C9-D8F1C0C91999}" destId="{706211F4-7B38-4C18-81C3-201323015ABA}" srcOrd="0" destOrd="0" presId="urn:microsoft.com/office/officeart/2008/layout/AlternatingHexagons"/>
    <dgm:cxn modelId="{AFFF82BA-99C5-41F9-9AD9-87CE2F5212D4}" type="presOf" srcId="{20DDCC90-6FC4-4202-A421-70D9F9C12F56}" destId="{08847C1B-F31A-4073-A745-C4ED3EDEB49E}" srcOrd="0" destOrd="0" presId="urn:microsoft.com/office/officeart/2008/layout/AlternatingHexagons"/>
    <dgm:cxn modelId="{755D3A36-F22C-4456-A236-EC87DEB31D43}" type="presOf" srcId="{D03AA1C2-F855-4958-8ED7-013BA985B1AD}" destId="{47784164-F14F-4DDB-AAFE-E7268126F55F}" srcOrd="0" destOrd="0" presId="urn:microsoft.com/office/officeart/2008/layout/AlternatingHexagons"/>
    <dgm:cxn modelId="{DC81AF45-6E51-43CB-BC38-525BF2C772FF}" type="presOf" srcId="{44CD082E-C7D8-473B-B52B-DFDFE1315ACB}" destId="{C5F8A925-7CC7-4029-BD31-0668D0B8A55C}" srcOrd="0" destOrd="0" presId="urn:microsoft.com/office/officeart/2008/layout/AlternatingHexagons"/>
    <dgm:cxn modelId="{BEFFF51B-11D3-49FB-ACAB-F89CC7B547A6}" srcId="{B6E2C130-8034-4D61-B927-EE2412005233}" destId="{20DDCC90-6FC4-4202-A421-70D9F9C12F56}" srcOrd="1" destOrd="0" parTransId="{5E6ED35B-FF91-475B-9CD2-E40CC4B29F80}" sibTransId="{7C13BA9A-E4D7-4245-9732-B2439553822B}"/>
    <dgm:cxn modelId="{ADE0F79E-7830-4785-BCEF-F0BD066A2970}" type="presOf" srcId="{FC8D0A75-7606-46AF-82E7-0C299A7CC16F}" destId="{8B4A4C64-0170-46D9-BED1-9337EC411E67}" srcOrd="0" destOrd="0" presId="urn:microsoft.com/office/officeart/2008/layout/AlternatingHexagons"/>
    <dgm:cxn modelId="{A0716F63-3257-4C4F-9032-BE46DEA59033}" type="presOf" srcId="{7C13BA9A-E4D7-4245-9732-B2439553822B}" destId="{AD39285C-3C61-4E22-85AF-B766C4870E4C}" srcOrd="0" destOrd="0" presId="urn:microsoft.com/office/officeart/2008/layout/AlternatingHexagons"/>
    <dgm:cxn modelId="{74BC2D5A-101C-4C3C-8EB2-23935DD97657}" srcId="{B6E2C130-8034-4D61-B927-EE2412005233}" destId="{D03AA1C2-F855-4958-8ED7-013BA985B1AD}" srcOrd="2" destOrd="0" parTransId="{522B2A6E-B1E4-4199-8454-7CFDFEF378BF}" sibTransId="{9AE7B336-594F-44AA-97C9-D8F1C0C91999}"/>
    <dgm:cxn modelId="{A92E965A-8CED-4615-B1D6-52F47458E618}" srcId="{B6E2C130-8034-4D61-B927-EE2412005233}" destId="{FC8D0A75-7606-46AF-82E7-0C299A7CC16F}" srcOrd="0" destOrd="0" parTransId="{3AD70DFD-2552-4666-A2E6-C3EB7D4638B0}" sibTransId="{44CD082E-C7D8-473B-B52B-DFDFE1315ACB}"/>
    <dgm:cxn modelId="{3433B462-6223-4F1C-B9F2-45055D2F755F}" type="presOf" srcId="{B6E2C130-8034-4D61-B927-EE2412005233}" destId="{5494E0E2-501F-42B1-845C-23ED788A2FF7}" srcOrd="0" destOrd="0" presId="urn:microsoft.com/office/officeart/2008/layout/AlternatingHexagons"/>
    <dgm:cxn modelId="{4817385F-3F46-40D0-ACC3-B5FAEDF53625}" type="presParOf" srcId="{5494E0E2-501F-42B1-845C-23ED788A2FF7}" destId="{38E5573B-D47B-4526-9970-01E35ECAC725}" srcOrd="0" destOrd="0" presId="urn:microsoft.com/office/officeart/2008/layout/AlternatingHexagons"/>
    <dgm:cxn modelId="{EF030D98-41DD-4BF2-A4A5-38A5BFAE47F6}" type="presParOf" srcId="{38E5573B-D47B-4526-9970-01E35ECAC725}" destId="{8B4A4C64-0170-46D9-BED1-9337EC411E67}" srcOrd="0" destOrd="0" presId="urn:microsoft.com/office/officeart/2008/layout/AlternatingHexagons"/>
    <dgm:cxn modelId="{B558D770-891A-4789-954E-3CF1F6AD1815}" type="presParOf" srcId="{38E5573B-D47B-4526-9970-01E35ECAC725}" destId="{B9BB6B6B-BD67-49DC-9430-216DD34F03D1}" srcOrd="1" destOrd="0" presId="urn:microsoft.com/office/officeart/2008/layout/AlternatingHexagons"/>
    <dgm:cxn modelId="{F7D76640-9D9A-4D09-ACDA-0C8F0E9F4A31}" type="presParOf" srcId="{38E5573B-D47B-4526-9970-01E35ECAC725}" destId="{F117ED1E-7AEB-47B0-AF89-F43854A28897}" srcOrd="2" destOrd="0" presId="urn:microsoft.com/office/officeart/2008/layout/AlternatingHexagons"/>
    <dgm:cxn modelId="{0E1A3F22-F3EE-4F16-90D7-34A5FC2EA076}" type="presParOf" srcId="{38E5573B-D47B-4526-9970-01E35ECAC725}" destId="{F25C3018-2A8D-4159-AAEE-81D82840B758}" srcOrd="3" destOrd="0" presId="urn:microsoft.com/office/officeart/2008/layout/AlternatingHexagons"/>
    <dgm:cxn modelId="{69AC0E9C-2E59-4D8F-AD06-4EC82E72F02F}" type="presParOf" srcId="{38E5573B-D47B-4526-9970-01E35ECAC725}" destId="{C5F8A925-7CC7-4029-BD31-0668D0B8A55C}" srcOrd="4" destOrd="0" presId="urn:microsoft.com/office/officeart/2008/layout/AlternatingHexagons"/>
    <dgm:cxn modelId="{C779F3F4-44AD-4C7E-BCAB-0F680654BA61}" type="presParOf" srcId="{5494E0E2-501F-42B1-845C-23ED788A2FF7}" destId="{5B767664-11DA-4F19-9962-169A73EEA14E}" srcOrd="1" destOrd="0" presId="urn:microsoft.com/office/officeart/2008/layout/AlternatingHexagons"/>
    <dgm:cxn modelId="{1D323668-6627-4874-B32E-3155371B7967}" type="presParOf" srcId="{5494E0E2-501F-42B1-845C-23ED788A2FF7}" destId="{1E95D924-7047-4F84-B081-EA4C28C25BEE}" srcOrd="2" destOrd="0" presId="urn:microsoft.com/office/officeart/2008/layout/AlternatingHexagons"/>
    <dgm:cxn modelId="{BDC7AA2B-6301-45A9-9788-5A42470A2AB3}" type="presParOf" srcId="{1E95D924-7047-4F84-B081-EA4C28C25BEE}" destId="{08847C1B-F31A-4073-A745-C4ED3EDEB49E}" srcOrd="0" destOrd="0" presId="urn:microsoft.com/office/officeart/2008/layout/AlternatingHexagons"/>
    <dgm:cxn modelId="{7A098402-6B69-406B-8E26-E0FE92AEF463}" type="presParOf" srcId="{1E95D924-7047-4F84-B081-EA4C28C25BEE}" destId="{385D1818-5EAD-4223-AFD3-67E956FC996C}" srcOrd="1" destOrd="0" presId="urn:microsoft.com/office/officeart/2008/layout/AlternatingHexagons"/>
    <dgm:cxn modelId="{11E9EAB2-CB14-40BF-915C-2BE32B18D54A}" type="presParOf" srcId="{1E95D924-7047-4F84-B081-EA4C28C25BEE}" destId="{CB40C50F-6326-4C17-8D0E-7C79006989AA}" srcOrd="2" destOrd="0" presId="urn:microsoft.com/office/officeart/2008/layout/AlternatingHexagons"/>
    <dgm:cxn modelId="{9DFF12B7-5FE3-4FB2-9A82-2EACBDF378CB}" type="presParOf" srcId="{1E95D924-7047-4F84-B081-EA4C28C25BEE}" destId="{B3C5F5C9-E6BA-4FF1-A129-FF8D5619C909}" srcOrd="3" destOrd="0" presId="urn:microsoft.com/office/officeart/2008/layout/AlternatingHexagons"/>
    <dgm:cxn modelId="{6D48B1BD-0118-444F-A781-50A1E3825924}" type="presParOf" srcId="{1E95D924-7047-4F84-B081-EA4C28C25BEE}" destId="{AD39285C-3C61-4E22-85AF-B766C4870E4C}" srcOrd="4" destOrd="0" presId="urn:microsoft.com/office/officeart/2008/layout/AlternatingHexagons"/>
    <dgm:cxn modelId="{D26AC07C-8102-4AA7-9F8E-21625CD4CB7D}" type="presParOf" srcId="{5494E0E2-501F-42B1-845C-23ED788A2FF7}" destId="{B6FFFB87-F0EA-4326-8C6C-D1710660C6C5}" srcOrd="3" destOrd="0" presId="urn:microsoft.com/office/officeart/2008/layout/AlternatingHexagons"/>
    <dgm:cxn modelId="{ACC6C4B3-6856-4B4A-A555-E942792745F9}" type="presParOf" srcId="{5494E0E2-501F-42B1-845C-23ED788A2FF7}" destId="{9F360340-1DA7-4500-B621-1A4939003417}" srcOrd="4" destOrd="0" presId="urn:microsoft.com/office/officeart/2008/layout/AlternatingHexagons"/>
    <dgm:cxn modelId="{681BE048-7D45-48AC-B555-32635181A900}" type="presParOf" srcId="{9F360340-1DA7-4500-B621-1A4939003417}" destId="{47784164-F14F-4DDB-AAFE-E7268126F55F}" srcOrd="0" destOrd="0" presId="urn:microsoft.com/office/officeart/2008/layout/AlternatingHexagons"/>
    <dgm:cxn modelId="{1402DCF4-74CF-41FC-ADBC-305595B8C316}" type="presParOf" srcId="{9F360340-1DA7-4500-B621-1A4939003417}" destId="{E489936E-B7B5-4D1E-A786-B27CF294A27F}" srcOrd="1" destOrd="0" presId="urn:microsoft.com/office/officeart/2008/layout/AlternatingHexagons"/>
    <dgm:cxn modelId="{61E6AC01-118B-4BF4-88C8-AB5F815100BF}" type="presParOf" srcId="{9F360340-1DA7-4500-B621-1A4939003417}" destId="{1C7424B2-AA8A-4ED2-8643-00065A02BA77}" srcOrd="2" destOrd="0" presId="urn:microsoft.com/office/officeart/2008/layout/AlternatingHexagons"/>
    <dgm:cxn modelId="{3E310080-B684-4CCA-A64A-CED625180567}" type="presParOf" srcId="{9F360340-1DA7-4500-B621-1A4939003417}" destId="{FD06DE63-35EE-42F7-95AE-DB8A1D768622}" srcOrd="3" destOrd="0" presId="urn:microsoft.com/office/officeart/2008/layout/AlternatingHexagons"/>
    <dgm:cxn modelId="{075F9C2E-7F8C-41F1-B921-4C44415FCD5F}" type="presParOf" srcId="{9F360340-1DA7-4500-B621-1A4939003417}" destId="{706211F4-7B38-4C18-81C3-201323015AB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42CA5B-BC05-48D0-8E54-23854D9299D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E1ED213-C6D1-44E5-8B02-A2319C6BCF52}">
      <dgm:prSet/>
      <dgm:spPr/>
      <dgm:t>
        <a:bodyPr/>
        <a:lstStyle/>
        <a:p>
          <a:pPr rtl="0"/>
          <a:r>
            <a:rPr lang="en-GB" smtClean="0"/>
            <a:t>Citizens Advice Wandsworth Health Inequalities project:</a:t>
          </a:r>
          <a:endParaRPr lang="en-GB"/>
        </a:p>
      </dgm:t>
    </dgm:pt>
    <dgm:pt modelId="{A678D69A-CBB9-41BE-9D9C-32636A99A90D}" type="parTrans" cxnId="{DD8598DA-A9C3-4B70-A95A-491024E51441}">
      <dgm:prSet/>
      <dgm:spPr/>
      <dgm:t>
        <a:bodyPr/>
        <a:lstStyle/>
        <a:p>
          <a:endParaRPr lang="en-US"/>
        </a:p>
      </dgm:t>
    </dgm:pt>
    <dgm:pt modelId="{DB4CC9C4-D3E9-42D0-A4CD-69BF2DC20BE8}" type="sibTrans" cxnId="{DD8598DA-A9C3-4B70-A95A-491024E51441}">
      <dgm:prSet/>
      <dgm:spPr/>
      <dgm:t>
        <a:bodyPr/>
        <a:lstStyle/>
        <a:p>
          <a:endParaRPr lang="en-US"/>
        </a:p>
      </dgm:t>
    </dgm:pt>
    <dgm:pt modelId="{A595E6F1-8D39-41F6-8816-E3F10656DC67}">
      <dgm:prSet/>
      <dgm:spPr/>
      <dgm:t>
        <a:bodyPr/>
        <a:lstStyle/>
        <a:p>
          <a:pPr rtl="0"/>
          <a:r>
            <a:rPr lang="en-GB" smtClean="0"/>
            <a:t>Develop a communications programme with charities/community groups – to improve access and understanding of welfare and legal advice</a:t>
          </a:r>
          <a:endParaRPr lang="en-GB"/>
        </a:p>
      </dgm:t>
    </dgm:pt>
    <dgm:pt modelId="{4D70F33F-B368-44DA-9E02-3FE9D82FE84F}" type="parTrans" cxnId="{725FF767-DF0F-420D-B166-1D41430B42A6}">
      <dgm:prSet/>
      <dgm:spPr/>
      <dgm:t>
        <a:bodyPr/>
        <a:lstStyle/>
        <a:p>
          <a:endParaRPr lang="en-US"/>
        </a:p>
      </dgm:t>
    </dgm:pt>
    <dgm:pt modelId="{8C628918-E9FF-47F7-9857-292213C3622B}" type="sibTrans" cxnId="{725FF767-DF0F-420D-B166-1D41430B42A6}">
      <dgm:prSet/>
      <dgm:spPr/>
      <dgm:t>
        <a:bodyPr/>
        <a:lstStyle/>
        <a:p>
          <a:endParaRPr lang="en-US"/>
        </a:p>
      </dgm:t>
    </dgm:pt>
    <dgm:pt modelId="{79D9744D-669E-4D2F-BA83-D1B8D6DB0738}">
      <dgm:prSet/>
      <dgm:spPr/>
      <dgm:t>
        <a:bodyPr/>
        <a:lstStyle/>
        <a:p>
          <a:pPr rtl="0"/>
          <a:r>
            <a:rPr lang="en-GB" smtClean="0"/>
            <a:t>Improve referrals to advice services from socially isolated groups</a:t>
          </a:r>
          <a:endParaRPr lang="en-GB"/>
        </a:p>
      </dgm:t>
    </dgm:pt>
    <dgm:pt modelId="{9D57D77F-6C31-49C9-8C14-E5AF073521F7}" type="parTrans" cxnId="{7FD34633-01D6-48B7-8781-B6D48E2E04DC}">
      <dgm:prSet/>
      <dgm:spPr/>
      <dgm:t>
        <a:bodyPr/>
        <a:lstStyle/>
        <a:p>
          <a:endParaRPr lang="en-US"/>
        </a:p>
      </dgm:t>
    </dgm:pt>
    <dgm:pt modelId="{9F666108-DF28-4AA2-9654-3138C4F3C3E0}" type="sibTrans" cxnId="{7FD34633-01D6-48B7-8781-B6D48E2E04DC}">
      <dgm:prSet/>
      <dgm:spPr/>
      <dgm:t>
        <a:bodyPr/>
        <a:lstStyle/>
        <a:p>
          <a:endParaRPr lang="en-US"/>
        </a:p>
      </dgm:t>
    </dgm:pt>
    <dgm:pt modelId="{B76B7CEC-9352-489D-832F-22CC88E5C909}">
      <dgm:prSet/>
      <dgm:spPr/>
      <dgm:t>
        <a:bodyPr/>
        <a:lstStyle/>
        <a:p>
          <a:pPr rtl="0"/>
          <a:r>
            <a:rPr lang="en-GB" smtClean="0"/>
            <a:t>Include monthly communications, quarterly newsletter, face to face meetings</a:t>
          </a:r>
          <a:endParaRPr lang="en-GB"/>
        </a:p>
      </dgm:t>
    </dgm:pt>
    <dgm:pt modelId="{3C529FEE-FCAA-461A-BC4F-A9C62C7FC20B}" type="parTrans" cxnId="{87922F1A-8549-490E-A37C-6511FB283109}">
      <dgm:prSet/>
      <dgm:spPr/>
      <dgm:t>
        <a:bodyPr/>
        <a:lstStyle/>
        <a:p>
          <a:endParaRPr lang="en-US"/>
        </a:p>
      </dgm:t>
    </dgm:pt>
    <dgm:pt modelId="{ADBD3DBB-CC0D-4CD0-946B-D8F672688C4D}" type="sibTrans" cxnId="{87922F1A-8549-490E-A37C-6511FB283109}">
      <dgm:prSet/>
      <dgm:spPr/>
      <dgm:t>
        <a:bodyPr/>
        <a:lstStyle/>
        <a:p>
          <a:endParaRPr lang="en-US"/>
        </a:p>
      </dgm:t>
    </dgm:pt>
    <dgm:pt modelId="{11F61111-D40D-4885-806E-E37C13CB8704}">
      <dgm:prSet/>
      <dgm:spPr/>
      <dgm:t>
        <a:bodyPr/>
        <a:lstStyle/>
        <a:p>
          <a:pPr rtl="0"/>
          <a:r>
            <a:rPr lang="en-GB" dirty="0" smtClean="0"/>
            <a:t>Case studies – to highlight impact that good advice helps to transform people’s lives, better connect people and increase health outcomes</a:t>
          </a:r>
          <a:endParaRPr lang="en-GB" dirty="0"/>
        </a:p>
      </dgm:t>
    </dgm:pt>
    <dgm:pt modelId="{42978D67-BFA3-48BE-87A0-7C43D3595CF9}" type="parTrans" cxnId="{837F6843-25A3-4DF6-9693-1D1781B5D7D5}">
      <dgm:prSet/>
      <dgm:spPr/>
      <dgm:t>
        <a:bodyPr/>
        <a:lstStyle/>
        <a:p>
          <a:endParaRPr lang="en-US"/>
        </a:p>
      </dgm:t>
    </dgm:pt>
    <dgm:pt modelId="{A10BFB51-9673-4E49-9179-C27EAA1ECCC5}" type="sibTrans" cxnId="{837F6843-25A3-4DF6-9693-1D1781B5D7D5}">
      <dgm:prSet/>
      <dgm:spPr/>
      <dgm:t>
        <a:bodyPr/>
        <a:lstStyle/>
        <a:p>
          <a:endParaRPr lang="en-US"/>
        </a:p>
      </dgm:t>
    </dgm:pt>
    <dgm:pt modelId="{63966879-DF16-4040-A0A1-6318E97DB8BB}">
      <dgm:prSet/>
      <dgm:spPr/>
      <dgm:t>
        <a:bodyPr/>
        <a:lstStyle/>
        <a:p>
          <a:pPr rtl="0"/>
          <a:r>
            <a:rPr lang="en-GB" smtClean="0"/>
            <a:t>Qualitative research – providing case studies that highlight the role that accessing advice can have on reducing health inequalities</a:t>
          </a:r>
          <a:endParaRPr lang="en-GB"/>
        </a:p>
      </dgm:t>
    </dgm:pt>
    <dgm:pt modelId="{90060E3D-4BED-4FD8-8A36-25436E6A7BA3}" type="parTrans" cxnId="{E6D9E734-33E4-41EA-8E0A-89E10ACCFE74}">
      <dgm:prSet/>
      <dgm:spPr/>
      <dgm:t>
        <a:bodyPr/>
        <a:lstStyle/>
        <a:p>
          <a:endParaRPr lang="en-US"/>
        </a:p>
      </dgm:t>
    </dgm:pt>
    <dgm:pt modelId="{F677D98F-6CF7-442B-B60F-BC4FE32042F5}" type="sibTrans" cxnId="{E6D9E734-33E4-41EA-8E0A-89E10ACCFE74}">
      <dgm:prSet/>
      <dgm:spPr/>
      <dgm:t>
        <a:bodyPr/>
        <a:lstStyle/>
        <a:p>
          <a:endParaRPr lang="en-US"/>
        </a:p>
      </dgm:t>
    </dgm:pt>
    <dgm:pt modelId="{A275D5A5-BC83-49A2-A3F4-5EF76F6172BB}">
      <dgm:prSet/>
      <dgm:spPr/>
      <dgm:t>
        <a:bodyPr/>
        <a:lstStyle/>
        <a:p>
          <a:pPr rtl="0"/>
          <a:r>
            <a:rPr lang="en-GB" smtClean="0"/>
            <a:t>Research into the role of digital exclusion in preventing access to advice in Wandsworth.</a:t>
          </a:r>
          <a:endParaRPr lang="en-GB"/>
        </a:p>
      </dgm:t>
    </dgm:pt>
    <dgm:pt modelId="{1B248722-CC3B-4FC7-8431-575E2B3F1C8F}" type="parTrans" cxnId="{F16AFFDD-3999-44DB-93E3-0BC10E3A145F}">
      <dgm:prSet/>
      <dgm:spPr/>
      <dgm:t>
        <a:bodyPr/>
        <a:lstStyle/>
        <a:p>
          <a:endParaRPr lang="en-US"/>
        </a:p>
      </dgm:t>
    </dgm:pt>
    <dgm:pt modelId="{52115754-047C-49D7-BEFA-B12F732FF1C7}" type="sibTrans" cxnId="{F16AFFDD-3999-44DB-93E3-0BC10E3A145F}">
      <dgm:prSet/>
      <dgm:spPr/>
      <dgm:t>
        <a:bodyPr/>
        <a:lstStyle/>
        <a:p>
          <a:endParaRPr lang="en-US"/>
        </a:p>
      </dgm:t>
    </dgm:pt>
    <dgm:pt modelId="{D5DB0CD4-B7FD-40C5-8A01-5F0891EFC8AC}" type="pres">
      <dgm:prSet presAssocID="{3342CA5B-BC05-48D0-8E54-23854D9299DB}" presName="Name0" presStyleCnt="0">
        <dgm:presLayoutVars>
          <dgm:dir/>
          <dgm:animLvl val="lvl"/>
          <dgm:resizeHandles val="exact"/>
        </dgm:presLayoutVars>
      </dgm:prSet>
      <dgm:spPr/>
      <dgm:t>
        <a:bodyPr/>
        <a:lstStyle/>
        <a:p>
          <a:endParaRPr lang="en-US"/>
        </a:p>
      </dgm:t>
    </dgm:pt>
    <dgm:pt modelId="{3112DF4E-58B4-4C50-8D6C-B2201DE44B07}" type="pres">
      <dgm:prSet presAssocID="{8E1ED213-C6D1-44E5-8B02-A2319C6BCF52}" presName="linNode" presStyleCnt="0"/>
      <dgm:spPr/>
    </dgm:pt>
    <dgm:pt modelId="{AB925AA4-3DCD-49EA-A8AE-160829C1C45F}" type="pres">
      <dgm:prSet presAssocID="{8E1ED213-C6D1-44E5-8B02-A2319C6BCF52}" presName="parentText" presStyleLbl="node1" presStyleIdx="0" presStyleCnt="1">
        <dgm:presLayoutVars>
          <dgm:chMax val="1"/>
          <dgm:bulletEnabled val="1"/>
        </dgm:presLayoutVars>
      </dgm:prSet>
      <dgm:spPr/>
      <dgm:t>
        <a:bodyPr/>
        <a:lstStyle/>
        <a:p>
          <a:endParaRPr lang="en-US"/>
        </a:p>
      </dgm:t>
    </dgm:pt>
    <dgm:pt modelId="{1FA111A0-86B5-43AD-AD74-784E0555C046}" type="pres">
      <dgm:prSet presAssocID="{8E1ED213-C6D1-44E5-8B02-A2319C6BCF52}" presName="descendantText" presStyleLbl="alignAccFollowNode1" presStyleIdx="0" presStyleCnt="1">
        <dgm:presLayoutVars>
          <dgm:bulletEnabled val="1"/>
        </dgm:presLayoutVars>
      </dgm:prSet>
      <dgm:spPr/>
      <dgm:t>
        <a:bodyPr/>
        <a:lstStyle/>
        <a:p>
          <a:endParaRPr lang="en-US"/>
        </a:p>
      </dgm:t>
    </dgm:pt>
  </dgm:ptLst>
  <dgm:cxnLst>
    <dgm:cxn modelId="{7FD34633-01D6-48B7-8781-B6D48E2E04DC}" srcId="{8E1ED213-C6D1-44E5-8B02-A2319C6BCF52}" destId="{79D9744D-669E-4D2F-BA83-D1B8D6DB0738}" srcOrd="1" destOrd="0" parTransId="{9D57D77F-6C31-49C9-8C14-E5AF073521F7}" sibTransId="{9F666108-DF28-4AA2-9654-3138C4F3C3E0}"/>
    <dgm:cxn modelId="{837F6843-25A3-4DF6-9693-1D1781B5D7D5}" srcId="{8E1ED213-C6D1-44E5-8B02-A2319C6BCF52}" destId="{11F61111-D40D-4885-806E-E37C13CB8704}" srcOrd="3" destOrd="0" parTransId="{42978D67-BFA3-48BE-87A0-7C43D3595CF9}" sibTransId="{A10BFB51-9673-4E49-9179-C27EAA1ECCC5}"/>
    <dgm:cxn modelId="{BDA15F0D-0531-4274-8E69-E4051815EB87}" type="presOf" srcId="{B76B7CEC-9352-489D-832F-22CC88E5C909}" destId="{1FA111A0-86B5-43AD-AD74-784E0555C046}" srcOrd="0" destOrd="2" presId="urn:microsoft.com/office/officeart/2005/8/layout/vList5"/>
    <dgm:cxn modelId="{F16AFFDD-3999-44DB-93E3-0BC10E3A145F}" srcId="{8E1ED213-C6D1-44E5-8B02-A2319C6BCF52}" destId="{A275D5A5-BC83-49A2-A3F4-5EF76F6172BB}" srcOrd="5" destOrd="0" parTransId="{1B248722-CC3B-4FC7-8431-575E2B3F1C8F}" sibTransId="{52115754-047C-49D7-BEFA-B12F732FF1C7}"/>
    <dgm:cxn modelId="{37922F2D-095B-48D3-91A4-C9B3E5C2A3B3}" type="presOf" srcId="{8E1ED213-C6D1-44E5-8B02-A2319C6BCF52}" destId="{AB925AA4-3DCD-49EA-A8AE-160829C1C45F}" srcOrd="0" destOrd="0" presId="urn:microsoft.com/office/officeart/2005/8/layout/vList5"/>
    <dgm:cxn modelId="{DD8598DA-A9C3-4B70-A95A-491024E51441}" srcId="{3342CA5B-BC05-48D0-8E54-23854D9299DB}" destId="{8E1ED213-C6D1-44E5-8B02-A2319C6BCF52}" srcOrd="0" destOrd="0" parTransId="{A678D69A-CBB9-41BE-9D9C-32636A99A90D}" sibTransId="{DB4CC9C4-D3E9-42D0-A4CD-69BF2DC20BE8}"/>
    <dgm:cxn modelId="{E47A0DD1-5DAF-492A-AA3B-3A2C301B80BB}" type="presOf" srcId="{63966879-DF16-4040-A0A1-6318E97DB8BB}" destId="{1FA111A0-86B5-43AD-AD74-784E0555C046}" srcOrd="0" destOrd="4" presId="urn:microsoft.com/office/officeart/2005/8/layout/vList5"/>
    <dgm:cxn modelId="{725FF767-DF0F-420D-B166-1D41430B42A6}" srcId="{8E1ED213-C6D1-44E5-8B02-A2319C6BCF52}" destId="{A595E6F1-8D39-41F6-8816-E3F10656DC67}" srcOrd="0" destOrd="0" parTransId="{4D70F33F-B368-44DA-9E02-3FE9D82FE84F}" sibTransId="{8C628918-E9FF-47F7-9857-292213C3622B}"/>
    <dgm:cxn modelId="{2FFA2020-06A9-4871-AA67-865DBACA891D}" type="presOf" srcId="{A595E6F1-8D39-41F6-8816-E3F10656DC67}" destId="{1FA111A0-86B5-43AD-AD74-784E0555C046}" srcOrd="0" destOrd="0" presId="urn:microsoft.com/office/officeart/2005/8/layout/vList5"/>
    <dgm:cxn modelId="{E6D9E734-33E4-41EA-8E0A-89E10ACCFE74}" srcId="{8E1ED213-C6D1-44E5-8B02-A2319C6BCF52}" destId="{63966879-DF16-4040-A0A1-6318E97DB8BB}" srcOrd="4" destOrd="0" parTransId="{90060E3D-4BED-4FD8-8A36-25436E6A7BA3}" sibTransId="{F677D98F-6CF7-442B-B60F-BC4FE32042F5}"/>
    <dgm:cxn modelId="{21F4AB1E-FA25-40F1-A052-B5A8D06A5E3F}" type="presOf" srcId="{79D9744D-669E-4D2F-BA83-D1B8D6DB0738}" destId="{1FA111A0-86B5-43AD-AD74-784E0555C046}" srcOrd="0" destOrd="1" presId="urn:microsoft.com/office/officeart/2005/8/layout/vList5"/>
    <dgm:cxn modelId="{CCD4A980-FC1F-42C2-857C-38DEE59DBC96}" type="presOf" srcId="{3342CA5B-BC05-48D0-8E54-23854D9299DB}" destId="{D5DB0CD4-B7FD-40C5-8A01-5F0891EFC8AC}" srcOrd="0" destOrd="0" presId="urn:microsoft.com/office/officeart/2005/8/layout/vList5"/>
    <dgm:cxn modelId="{87922F1A-8549-490E-A37C-6511FB283109}" srcId="{8E1ED213-C6D1-44E5-8B02-A2319C6BCF52}" destId="{B76B7CEC-9352-489D-832F-22CC88E5C909}" srcOrd="2" destOrd="0" parTransId="{3C529FEE-FCAA-461A-BC4F-A9C62C7FC20B}" sibTransId="{ADBD3DBB-CC0D-4CD0-946B-D8F672688C4D}"/>
    <dgm:cxn modelId="{ECCC4A74-DD5A-489C-BF83-EB59EF806BF6}" type="presOf" srcId="{11F61111-D40D-4885-806E-E37C13CB8704}" destId="{1FA111A0-86B5-43AD-AD74-784E0555C046}" srcOrd="0" destOrd="3" presId="urn:microsoft.com/office/officeart/2005/8/layout/vList5"/>
    <dgm:cxn modelId="{5879ED18-D8DB-4CF5-8137-42590E5D5476}" type="presOf" srcId="{A275D5A5-BC83-49A2-A3F4-5EF76F6172BB}" destId="{1FA111A0-86B5-43AD-AD74-784E0555C046}" srcOrd="0" destOrd="5" presId="urn:microsoft.com/office/officeart/2005/8/layout/vList5"/>
    <dgm:cxn modelId="{365ADE26-D17A-47FB-B2B5-6A6A86AB8368}" type="presParOf" srcId="{D5DB0CD4-B7FD-40C5-8A01-5F0891EFC8AC}" destId="{3112DF4E-58B4-4C50-8D6C-B2201DE44B07}" srcOrd="0" destOrd="0" presId="urn:microsoft.com/office/officeart/2005/8/layout/vList5"/>
    <dgm:cxn modelId="{0E8A3362-785D-484C-A8F8-A7359794D0C4}" type="presParOf" srcId="{3112DF4E-58B4-4C50-8D6C-B2201DE44B07}" destId="{AB925AA4-3DCD-49EA-A8AE-160829C1C45F}" srcOrd="0" destOrd="0" presId="urn:microsoft.com/office/officeart/2005/8/layout/vList5"/>
    <dgm:cxn modelId="{0D77D7C4-99F3-4C37-AE1B-F3289521F6BC}" type="presParOf" srcId="{3112DF4E-58B4-4C50-8D6C-B2201DE44B07}" destId="{1FA111A0-86B5-43AD-AD74-784E0555C046}"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20186-B983-46AB-B336-FA68C3C33DC0}">
      <dsp:nvSpPr>
        <dsp:cNvPr id="0" name=""/>
        <dsp:cNvSpPr/>
      </dsp:nvSpPr>
      <dsp:spPr>
        <a:xfrm>
          <a:off x="0" y="583977"/>
          <a:ext cx="2040122" cy="122407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latin typeface="Open Sans" panose="020B0606030504020204" pitchFamily="34" charset="0"/>
              <a:ea typeface="Open Sans" panose="020B0606030504020204" pitchFamily="34" charset="0"/>
              <a:cs typeface="Open Sans" panose="020B0606030504020204" pitchFamily="34" charset="0"/>
            </a:rPr>
            <a:t>Who we are</a:t>
          </a:r>
        </a:p>
      </dsp:txBody>
      <dsp:txXfrm>
        <a:off x="0" y="583977"/>
        <a:ext cx="2040122" cy="1224073"/>
      </dsp:txXfrm>
    </dsp:sp>
    <dsp:sp modelId="{3DC5FBF8-D577-4259-BADB-82BF1C6F8C27}">
      <dsp:nvSpPr>
        <dsp:cNvPr id="0" name=""/>
        <dsp:cNvSpPr/>
      </dsp:nvSpPr>
      <dsp:spPr>
        <a:xfrm>
          <a:off x="2244134" y="583977"/>
          <a:ext cx="2040122" cy="122407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latin typeface="Open Sans" panose="020B0606030504020204" pitchFamily="34" charset="0"/>
              <a:ea typeface="Open Sans" panose="020B0606030504020204" pitchFamily="34" charset="0"/>
              <a:cs typeface="Open Sans" panose="020B0606030504020204" pitchFamily="34" charset="0"/>
            </a:rPr>
            <a:t>Who we help</a:t>
          </a:r>
        </a:p>
      </dsp:txBody>
      <dsp:txXfrm>
        <a:off x="2244134" y="583977"/>
        <a:ext cx="2040122" cy="1224073"/>
      </dsp:txXfrm>
    </dsp:sp>
    <dsp:sp modelId="{7C362B40-3E68-454C-A41E-F4D81A5C201F}">
      <dsp:nvSpPr>
        <dsp:cNvPr id="0" name=""/>
        <dsp:cNvSpPr/>
      </dsp:nvSpPr>
      <dsp:spPr>
        <a:xfrm>
          <a:off x="4488268" y="583977"/>
          <a:ext cx="2040122" cy="122407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latin typeface="Open Sans" panose="020B0606030504020204" pitchFamily="34" charset="0"/>
              <a:ea typeface="Open Sans" panose="020B0606030504020204" pitchFamily="34" charset="0"/>
              <a:cs typeface="Open Sans" panose="020B0606030504020204" pitchFamily="34" charset="0"/>
            </a:rPr>
            <a:t>What we help with</a:t>
          </a:r>
        </a:p>
      </dsp:txBody>
      <dsp:txXfrm>
        <a:off x="4488268" y="583977"/>
        <a:ext cx="2040122" cy="1224073"/>
      </dsp:txXfrm>
    </dsp:sp>
    <dsp:sp modelId="{CC3A9DA4-FC15-462F-80FA-641EEA6D9737}">
      <dsp:nvSpPr>
        <dsp:cNvPr id="0" name=""/>
        <dsp:cNvSpPr/>
      </dsp:nvSpPr>
      <dsp:spPr>
        <a:xfrm>
          <a:off x="0" y="2012062"/>
          <a:ext cx="2040122" cy="122407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a:latin typeface="Open Sans" panose="020B0606030504020204" pitchFamily="34" charset="0"/>
              <a:ea typeface="Open Sans" panose="020B0606030504020204" pitchFamily="34" charset="0"/>
              <a:cs typeface="Open Sans" panose="020B0606030504020204" pitchFamily="34" charset="0"/>
            </a:rPr>
            <a:t>Cost of living</a:t>
          </a:r>
        </a:p>
      </dsp:txBody>
      <dsp:txXfrm>
        <a:off x="0" y="2012062"/>
        <a:ext cx="2040122" cy="1224073"/>
      </dsp:txXfrm>
    </dsp:sp>
    <dsp:sp modelId="{7EA99B42-DA31-4E83-83E3-A859B9CB5C54}">
      <dsp:nvSpPr>
        <dsp:cNvPr id="0" name=""/>
        <dsp:cNvSpPr/>
      </dsp:nvSpPr>
      <dsp:spPr>
        <a:xfrm>
          <a:off x="2244134" y="2012062"/>
          <a:ext cx="2040122" cy="122407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Open Sans" panose="020B0606030504020204" pitchFamily="34" charset="0"/>
              <a:ea typeface="Open Sans" panose="020B0606030504020204" pitchFamily="34" charset="0"/>
              <a:cs typeface="Open Sans" panose="020B0606030504020204" pitchFamily="34" charset="0"/>
            </a:rPr>
            <a:t>Accessing our services</a:t>
          </a:r>
          <a:endParaRPr lang="en-US" sz="22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2244134" y="2012062"/>
        <a:ext cx="2040122" cy="1224073"/>
      </dsp:txXfrm>
    </dsp:sp>
    <dsp:sp modelId="{FA4ACF64-BCD2-482A-AB1C-9427F1C32024}">
      <dsp:nvSpPr>
        <dsp:cNvPr id="0" name=""/>
        <dsp:cNvSpPr/>
      </dsp:nvSpPr>
      <dsp:spPr>
        <a:xfrm>
          <a:off x="4488268" y="2012062"/>
          <a:ext cx="2040122" cy="1224073"/>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Open Sans" panose="020B0606030504020204" pitchFamily="34" charset="0"/>
              <a:ea typeface="Open Sans" panose="020B0606030504020204" pitchFamily="34" charset="0"/>
              <a:cs typeface="Open Sans" panose="020B0606030504020204" pitchFamily="34" charset="0"/>
            </a:rPr>
            <a:t>Health Inequalities Fund</a:t>
          </a:r>
          <a:endParaRPr lang="en-US" sz="22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4488268" y="2012062"/>
        <a:ext cx="2040122" cy="1224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20186-B983-46AB-B336-FA68C3C33DC0}">
      <dsp:nvSpPr>
        <dsp:cNvPr id="0" name=""/>
        <dsp:cNvSpPr/>
      </dsp:nvSpPr>
      <dsp:spPr>
        <a:xfrm>
          <a:off x="235371" y="130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Benefits</a:t>
          </a:r>
        </a:p>
      </dsp:txBody>
      <dsp:txXfrm>
        <a:off x="235371" y="1305"/>
        <a:ext cx="1308199" cy="784919"/>
      </dsp:txXfrm>
    </dsp:sp>
    <dsp:sp modelId="{A6C9BD72-44E4-42CE-9E69-712C857F54B3}">
      <dsp:nvSpPr>
        <dsp:cNvPr id="0" name=""/>
        <dsp:cNvSpPr/>
      </dsp:nvSpPr>
      <dsp:spPr>
        <a:xfrm>
          <a:off x="1674390" y="130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Housing</a:t>
          </a:r>
        </a:p>
      </dsp:txBody>
      <dsp:txXfrm>
        <a:off x="1674390" y="1305"/>
        <a:ext cx="1308199" cy="784919"/>
      </dsp:txXfrm>
    </dsp:sp>
    <dsp:sp modelId="{58F0C2D8-4309-42F3-982F-57D88CA40854}">
      <dsp:nvSpPr>
        <dsp:cNvPr id="0" name=""/>
        <dsp:cNvSpPr/>
      </dsp:nvSpPr>
      <dsp:spPr>
        <a:xfrm>
          <a:off x="3113409" y="130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Open Sans" panose="020B0606030504020204" pitchFamily="34" charset="0"/>
              <a:ea typeface="Open Sans" panose="020B0606030504020204" pitchFamily="34" charset="0"/>
              <a:cs typeface="Open Sans" panose="020B0606030504020204" pitchFamily="34" charset="0"/>
            </a:rPr>
            <a:t>Debt and money</a:t>
          </a:r>
        </a:p>
      </dsp:txBody>
      <dsp:txXfrm>
        <a:off x="3113409" y="1305"/>
        <a:ext cx="1308199" cy="784919"/>
      </dsp:txXfrm>
    </dsp:sp>
    <dsp:sp modelId="{3DAF70BA-E7B3-4810-8428-A2D770FD31DE}">
      <dsp:nvSpPr>
        <dsp:cNvPr id="0" name=""/>
        <dsp:cNvSpPr/>
      </dsp:nvSpPr>
      <dsp:spPr>
        <a:xfrm>
          <a:off x="4552429" y="130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Open Sans" panose="020B0606030504020204" pitchFamily="34" charset="0"/>
              <a:ea typeface="Open Sans" panose="020B0606030504020204" pitchFamily="34" charset="0"/>
              <a:cs typeface="Open Sans" panose="020B0606030504020204" pitchFamily="34" charset="0"/>
            </a:rPr>
            <a:t>Employment</a:t>
          </a:r>
        </a:p>
      </dsp:txBody>
      <dsp:txXfrm>
        <a:off x="4552429" y="1305"/>
        <a:ext cx="1308199" cy="784919"/>
      </dsp:txXfrm>
    </dsp:sp>
    <dsp:sp modelId="{A9054CA6-4662-4660-9949-E9B746D0D082}">
      <dsp:nvSpPr>
        <dsp:cNvPr id="0" name=""/>
        <dsp:cNvSpPr/>
      </dsp:nvSpPr>
      <dsp:spPr>
        <a:xfrm>
          <a:off x="235371" y="91704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Open Sans" panose="020B0606030504020204" pitchFamily="34" charset="0"/>
              <a:ea typeface="Open Sans" panose="020B0606030504020204" pitchFamily="34" charset="0"/>
              <a:cs typeface="Open Sans" panose="020B0606030504020204" pitchFamily="34" charset="0"/>
            </a:rPr>
            <a:t>Consumer</a:t>
          </a:r>
        </a:p>
      </dsp:txBody>
      <dsp:txXfrm>
        <a:off x="235371" y="917045"/>
        <a:ext cx="1308199" cy="784919"/>
      </dsp:txXfrm>
    </dsp:sp>
    <dsp:sp modelId="{3E5D5F54-2694-49C8-BAA7-77ED69EF95E2}">
      <dsp:nvSpPr>
        <dsp:cNvPr id="0" name=""/>
        <dsp:cNvSpPr/>
      </dsp:nvSpPr>
      <dsp:spPr>
        <a:xfrm>
          <a:off x="1674390" y="91704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Open Sans" panose="020B0606030504020204" pitchFamily="34" charset="0"/>
              <a:ea typeface="Open Sans" panose="020B0606030504020204" pitchFamily="34" charset="0"/>
              <a:cs typeface="Open Sans" panose="020B0606030504020204" pitchFamily="34" charset="0"/>
            </a:rPr>
            <a:t>Immigration</a:t>
          </a:r>
        </a:p>
      </dsp:txBody>
      <dsp:txXfrm>
        <a:off x="1674390" y="917045"/>
        <a:ext cx="1308199" cy="784919"/>
      </dsp:txXfrm>
    </dsp:sp>
    <dsp:sp modelId="{BD4F1FEF-5E38-4518-99F2-96139DD0FF5F}">
      <dsp:nvSpPr>
        <dsp:cNvPr id="0" name=""/>
        <dsp:cNvSpPr/>
      </dsp:nvSpPr>
      <dsp:spPr>
        <a:xfrm>
          <a:off x="3113409" y="91704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Open Sans" panose="020B0606030504020204" pitchFamily="34" charset="0"/>
              <a:ea typeface="Open Sans" panose="020B0606030504020204" pitchFamily="34" charset="0"/>
              <a:cs typeface="Open Sans" panose="020B0606030504020204" pitchFamily="34" charset="0"/>
            </a:rPr>
            <a:t>Legal</a:t>
          </a:r>
        </a:p>
      </dsp:txBody>
      <dsp:txXfrm>
        <a:off x="3113409" y="917045"/>
        <a:ext cx="1308199" cy="784919"/>
      </dsp:txXfrm>
    </dsp:sp>
    <dsp:sp modelId="{E7357BAA-1A14-4052-BD52-5C6C834239F9}">
      <dsp:nvSpPr>
        <dsp:cNvPr id="0" name=""/>
        <dsp:cNvSpPr/>
      </dsp:nvSpPr>
      <dsp:spPr>
        <a:xfrm>
          <a:off x="4552429" y="917045"/>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a:latin typeface="Open Sans" panose="020B0606030504020204" pitchFamily="34" charset="0"/>
              <a:ea typeface="Open Sans" panose="020B0606030504020204" pitchFamily="34" charset="0"/>
              <a:cs typeface="Open Sans" panose="020B0606030504020204" pitchFamily="34" charset="0"/>
            </a:rPr>
            <a:t>Relationships and family</a:t>
          </a:r>
          <a:endParaRPr lang="en-US" sz="12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4552429" y="917045"/>
        <a:ext cx="1308199" cy="784919"/>
      </dsp:txXfrm>
    </dsp:sp>
    <dsp:sp modelId="{95E16F27-7D32-410A-A701-0C2FBB4EA0CA}">
      <dsp:nvSpPr>
        <dsp:cNvPr id="0" name=""/>
        <dsp:cNvSpPr/>
      </dsp:nvSpPr>
      <dsp:spPr>
        <a:xfrm>
          <a:off x="235371" y="1832784"/>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Charitable support and food banks</a:t>
          </a:r>
        </a:p>
      </dsp:txBody>
      <dsp:txXfrm>
        <a:off x="235371" y="1832784"/>
        <a:ext cx="1308199" cy="784919"/>
      </dsp:txXfrm>
    </dsp:sp>
    <dsp:sp modelId="{26F9FCF2-0697-4D10-B89F-46587810A158}">
      <dsp:nvSpPr>
        <dsp:cNvPr id="0" name=""/>
        <dsp:cNvSpPr/>
      </dsp:nvSpPr>
      <dsp:spPr>
        <a:xfrm>
          <a:off x="1674390" y="1832784"/>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Education</a:t>
          </a:r>
        </a:p>
      </dsp:txBody>
      <dsp:txXfrm>
        <a:off x="1674390" y="1832784"/>
        <a:ext cx="1308199" cy="784919"/>
      </dsp:txXfrm>
    </dsp:sp>
    <dsp:sp modelId="{28B7F9C3-3C68-458A-8650-F231A0449D9B}">
      <dsp:nvSpPr>
        <dsp:cNvPr id="0" name=""/>
        <dsp:cNvSpPr/>
      </dsp:nvSpPr>
      <dsp:spPr>
        <a:xfrm>
          <a:off x="3113409" y="1832784"/>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GVA and hate crime</a:t>
          </a:r>
        </a:p>
      </dsp:txBody>
      <dsp:txXfrm>
        <a:off x="3113409" y="1832784"/>
        <a:ext cx="1308199" cy="784919"/>
      </dsp:txXfrm>
    </dsp:sp>
    <dsp:sp modelId="{1FF8DE1C-B75A-4992-B722-D5D1DD5F604B}">
      <dsp:nvSpPr>
        <dsp:cNvPr id="0" name=""/>
        <dsp:cNvSpPr/>
      </dsp:nvSpPr>
      <dsp:spPr>
        <a:xfrm>
          <a:off x="4552429" y="1832784"/>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Health and community care</a:t>
          </a:r>
        </a:p>
      </dsp:txBody>
      <dsp:txXfrm>
        <a:off x="4552429" y="1832784"/>
        <a:ext cx="1308199" cy="784919"/>
      </dsp:txXfrm>
    </dsp:sp>
    <dsp:sp modelId="{935DBDD0-17F5-4689-9FBF-4497ECB55AC8}">
      <dsp:nvSpPr>
        <dsp:cNvPr id="0" name=""/>
        <dsp:cNvSpPr/>
      </dsp:nvSpPr>
      <dsp:spPr>
        <a:xfrm>
          <a:off x="235371" y="2748523"/>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Tax</a:t>
          </a:r>
        </a:p>
      </dsp:txBody>
      <dsp:txXfrm>
        <a:off x="235371" y="2748523"/>
        <a:ext cx="1308199" cy="784919"/>
      </dsp:txXfrm>
    </dsp:sp>
    <dsp:sp modelId="{FB458215-D8D4-4B33-A5DF-6788103A8A13}">
      <dsp:nvSpPr>
        <dsp:cNvPr id="0" name=""/>
        <dsp:cNvSpPr/>
      </dsp:nvSpPr>
      <dsp:spPr>
        <a:xfrm>
          <a:off x="1674390" y="2748523"/>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Travel and transport</a:t>
          </a:r>
        </a:p>
      </dsp:txBody>
      <dsp:txXfrm>
        <a:off x="1674390" y="2748523"/>
        <a:ext cx="1308199" cy="784919"/>
      </dsp:txXfrm>
    </dsp:sp>
    <dsp:sp modelId="{7FF9AD21-C9E9-4F97-972A-B177E1D8CF44}">
      <dsp:nvSpPr>
        <dsp:cNvPr id="0" name=""/>
        <dsp:cNvSpPr/>
      </dsp:nvSpPr>
      <dsp:spPr>
        <a:xfrm>
          <a:off x="3113409" y="2748523"/>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Utilities</a:t>
          </a:r>
        </a:p>
      </dsp:txBody>
      <dsp:txXfrm>
        <a:off x="3113409" y="2748523"/>
        <a:ext cx="1308199" cy="784919"/>
      </dsp:txXfrm>
    </dsp:sp>
    <dsp:sp modelId="{6049B6FC-7A05-4272-9B7B-941135CA2082}">
      <dsp:nvSpPr>
        <dsp:cNvPr id="0" name=""/>
        <dsp:cNvSpPr/>
      </dsp:nvSpPr>
      <dsp:spPr>
        <a:xfrm>
          <a:off x="4552429" y="2748523"/>
          <a:ext cx="1308199" cy="784919"/>
        </a:xfrm>
        <a:prstGeom prst="rect">
          <a:avLst/>
        </a:prstGeom>
        <a:solidFill>
          <a:schemeClr val="dk2">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Other</a:t>
          </a:r>
        </a:p>
      </dsp:txBody>
      <dsp:txXfrm>
        <a:off x="4552429" y="2748523"/>
        <a:ext cx="1308199" cy="784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BEEF1-F225-4BEF-ABDC-AF6F419020AE}">
      <dsp:nvSpPr>
        <dsp:cNvPr id="0" name=""/>
        <dsp:cNvSpPr/>
      </dsp:nvSpPr>
      <dsp:spPr>
        <a:xfrm>
          <a:off x="606" y="1031249"/>
          <a:ext cx="1241507" cy="74490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Open Sans" panose="020B0606030504020204" pitchFamily="34" charset="0"/>
              <a:ea typeface="Open Sans" panose="020B0606030504020204" pitchFamily="34" charset="0"/>
              <a:cs typeface="Open Sans" panose="020B0606030504020204" pitchFamily="34" charset="0"/>
            </a:rPr>
            <a:t>Charitable support and food banks</a:t>
          </a:r>
        </a:p>
      </dsp:txBody>
      <dsp:txXfrm>
        <a:off x="606" y="1031249"/>
        <a:ext cx="1241507" cy="744904"/>
      </dsp:txXfrm>
    </dsp:sp>
    <dsp:sp modelId="{9558F261-FA90-4850-80B9-A7FABD6F7AAC}">
      <dsp:nvSpPr>
        <dsp:cNvPr id="0" name=""/>
        <dsp:cNvSpPr/>
      </dsp:nvSpPr>
      <dsp:spPr>
        <a:xfrm>
          <a:off x="606" y="1900304"/>
          <a:ext cx="1241507" cy="744904"/>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Council tax arrears</a:t>
          </a:r>
        </a:p>
      </dsp:txBody>
      <dsp:txXfrm>
        <a:off x="606" y="1900304"/>
        <a:ext cx="1241507" cy="744904"/>
      </dsp:txXfrm>
    </dsp:sp>
    <dsp:sp modelId="{91A0F26E-57DF-4DF0-86FC-CADF11203DBF}">
      <dsp:nvSpPr>
        <dsp:cNvPr id="0" name=""/>
        <dsp:cNvSpPr/>
      </dsp:nvSpPr>
      <dsp:spPr>
        <a:xfrm>
          <a:off x="606" y="2769359"/>
          <a:ext cx="1241507" cy="744904"/>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Energy debts</a:t>
          </a:r>
        </a:p>
      </dsp:txBody>
      <dsp:txXfrm>
        <a:off x="606" y="2769359"/>
        <a:ext cx="1241507" cy="744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03AEA-DF35-4978-9B33-1BBD33C18FB1}">
      <dsp:nvSpPr>
        <dsp:cNvPr id="0" name=""/>
        <dsp:cNvSpPr/>
      </dsp:nvSpPr>
      <dsp:spPr>
        <a:xfrm>
          <a:off x="1122025" y="1905"/>
          <a:ext cx="6460148" cy="3876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0" i="0" kern="1200" smtClean="0"/>
            <a:t>Rent/Mortgage </a:t>
          </a:r>
          <a:endParaRPr lang="en-GB" sz="3200" kern="1200" dirty="0"/>
        </a:p>
        <a:p>
          <a:pPr marL="228600" lvl="1" indent="-228600" algn="l" defTabSz="1111250" rtl="0">
            <a:lnSpc>
              <a:spcPct val="90000"/>
            </a:lnSpc>
            <a:spcBef>
              <a:spcPct val="0"/>
            </a:spcBef>
            <a:spcAft>
              <a:spcPct val="15000"/>
            </a:spcAft>
            <a:buChar char="••"/>
          </a:pPr>
          <a:r>
            <a:rPr lang="en-US" sz="2500" b="0" i="0" kern="1200" smtClean="0"/>
            <a:t>Fuel</a:t>
          </a:r>
          <a:r>
            <a:rPr lang="en-GB" sz="2500" b="0" i="0" kern="1200" smtClean="0"/>
            <a:t>/Water</a:t>
          </a:r>
          <a:endParaRPr lang="en-GB" sz="2500" kern="1200" dirty="0"/>
        </a:p>
        <a:p>
          <a:pPr marL="228600" lvl="1" indent="-228600" algn="l" defTabSz="1111250" rtl="0">
            <a:lnSpc>
              <a:spcPct val="90000"/>
            </a:lnSpc>
            <a:spcBef>
              <a:spcPct val="0"/>
            </a:spcBef>
            <a:spcAft>
              <a:spcPct val="15000"/>
            </a:spcAft>
            <a:buChar char="••"/>
          </a:pPr>
          <a:r>
            <a:rPr lang="en-GB" sz="2500" b="0" i="0" kern="1200" smtClean="0"/>
            <a:t>Council Tax</a:t>
          </a:r>
          <a:endParaRPr lang="en-GB" sz="2500" kern="1200" dirty="0"/>
        </a:p>
        <a:p>
          <a:pPr marL="228600" lvl="1" indent="-228600" algn="l" defTabSz="1111250" rtl="0">
            <a:lnSpc>
              <a:spcPct val="90000"/>
            </a:lnSpc>
            <a:spcBef>
              <a:spcPct val="0"/>
            </a:spcBef>
            <a:spcAft>
              <a:spcPct val="15000"/>
            </a:spcAft>
            <a:buChar char="••"/>
          </a:pPr>
          <a:r>
            <a:rPr lang="en-GB" sz="2500" b="0" i="0" kern="1200" smtClean="0"/>
            <a:t>Prescriptions</a:t>
          </a:r>
          <a:endParaRPr lang="en-GB" sz="2500" kern="1200" dirty="0"/>
        </a:p>
        <a:p>
          <a:pPr marL="228600" lvl="1" indent="-228600" algn="l" defTabSz="1111250" rtl="0">
            <a:lnSpc>
              <a:spcPct val="90000"/>
            </a:lnSpc>
            <a:spcBef>
              <a:spcPct val="0"/>
            </a:spcBef>
            <a:spcAft>
              <a:spcPct val="15000"/>
            </a:spcAft>
            <a:buChar char="••"/>
          </a:pPr>
          <a:r>
            <a:rPr lang="en-GB" sz="2500" b="0" i="0" kern="1200" smtClean="0"/>
            <a:t>Phone/Internet</a:t>
          </a:r>
          <a:endParaRPr lang="en-GB" sz="2500" kern="1200" dirty="0"/>
        </a:p>
        <a:p>
          <a:pPr marL="228600" lvl="1" indent="-228600" algn="l" defTabSz="1111250" rtl="0">
            <a:lnSpc>
              <a:spcPct val="90000"/>
            </a:lnSpc>
            <a:spcBef>
              <a:spcPct val="0"/>
            </a:spcBef>
            <a:spcAft>
              <a:spcPct val="15000"/>
            </a:spcAft>
            <a:buChar char="••"/>
          </a:pPr>
          <a:r>
            <a:rPr lang="en-GB" sz="2500" b="0" i="0" kern="1200" smtClean="0"/>
            <a:t>Travel</a:t>
          </a:r>
          <a:endParaRPr lang="en-GB" sz="2500" kern="1200" dirty="0"/>
        </a:p>
        <a:p>
          <a:pPr marL="228600" lvl="1" indent="-228600" algn="l" defTabSz="1111250" rtl="0">
            <a:lnSpc>
              <a:spcPct val="90000"/>
            </a:lnSpc>
            <a:spcBef>
              <a:spcPct val="0"/>
            </a:spcBef>
            <a:spcAft>
              <a:spcPct val="15000"/>
            </a:spcAft>
            <a:buChar char="••"/>
          </a:pPr>
          <a:r>
            <a:rPr lang="en-GB" sz="2500" b="0" i="0" kern="1200" smtClean="0"/>
            <a:t>Help with one-off costs – white goods, furniture</a:t>
          </a:r>
          <a:endParaRPr lang="en-GB" sz="2500" kern="1200" dirty="0"/>
        </a:p>
        <a:p>
          <a:pPr marL="228600" lvl="1" indent="-228600" algn="l" defTabSz="1111250" rtl="0">
            <a:lnSpc>
              <a:spcPct val="90000"/>
            </a:lnSpc>
            <a:spcBef>
              <a:spcPct val="0"/>
            </a:spcBef>
            <a:spcAft>
              <a:spcPct val="15000"/>
            </a:spcAft>
            <a:buChar char="••"/>
          </a:pPr>
          <a:r>
            <a:rPr lang="en-US" sz="2500" b="0" i="0" kern="1200" smtClean="0"/>
            <a:t>Referrals for debt advice</a:t>
          </a:r>
          <a:endParaRPr lang="en-GB" sz="2500" kern="1200" dirty="0"/>
        </a:p>
      </dsp:txBody>
      <dsp:txXfrm>
        <a:off x="1122025" y="1905"/>
        <a:ext cx="6460148" cy="3876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4C64-0170-46D9-BED1-9337EC411E67}">
      <dsp:nvSpPr>
        <dsp:cNvPr id="0" name=""/>
        <dsp:cNvSpPr/>
      </dsp:nvSpPr>
      <dsp:spPr>
        <a:xfrm rot="5400000">
          <a:off x="3571746" y="146729"/>
          <a:ext cx="1707189" cy="1581543"/>
        </a:xfrm>
        <a:prstGeom prst="hexagon">
          <a:avLst>
            <a:gd name="adj" fmla="val 25000"/>
            <a:gd name="vf" fmla="val 115470"/>
          </a:avLst>
        </a:prstGeom>
        <a:solidFill>
          <a:srgbClr val="668043"/>
        </a:solidFill>
        <a:ln w="25400" cap="flat" cmpd="sng" algn="ctr">
          <a:solidFill>
            <a:srgbClr val="668043"/>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b="1" kern="1200" dirty="0">
            <a:solidFill>
              <a:schemeClr val="tx1"/>
            </a:solidFill>
          </a:endParaRPr>
        </a:p>
      </dsp:txBody>
      <dsp:txXfrm rot="-5400000">
        <a:off x="3888460" y="357967"/>
        <a:ext cx="1073761" cy="1159067"/>
      </dsp:txXfrm>
    </dsp:sp>
    <dsp:sp modelId="{B9BB6B6B-BD67-49DC-9430-216DD34F03D1}">
      <dsp:nvSpPr>
        <dsp:cNvPr id="0" name=""/>
        <dsp:cNvSpPr/>
      </dsp:nvSpPr>
      <dsp:spPr>
        <a:xfrm>
          <a:off x="5808648" y="366116"/>
          <a:ext cx="496920" cy="975562"/>
        </a:xfrm>
        <a:prstGeom prst="rect">
          <a:avLst/>
        </a:prstGeom>
        <a:noFill/>
        <a:ln>
          <a:noFill/>
        </a:ln>
        <a:effectLst/>
      </dsp:spPr>
      <dsp:style>
        <a:lnRef idx="0">
          <a:scrgbClr r="0" g="0" b="0"/>
        </a:lnRef>
        <a:fillRef idx="0">
          <a:scrgbClr r="0" g="0" b="0"/>
        </a:fillRef>
        <a:effectRef idx="0">
          <a:scrgbClr r="0" g="0" b="0"/>
        </a:effectRef>
        <a:fontRef idx="minor"/>
      </dsp:style>
    </dsp:sp>
    <dsp:sp modelId="{C5F8A925-7CC7-4029-BD31-0668D0B8A55C}">
      <dsp:nvSpPr>
        <dsp:cNvPr id="0" name=""/>
        <dsp:cNvSpPr/>
      </dsp:nvSpPr>
      <dsp:spPr>
        <a:xfrm rot="5400000">
          <a:off x="1988648" y="197631"/>
          <a:ext cx="1632877" cy="1493650"/>
        </a:xfrm>
        <a:prstGeom prst="hexagon">
          <a:avLst>
            <a:gd name="adj" fmla="val 25000"/>
            <a:gd name="vf" fmla="val 115470"/>
          </a:avLst>
        </a:prstGeom>
        <a:solidFill>
          <a:srgbClr val="253278"/>
        </a:solidFill>
        <a:ln w="25400" cap="flat" cmpd="sng" algn="ctr">
          <a:solidFill>
            <a:srgbClr val="253278"/>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dirty="0"/>
        </a:p>
      </dsp:txBody>
      <dsp:txXfrm rot="-5400000">
        <a:off x="2296590" y="388562"/>
        <a:ext cx="1016992" cy="1111789"/>
      </dsp:txXfrm>
    </dsp:sp>
    <dsp:sp modelId="{08847C1B-F31A-4073-A745-C4ED3EDEB49E}">
      <dsp:nvSpPr>
        <dsp:cNvPr id="0" name=""/>
        <dsp:cNvSpPr/>
      </dsp:nvSpPr>
      <dsp:spPr>
        <a:xfrm rot="5400000">
          <a:off x="2770444" y="1495239"/>
          <a:ext cx="1632877" cy="1563601"/>
        </a:xfrm>
        <a:prstGeom prst="hexagon">
          <a:avLst>
            <a:gd name="adj" fmla="val 25000"/>
            <a:gd name="vf" fmla="val 115470"/>
          </a:avLst>
        </a:prstGeom>
        <a:solidFill>
          <a:schemeClr val="bg1">
            <a:lumMod val="95000"/>
          </a:schemeClr>
        </a:solidFill>
        <a:ln w="25400" cap="flat"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GB" sz="2300" b="1" kern="1200" dirty="0">
            <a:solidFill>
              <a:schemeClr val="tx1"/>
            </a:solidFill>
          </a:endParaRPr>
        </a:p>
      </dsp:txBody>
      <dsp:txXfrm rot="-5400000">
        <a:off x="3060154" y="1726974"/>
        <a:ext cx="1053457" cy="1100131"/>
      </dsp:txXfrm>
    </dsp:sp>
    <dsp:sp modelId="{385D1818-5EAD-4223-AFD3-67E956FC996C}">
      <dsp:nvSpPr>
        <dsp:cNvPr id="0" name=""/>
        <dsp:cNvSpPr/>
      </dsp:nvSpPr>
      <dsp:spPr>
        <a:xfrm>
          <a:off x="863938" y="1764432"/>
          <a:ext cx="2026411" cy="1053078"/>
        </a:xfrm>
        <a:prstGeom prst="rect">
          <a:avLst/>
        </a:prstGeom>
        <a:noFill/>
        <a:ln>
          <a:noFill/>
        </a:ln>
        <a:effectLst/>
      </dsp:spPr>
      <dsp:style>
        <a:lnRef idx="0">
          <a:scrgbClr r="0" g="0" b="0"/>
        </a:lnRef>
        <a:fillRef idx="0">
          <a:scrgbClr r="0" g="0" b="0"/>
        </a:fillRef>
        <a:effectRef idx="0">
          <a:scrgbClr r="0" g="0" b="0"/>
        </a:effectRef>
        <a:fontRef idx="minor"/>
      </dsp:style>
    </dsp:sp>
    <dsp:sp modelId="{AD39285C-3C61-4E22-85AF-B766C4870E4C}">
      <dsp:nvSpPr>
        <dsp:cNvPr id="0" name=""/>
        <dsp:cNvSpPr/>
      </dsp:nvSpPr>
      <dsp:spPr>
        <a:xfrm rot="5400000">
          <a:off x="4406027" y="1471366"/>
          <a:ext cx="1632877" cy="1611347"/>
        </a:xfrm>
        <a:prstGeom prst="hexagon">
          <a:avLst>
            <a:gd name="adj" fmla="val 25000"/>
            <a:gd name="vf" fmla="val 115470"/>
          </a:avLst>
        </a:prstGeom>
        <a:solidFill>
          <a:srgbClr val="253278"/>
        </a:solidFill>
        <a:ln w="25400" cap="flat" cmpd="sng" algn="ctr">
          <a:solidFill>
            <a:srgbClr val="253278"/>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dirty="0">
            <a:solidFill>
              <a:schemeClr val="tx1"/>
            </a:solidFill>
          </a:endParaRPr>
        </a:p>
      </dsp:txBody>
      <dsp:txXfrm rot="-5400000">
        <a:off x="4683579" y="1730953"/>
        <a:ext cx="1077773" cy="1092173"/>
      </dsp:txXfrm>
    </dsp:sp>
    <dsp:sp modelId="{47784164-F14F-4DDB-AAFE-E7268126F55F}">
      <dsp:nvSpPr>
        <dsp:cNvPr id="0" name=""/>
        <dsp:cNvSpPr/>
      </dsp:nvSpPr>
      <dsp:spPr>
        <a:xfrm rot="5400000">
          <a:off x="3542551" y="2817872"/>
          <a:ext cx="1700004" cy="1576315"/>
        </a:xfrm>
        <a:prstGeom prst="hexagon">
          <a:avLst>
            <a:gd name="adj" fmla="val 25000"/>
            <a:gd name="vf" fmla="val 115470"/>
          </a:avLst>
        </a:prstGeom>
        <a:solidFill>
          <a:srgbClr val="668043"/>
        </a:solidFill>
        <a:ln w="25400" cap="flat" cmpd="sng" algn="ctr">
          <a:solidFill>
            <a:srgbClr val="668043"/>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kern="1200" dirty="0">
            <a:solidFill>
              <a:schemeClr val="tx1"/>
            </a:solidFill>
          </a:endParaRPr>
        </a:p>
      </dsp:txBody>
      <dsp:txXfrm rot="-5400000">
        <a:off x="3857557" y="3029055"/>
        <a:ext cx="1069991" cy="1153950"/>
      </dsp:txXfrm>
    </dsp:sp>
    <dsp:sp modelId="{E489936E-B7B5-4D1E-A786-B27CF294A27F}">
      <dsp:nvSpPr>
        <dsp:cNvPr id="0" name=""/>
        <dsp:cNvSpPr/>
      </dsp:nvSpPr>
      <dsp:spPr>
        <a:xfrm>
          <a:off x="5498923" y="3363678"/>
          <a:ext cx="1116371" cy="665822"/>
        </a:xfrm>
        <a:prstGeom prst="rect">
          <a:avLst/>
        </a:prstGeom>
        <a:noFill/>
        <a:ln>
          <a:noFill/>
        </a:ln>
        <a:effectLst/>
      </dsp:spPr>
      <dsp:style>
        <a:lnRef idx="0">
          <a:scrgbClr r="0" g="0" b="0"/>
        </a:lnRef>
        <a:fillRef idx="0">
          <a:scrgbClr r="0" g="0" b="0"/>
        </a:fillRef>
        <a:effectRef idx="0">
          <a:scrgbClr r="0" g="0" b="0"/>
        </a:effectRef>
        <a:fontRef idx="minor"/>
      </dsp:style>
    </dsp:sp>
    <dsp:sp modelId="{706211F4-7B38-4C18-81C3-201323015ABA}">
      <dsp:nvSpPr>
        <dsp:cNvPr id="0" name=""/>
        <dsp:cNvSpPr/>
      </dsp:nvSpPr>
      <dsp:spPr>
        <a:xfrm rot="5400000">
          <a:off x="2048824" y="2895728"/>
          <a:ext cx="1632877" cy="1420603"/>
        </a:xfrm>
        <a:prstGeom prst="hexagon">
          <a:avLst>
            <a:gd name="adj" fmla="val 25000"/>
            <a:gd name="vf" fmla="val 115470"/>
          </a:avLst>
        </a:prstGeom>
        <a:solidFill>
          <a:srgbClr val="253278"/>
        </a:solidFill>
        <a:ln w="25400" cap="flat" cmpd="sng" algn="ctr">
          <a:solidFill>
            <a:srgbClr val="253278"/>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dirty="0"/>
        </a:p>
      </dsp:txBody>
      <dsp:txXfrm rot="-5400000">
        <a:off x="2376338" y="3044048"/>
        <a:ext cx="977849" cy="11239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11A0-86B5-43AD-AD74-784E0555C046}">
      <dsp:nvSpPr>
        <dsp:cNvPr id="0" name=""/>
        <dsp:cNvSpPr/>
      </dsp:nvSpPr>
      <dsp:spPr>
        <a:xfrm rot="5400000">
          <a:off x="2080433" y="402708"/>
          <a:ext cx="3545586" cy="36265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en-GB" sz="1200" kern="1200" smtClean="0"/>
            <a:t>Develop a communications programme with charities/community groups – to improve access and understanding of welfare and legal advice</a:t>
          </a:r>
          <a:endParaRPr lang="en-GB" sz="1200" kern="1200"/>
        </a:p>
        <a:p>
          <a:pPr marL="114300" lvl="1" indent="-114300" algn="l" defTabSz="533400" rtl="0">
            <a:lnSpc>
              <a:spcPct val="90000"/>
            </a:lnSpc>
            <a:spcBef>
              <a:spcPct val="0"/>
            </a:spcBef>
            <a:spcAft>
              <a:spcPct val="15000"/>
            </a:spcAft>
            <a:buChar char="••"/>
          </a:pPr>
          <a:r>
            <a:rPr lang="en-GB" sz="1200" kern="1200" smtClean="0"/>
            <a:t>Improve referrals to advice services from socially isolated groups</a:t>
          </a:r>
          <a:endParaRPr lang="en-GB" sz="1200" kern="1200"/>
        </a:p>
        <a:p>
          <a:pPr marL="114300" lvl="1" indent="-114300" algn="l" defTabSz="533400" rtl="0">
            <a:lnSpc>
              <a:spcPct val="90000"/>
            </a:lnSpc>
            <a:spcBef>
              <a:spcPct val="0"/>
            </a:spcBef>
            <a:spcAft>
              <a:spcPct val="15000"/>
            </a:spcAft>
            <a:buChar char="••"/>
          </a:pPr>
          <a:r>
            <a:rPr lang="en-GB" sz="1200" kern="1200" smtClean="0"/>
            <a:t>Include monthly communications, quarterly newsletter, face to face meetings</a:t>
          </a:r>
          <a:endParaRPr lang="en-GB" sz="1200" kern="1200"/>
        </a:p>
        <a:p>
          <a:pPr marL="114300" lvl="1" indent="-114300" algn="l" defTabSz="533400" rtl="0">
            <a:lnSpc>
              <a:spcPct val="90000"/>
            </a:lnSpc>
            <a:spcBef>
              <a:spcPct val="0"/>
            </a:spcBef>
            <a:spcAft>
              <a:spcPct val="15000"/>
            </a:spcAft>
            <a:buChar char="••"/>
          </a:pPr>
          <a:r>
            <a:rPr lang="en-GB" sz="1200" kern="1200" dirty="0" smtClean="0"/>
            <a:t>Case studies – to highlight impact that good advice helps to transform people’s lives, better connect people and increase health outcomes</a:t>
          </a:r>
          <a:endParaRPr lang="en-GB" sz="1200" kern="1200" dirty="0"/>
        </a:p>
        <a:p>
          <a:pPr marL="114300" lvl="1" indent="-114300" algn="l" defTabSz="533400" rtl="0">
            <a:lnSpc>
              <a:spcPct val="90000"/>
            </a:lnSpc>
            <a:spcBef>
              <a:spcPct val="0"/>
            </a:spcBef>
            <a:spcAft>
              <a:spcPct val="15000"/>
            </a:spcAft>
            <a:buChar char="••"/>
          </a:pPr>
          <a:r>
            <a:rPr lang="en-GB" sz="1200" kern="1200" smtClean="0"/>
            <a:t>Qualitative research – providing case studies that highlight the role that accessing advice can have on reducing health inequalities</a:t>
          </a:r>
          <a:endParaRPr lang="en-GB" sz="1200" kern="1200"/>
        </a:p>
        <a:p>
          <a:pPr marL="114300" lvl="1" indent="-114300" algn="l" defTabSz="533400" rtl="0">
            <a:lnSpc>
              <a:spcPct val="90000"/>
            </a:lnSpc>
            <a:spcBef>
              <a:spcPct val="0"/>
            </a:spcBef>
            <a:spcAft>
              <a:spcPct val="15000"/>
            </a:spcAft>
            <a:buChar char="••"/>
          </a:pPr>
          <a:r>
            <a:rPr lang="en-GB" sz="1200" kern="1200" smtClean="0"/>
            <a:t>Research into the role of digital exclusion in preventing access to advice in Wandsworth.</a:t>
          </a:r>
          <a:endParaRPr lang="en-GB" sz="1200" kern="1200"/>
        </a:p>
      </dsp:txBody>
      <dsp:txXfrm rot="-5400000">
        <a:off x="2039944" y="616279"/>
        <a:ext cx="3453485" cy="3199424"/>
      </dsp:txXfrm>
    </dsp:sp>
    <dsp:sp modelId="{AB925AA4-3DCD-49EA-A8AE-160829C1C45F}">
      <dsp:nvSpPr>
        <dsp:cNvPr id="0" name=""/>
        <dsp:cNvSpPr/>
      </dsp:nvSpPr>
      <dsp:spPr>
        <a:xfrm>
          <a:off x="0" y="0"/>
          <a:ext cx="2039943" cy="44319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GB" sz="2300" kern="1200" smtClean="0"/>
            <a:t>Citizens Advice Wandsworth Health Inequalities project:</a:t>
          </a:r>
          <a:endParaRPr lang="en-GB" sz="2300" kern="1200"/>
        </a:p>
      </dsp:txBody>
      <dsp:txXfrm>
        <a:off x="99582" y="99582"/>
        <a:ext cx="1840779" cy="42328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91AE255-B682-47D1-A77D-A38403351616}" type="datetimeFigureOut">
              <a:rPr lang="en-GB" smtClean="0"/>
              <a:t>25/10/2024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06CCE7-540A-4753-BD7F-7D60ADEA8D5D}" type="slidenum">
              <a:rPr lang="en-GB" smtClean="0"/>
              <a:t>‹#›</a:t>
            </a:fld>
            <a:endParaRPr lang="en-GB"/>
          </a:p>
        </p:txBody>
      </p:sp>
    </p:spTree>
    <p:extLst>
      <p:ext uri="{BB962C8B-B14F-4D97-AF65-F5344CB8AC3E}">
        <p14:creationId xmlns:p14="http://schemas.microsoft.com/office/powerpoint/2010/main" val="1564792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8" cy="496332"/>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2" y="0"/>
            <a:ext cx="2945658" cy="496332"/>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Font typeface="Arial"/>
              <a:buNone/>
              <a:defRPr sz="1800" b="0" i="0" u="none" strike="noStrike" cap="none"/>
            </a:lvl1pPr>
            <a:lvl2pPr marL="914400" marR="0" lvl="1" indent="-228600" algn="l" rtl="0">
              <a:spcBef>
                <a:spcPts val="0"/>
              </a:spcBef>
              <a:spcAft>
                <a:spcPts val="0"/>
              </a:spcAft>
              <a:buSzPts val="1400"/>
              <a:buFont typeface="Arial"/>
              <a:buNone/>
              <a:defRPr sz="1800" b="0" i="0" u="none" strike="noStrike" cap="none"/>
            </a:lvl2pPr>
            <a:lvl3pPr marL="1371600" marR="0" lvl="2" indent="-228600" algn="l" rtl="0">
              <a:spcBef>
                <a:spcPts val="0"/>
              </a:spcBef>
              <a:spcAft>
                <a:spcPts val="0"/>
              </a:spcAft>
              <a:buSzPts val="1400"/>
              <a:buFont typeface="Arial"/>
              <a:buNone/>
              <a:defRPr sz="1800" b="0" i="0" u="none" strike="noStrike" cap="none"/>
            </a:lvl3pPr>
            <a:lvl4pPr marL="1828800" marR="0" lvl="3" indent="-228600" algn="l" rtl="0">
              <a:spcBef>
                <a:spcPts val="0"/>
              </a:spcBef>
              <a:spcAft>
                <a:spcPts val="0"/>
              </a:spcAft>
              <a:buSzPts val="1400"/>
              <a:buFont typeface="Arial"/>
              <a:buNone/>
              <a:defRPr sz="1800" b="0" i="0" u="none" strike="noStrike" cap="none"/>
            </a:lvl4pPr>
            <a:lvl5pPr marL="2286000" marR="0" lvl="4" indent="-228600" algn="l" rtl="0">
              <a:spcBef>
                <a:spcPts val="0"/>
              </a:spcBef>
              <a:spcAft>
                <a:spcPts val="0"/>
              </a:spcAft>
              <a:buSzPts val="1400"/>
              <a:buFont typeface="Arial"/>
              <a:buNone/>
              <a:defRPr sz="1800" b="0" i="0" u="none" strike="noStrike" cap="none"/>
            </a:lvl5pPr>
            <a:lvl6pPr marL="2743200" marR="0" lvl="5" indent="-228600" algn="l" rtl="0">
              <a:spcBef>
                <a:spcPts val="0"/>
              </a:spcBef>
              <a:spcAft>
                <a:spcPts val="0"/>
              </a:spcAft>
              <a:buSzPts val="1400"/>
              <a:buFont typeface="Arial"/>
              <a:buNone/>
              <a:defRPr sz="1800" b="0" i="0" u="none" strike="noStrike" cap="none"/>
            </a:lvl6pPr>
            <a:lvl7pPr marL="3200400" marR="0" lvl="6" indent="-228600" algn="l" rtl="0">
              <a:spcBef>
                <a:spcPts val="0"/>
              </a:spcBef>
              <a:spcAft>
                <a:spcPts val="0"/>
              </a:spcAft>
              <a:buSzPts val="1400"/>
              <a:buFont typeface="Arial"/>
              <a:buNone/>
              <a:defRPr sz="1800" b="0" i="0" u="none" strike="noStrike" cap="none"/>
            </a:lvl7pPr>
            <a:lvl8pPr marL="3657600" marR="0" lvl="7" indent="-228600" algn="l" rtl="0">
              <a:spcBef>
                <a:spcPts val="0"/>
              </a:spcBef>
              <a:spcAft>
                <a:spcPts val="0"/>
              </a:spcAft>
              <a:buSzPts val="1400"/>
              <a:buFont typeface="Arial"/>
              <a:buNone/>
              <a:defRPr sz="1800" b="0" i="0" u="none" strike="noStrike" cap="none"/>
            </a:lvl8pPr>
            <a:lvl9pPr marL="4114800" marR="0" lvl="8" indent="-228600" algn="l" rtl="0">
              <a:spcBef>
                <a:spcPts val="0"/>
              </a:spcBef>
              <a:spcAft>
                <a:spcPts val="0"/>
              </a:spcAft>
              <a:buSzPts val="1400"/>
              <a:buFont typeface="Arial"/>
              <a:buNone/>
              <a:defRPr sz="1800" b="0" i="0" u="none" strike="noStrike" cap="none"/>
            </a:lvl9pPr>
          </a:lstStyle>
          <a:p>
            <a:endParaRPr/>
          </a:p>
        </p:txBody>
      </p:sp>
      <p:sp>
        <p:nvSpPr>
          <p:cNvPr id="7" name="Google Shape;7;n"/>
          <p:cNvSpPr txBox="1">
            <a:spLocks noGrp="1"/>
          </p:cNvSpPr>
          <p:nvPr>
            <p:ph type="ftr" idx="11"/>
          </p:nvPr>
        </p:nvSpPr>
        <p:spPr>
          <a:xfrm>
            <a:off x="1" y="9428581"/>
            <a:ext cx="2945658" cy="496332"/>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2" y="9428581"/>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calculate-state-pens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itizensadvice.org.uk/benefits/universal-credit/on-universal-credit/budgeting-advanc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grants-search.turn2us.org.uk/"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89" name="Google Shape;89;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dirty="0" smtClean="0"/>
              <a:t>Quote from Tom </a:t>
            </a:r>
            <a:r>
              <a:rPr lang="en-GB" dirty="0" err="1" smtClean="0"/>
              <a:t>MacInnes</a:t>
            </a:r>
            <a:r>
              <a:rPr lang="en-GB" dirty="0" smtClean="0"/>
              <a:t>, Head of Policy at national Citizens Advice</a:t>
            </a:r>
          </a:p>
          <a:p>
            <a:pPr marL="0" marR="0" lvl="0" indent="0" algn="l" rtl="0">
              <a:spcBef>
                <a:spcPts val="0"/>
              </a:spcBef>
              <a:spcAft>
                <a:spcPts val="0"/>
              </a:spcAft>
              <a:buFont typeface="Arial"/>
              <a:buNone/>
            </a:pPr>
            <a:r>
              <a:rPr lang="en-GB" sz="1800" b="0" i="0" u="none" strike="noStrike" cap="none" dirty="0" smtClean="0"/>
              <a:t>Cost</a:t>
            </a:r>
            <a:r>
              <a:rPr lang="en-GB" sz="1800" b="0" i="0" u="none" strike="noStrike" cap="none" baseline="0" dirty="0" smtClean="0"/>
              <a:t> of Living Monthly Data Insight Events on </a:t>
            </a:r>
            <a:r>
              <a:rPr lang="en-GB" sz="1800" b="0" i="0" u="none" strike="noStrike" cap="none" baseline="0" dirty="0" err="1" smtClean="0"/>
              <a:t>Eventbright</a:t>
            </a:r>
            <a:r>
              <a:rPr lang="en-GB" sz="1800" b="0" i="0" u="none" strike="noStrike" cap="none" baseline="0" dirty="0" smtClean="0"/>
              <a:t> - https://www.eventbrite.co.uk/o/citizens-advice-policy-team-45816434643</a:t>
            </a: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70442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sz="1800" b="0" i="0" u="none" strike="noStrike" cap="none" dirty="0"/>
              <a:t>Source: Internal monitoring data</a:t>
            </a:r>
            <a:r>
              <a:rPr lang="en-GB" sz="1800" b="0" i="0" u="none" strike="noStrike" cap="none" baseline="0" dirty="0"/>
              <a:t> for 2019 to present.</a:t>
            </a: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431305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GB" sz="1800" b="0" i="0" u="none" strike="noStrike" cap="none" dirty="0"/>
              <a:t>Source: https://</a:t>
            </a:r>
            <a:r>
              <a:rPr lang="en-GB" sz="1800" b="0" i="0" u="none" strike="noStrike" cap="none" dirty="0" smtClean="0"/>
              <a:t>public.flourish.studio/visualisation/15159226/</a:t>
            </a:r>
          </a:p>
          <a:p>
            <a:pPr marL="0" marR="0" lvl="0" indent="0" algn="l" rtl="0">
              <a:spcBef>
                <a:spcPts val="0"/>
              </a:spcBef>
              <a:spcAft>
                <a:spcPts val="0"/>
              </a:spcAft>
              <a:buFont typeface="Arial"/>
              <a:buNone/>
            </a:pPr>
            <a:endParaRPr lang="en-GB" sz="1800" b="0" i="0" u="none" strike="noStrike" cap="none" dirty="0" smtClean="0"/>
          </a:p>
          <a:p>
            <a:pPr marL="0" marR="0" lvl="0" indent="0" algn="l" rtl="0">
              <a:spcBef>
                <a:spcPts val="0"/>
              </a:spcBef>
              <a:spcAft>
                <a:spcPts val="0"/>
              </a:spcAft>
              <a:buFont typeface="Arial"/>
              <a:buNone/>
            </a:pPr>
            <a:r>
              <a:rPr lang="en-GB" sz="1800" b="0" i="0" u="none" strike="noStrike" cap="none" dirty="0" smtClean="0"/>
              <a:t>Clients</a:t>
            </a:r>
            <a:r>
              <a:rPr lang="en-GB" sz="1800" b="0" i="0" u="none" strike="noStrike" cap="none" baseline="0" dirty="0" smtClean="0"/>
              <a:t> with CT arrears then may have an problem with their HB/HCE and may need Crisis Support; Clients with rent arrears may be threatened with homelessness. </a:t>
            </a:r>
            <a:endParaRPr sz="1800" b="0" i="0" u="none" strike="noStrike" cap="none" dirty="0"/>
          </a:p>
        </p:txBody>
      </p:sp>
      <p:sp>
        <p:nvSpPr>
          <p:cNvPr id="98" name="Google Shape;98;p8:notes"/>
          <p:cNvSpPr txBox="1"/>
          <p:nvPr/>
        </p:nvSpPr>
        <p:spPr>
          <a:xfrm>
            <a:off x="3850442" y="9428581"/>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a:p>
        </p:txBody>
      </p:sp>
    </p:spTree>
    <p:extLst>
      <p:ext uri="{BB962C8B-B14F-4D97-AF65-F5344CB8AC3E}">
        <p14:creationId xmlns:p14="http://schemas.microsoft.com/office/powerpoint/2010/main" val="1434146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GB" sz="1800" b="0" i="0" u="none" strike="noStrike" cap="none" dirty="0"/>
              <a:t>Source: https://public.flourish.studio/visualisation/10725077/</a:t>
            </a:r>
            <a:endParaRPr sz="1800" b="0" i="0" u="none" strike="noStrike" cap="none" dirty="0"/>
          </a:p>
        </p:txBody>
      </p:sp>
      <p:sp>
        <p:nvSpPr>
          <p:cNvPr id="98" name="Google Shape;98;p8:notes"/>
          <p:cNvSpPr txBox="1"/>
          <p:nvPr/>
        </p:nvSpPr>
        <p:spPr>
          <a:xfrm>
            <a:off x="3850442" y="9428581"/>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a:p>
        </p:txBody>
      </p:sp>
    </p:spTree>
    <p:extLst>
      <p:ext uri="{BB962C8B-B14F-4D97-AF65-F5344CB8AC3E}">
        <p14:creationId xmlns:p14="http://schemas.microsoft.com/office/powerpoint/2010/main" val="67032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GB" sz="1800" b="0" i="0" u="none" strike="noStrike" cap="none" dirty="0"/>
              <a:t>Source: https://public.flourish.studio/visualisation/10881959/</a:t>
            </a:r>
            <a:endParaRPr sz="1800" b="0" i="0" u="none" strike="noStrike" cap="none" dirty="0"/>
          </a:p>
        </p:txBody>
      </p:sp>
      <p:sp>
        <p:nvSpPr>
          <p:cNvPr id="98" name="Google Shape;98;p8:notes"/>
          <p:cNvSpPr txBox="1"/>
          <p:nvPr/>
        </p:nvSpPr>
        <p:spPr>
          <a:xfrm>
            <a:off x="3850442" y="9428581"/>
            <a:ext cx="294565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a:p>
        </p:txBody>
      </p:sp>
    </p:spTree>
    <p:extLst>
      <p:ext uri="{BB962C8B-B14F-4D97-AF65-F5344CB8AC3E}">
        <p14:creationId xmlns:p14="http://schemas.microsoft.com/office/powerpoint/2010/main" val="96745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none" strike="noStrike" cap="none" dirty="0"/>
              <a:t>Source: </a:t>
            </a:r>
            <a:r>
              <a:rPr lang="en-GB" dirty="0" smtClean="0"/>
              <a:t>www.gov.uk/government/statistics/weekly-pension-credit-claims-received-from-1-april-2024-to-1-september-2024/weekly-pension-credit-claims-received-from-1-april-2024-to-1-September-2024.</a:t>
            </a:r>
            <a:r>
              <a:rPr lang="en-GB" sz="1800" b="0" i="0" u="none" strike="noStrike" cap="none" dirty="0" smtClean="0">
                <a:solidFill>
                  <a:srgbClr val="000000"/>
                </a:solidFill>
                <a:effectLst/>
                <a:latin typeface="Arial"/>
                <a:ea typeface="Arial"/>
                <a:cs typeface="Arial"/>
                <a:sym typeface="Arial"/>
              </a:rPr>
              <a:t> You must live in England, Scotland or Wales and have reached </a:t>
            </a:r>
            <a:r>
              <a:rPr lang="en-GB" sz="1800" b="0" i="0" u="none" strike="noStrike" cap="none" dirty="0" smtClean="0">
                <a:solidFill>
                  <a:srgbClr val="000000"/>
                </a:solidFill>
                <a:effectLst/>
                <a:latin typeface="Arial"/>
                <a:ea typeface="Arial"/>
                <a:cs typeface="Arial"/>
                <a:sym typeface="Arial"/>
                <a:hlinkClick r:id="rId3"/>
              </a:rPr>
              <a:t>State Pension age</a:t>
            </a:r>
            <a:r>
              <a:rPr lang="en-GB" sz="1800" b="0" i="0" u="none" strike="noStrike" cap="none" dirty="0" smtClean="0">
                <a:solidFill>
                  <a:srgbClr val="000000"/>
                </a:solidFill>
                <a:effectLst/>
                <a:latin typeface="Arial"/>
                <a:ea typeface="Arial"/>
                <a:cs typeface="Arial"/>
                <a:sym typeface="Arial"/>
              </a:rPr>
              <a:t> to qualify for Pension Credit.</a:t>
            </a: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40226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542162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Most people struggling with cost of living have multiple issues – often there are immediate crisis issues but also longer term problems  - it can be hard to know where to start with untangling all the different issues </a:t>
            </a:r>
          </a:p>
          <a:p>
            <a:r>
              <a:rPr lang="en-US" dirty="0">
                <a:cs typeface="Calibri"/>
              </a:rPr>
              <a:t>At Citizens advice when someone comes to us with cost of living problems we break it down into steps </a:t>
            </a:r>
          </a:p>
          <a:p>
            <a:r>
              <a:rPr lang="en-US" dirty="0" smtClean="0">
                <a:cs typeface="Calibri"/>
              </a:rPr>
              <a:t>We</a:t>
            </a:r>
            <a:r>
              <a:rPr lang="en-US" baseline="0" dirty="0" smtClean="0">
                <a:cs typeface="Calibri"/>
              </a:rPr>
              <a:t> </a:t>
            </a:r>
            <a:r>
              <a:rPr lang="en-US" dirty="0" smtClean="0">
                <a:cs typeface="Calibri"/>
              </a:rPr>
              <a:t>look </a:t>
            </a:r>
            <a:r>
              <a:rPr lang="en-US" dirty="0">
                <a:cs typeface="Calibri"/>
              </a:rPr>
              <a:t>at each of these steps in turn and look at what resources there are, what you can help people with and when people need to be referred for advice </a:t>
            </a:r>
          </a:p>
          <a:p>
            <a:r>
              <a:rPr lang="en-US" dirty="0">
                <a:cs typeface="Calibri"/>
              </a:rPr>
              <a:t>Intro </a:t>
            </a:r>
            <a:r>
              <a:rPr lang="en-US" dirty="0" err="1">
                <a:cs typeface="Calibri"/>
              </a:rPr>
              <a:t>CoL</a:t>
            </a:r>
            <a:r>
              <a:rPr lang="en-US" dirty="0">
                <a:cs typeface="Calibri"/>
              </a:rPr>
              <a:t> checklist</a:t>
            </a:r>
          </a:p>
        </p:txBody>
      </p:sp>
      <p:sp>
        <p:nvSpPr>
          <p:cNvPr id="4" name="Slide Number Placeholder 3"/>
          <p:cNvSpPr>
            <a:spLocks noGrp="1"/>
          </p:cNvSpPr>
          <p:nvPr>
            <p:ph type="sldNum" sz="quarter" idx="5"/>
          </p:nvPr>
        </p:nvSpPr>
        <p:spPr/>
        <p:txBody>
          <a:bodyPr/>
          <a:lstStyle/>
          <a:p>
            <a:fld id="{AB1B754B-73BA-4C70-B430-2018B41277D0}" type="slidenum">
              <a:rPr lang="en-GB" smtClean="0"/>
              <a:t>17</a:t>
            </a:fld>
            <a:endParaRPr lang="en-GB"/>
          </a:p>
        </p:txBody>
      </p:sp>
    </p:spTree>
    <p:extLst>
      <p:ext uri="{BB962C8B-B14F-4D97-AF65-F5344CB8AC3E}">
        <p14:creationId xmlns:p14="http://schemas.microsoft.com/office/powerpoint/2010/main" val="3141052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18</a:t>
            </a:fld>
            <a:endParaRPr lang="en-US"/>
          </a:p>
        </p:txBody>
      </p:sp>
    </p:spTree>
    <p:extLst>
      <p:ext uri="{BB962C8B-B14F-4D97-AF65-F5344CB8AC3E}">
        <p14:creationId xmlns:p14="http://schemas.microsoft.com/office/powerpoint/2010/main" val="104775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19</a:t>
            </a:fld>
            <a:endParaRPr lang="en-US"/>
          </a:p>
        </p:txBody>
      </p:sp>
    </p:spTree>
    <p:extLst>
      <p:ext uri="{BB962C8B-B14F-4D97-AF65-F5344CB8AC3E}">
        <p14:creationId xmlns:p14="http://schemas.microsoft.com/office/powerpoint/2010/main" val="376006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242266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Most councils have a section on their website about cost of living – some have hubs or networks – usually these will list all the local foodbanks, resources, grants etc. </a:t>
            </a:r>
          </a:p>
        </p:txBody>
      </p:sp>
      <p:sp>
        <p:nvSpPr>
          <p:cNvPr id="4" name="Slide Number Placeholder 3"/>
          <p:cNvSpPr>
            <a:spLocks noGrp="1"/>
          </p:cNvSpPr>
          <p:nvPr>
            <p:ph type="sldNum" sz="quarter" idx="5"/>
          </p:nvPr>
        </p:nvSpPr>
        <p:spPr/>
        <p:txBody>
          <a:bodyPr/>
          <a:lstStyle/>
          <a:p>
            <a:fld id="{AB1B754B-73BA-4C70-B430-2018B41277D0}" type="slidenum">
              <a:rPr lang="en-GB" smtClean="0"/>
              <a:t>20</a:t>
            </a:fld>
            <a:endParaRPr lang="en-GB"/>
          </a:p>
        </p:txBody>
      </p:sp>
    </p:spTree>
    <p:extLst>
      <p:ext uri="{BB962C8B-B14F-4D97-AF65-F5344CB8AC3E}">
        <p14:creationId xmlns:p14="http://schemas.microsoft.com/office/powerpoint/2010/main" val="66006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21</a:t>
            </a:fld>
            <a:endParaRPr lang="en-US"/>
          </a:p>
        </p:txBody>
      </p:sp>
    </p:spTree>
    <p:extLst>
      <p:ext uri="{BB962C8B-B14F-4D97-AF65-F5344CB8AC3E}">
        <p14:creationId xmlns:p14="http://schemas.microsoft.com/office/powerpoint/2010/main" val="2362736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Discretionary Social Fund (DSF)</a:t>
            </a:r>
            <a:r>
              <a:rPr lang="en-US" sz="18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800" b="1" u="sng"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Crisis Assistance</a:t>
            </a: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18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this fund provides food (supermarket) and fuel (gas/electric) vouchers​​</a:t>
            </a:r>
          </a:p>
          <a:p>
            <a:pPr marL="228600" indent="0" algn="l" rtl="0" fontAlgn="base"/>
            <a:endParaRPr lang="en-US" sz="12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800" b="1" u="sng"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Discretionary Housing Payments (DHP)</a:t>
            </a: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 </a:t>
            </a:r>
            <a:r>
              <a:rPr lang="en-US" sz="18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financial assistance for people receiving Housing Benefit or Universal Credit, including a housing element, who require further financial assistance with housing costs because their benefit does not cover their full rent</a:t>
            </a:r>
            <a:r>
              <a:rPr lang="en-US" sz="21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228600" indent="0" algn="l" rtl="0" fontAlgn="base"/>
            <a:endParaRPr lang="en-US" sz="2100" b="1" u="sng"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1800" b="1" u="sng"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Community Care Grant (CCG)</a:t>
            </a:r>
            <a:r>
              <a:rPr lang="en-US" sz="18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 </a:t>
            </a:r>
            <a:r>
              <a:rPr lang="en-US" sz="18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provides furniture and white goods to those who fit the eligibility criteria</a:t>
            </a:r>
          </a:p>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22</a:t>
            </a:fld>
            <a:endParaRPr lang="en-US"/>
          </a:p>
        </p:txBody>
      </p:sp>
    </p:spTree>
    <p:extLst>
      <p:ext uri="{BB962C8B-B14F-4D97-AF65-F5344CB8AC3E}">
        <p14:creationId xmlns:p14="http://schemas.microsoft.com/office/powerpoint/2010/main" val="2867460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111B7-7293-1CFE-BC01-F2BBC2892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612D1-EAAD-E746-E0FB-E842FA996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62D14-ED4F-0EE5-AD42-E56F14697563}"/>
              </a:ext>
            </a:extLst>
          </p:cNvPr>
          <p:cNvSpPr>
            <a:spLocks noGrp="1"/>
          </p:cNvSpPr>
          <p:nvPr>
            <p:ph type="body" idx="1"/>
          </p:nvPr>
        </p:nvSpPr>
        <p:spPr/>
        <p:txBody>
          <a:bodyPr/>
          <a:lstStyle/>
          <a:p>
            <a:endParaRPr lang="en-US" dirty="0">
              <a:cs typeface="Calibri"/>
            </a:endParaRPr>
          </a:p>
          <a:p>
            <a:r>
              <a:rPr lang="en-US" dirty="0"/>
              <a:t> Any awards made will be at least eight weeks apart and subject to a maximum of three awards in the 12-month period from 1 April 2024 to 31 March 2025.</a:t>
            </a:r>
          </a:p>
          <a:p>
            <a:r>
              <a:rPr lang="en-US" dirty="0"/>
              <a:t>Awards will be calculated using the following table:</a:t>
            </a:r>
          </a:p>
          <a:p>
            <a:r>
              <a:rPr lang="en-US" dirty="0"/>
              <a:t>Level of awards</a:t>
            </a:r>
            <a:endParaRPr lang="en-US" dirty="0">
              <a:ea typeface="Calibri"/>
              <a:cs typeface="Calibri"/>
            </a:endParaRPr>
          </a:p>
          <a:p>
            <a:r>
              <a:rPr lang="en-US" b="1" dirty="0"/>
              <a:t>Household type</a:t>
            </a:r>
            <a:endParaRPr lang="en-US" dirty="0"/>
          </a:p>
          <a:p>
            <a:r>
              <a:rPr lang="en-US" b="1" dirty="0"/>
              <a:t>Award</a:t>
            </a:r>
            <a:endParaRPr lang="en-US" dirty="0"/>
          </a:p>
          <a:p>
            <a:r>
              <a:rPr lang="en-US" dirty="0"/>
              <a:t>Single person</a:t>
            </a:r>
            <a:endParaRPr lang="en-US" dirty="0">
              <a:ea typeface="Calibri"/>
              <a:cs typeface="Calibri"/>
            </a:endParaRPr>
          </a:p>
          <a:p>
            <a:r>
              <a:rPr lang="en-US" dirty="0"/>
              <a:t>£35</a:t>
            </a:r>
            <a:endParaRPr lang="en-US" dirty="0">
              <a:ea typeface="Calibri"/>
              <a:cs typeface="Calibri"/>
            </a:endParaRPr>
          </a:p>
          <a:p>
            <a:r>
              <a:rPr lang="en-US" dirty="0"/>
              <a:t>Lone parent</a:t>
            </a:r>
            <a:endParaRPr lang="en-US" dirty="0">
              <a:ea typeface="Calibri"/>
              <a:cs typeface="Calibri"/>
            </a:endParaRPr>
          </a:p>
          <a:p>
            <a:r>
              <a:rPr lang="en-US" dirty="0"/>
              <a:t>£55</a:t>
            </a:r>
            <a:endParaRPr lang="en-US" dirty="0">
              <a:ea typeface="Calibri"/>
              <a:cs typeface="Calibri"/>
            </a:endParaRPr>
          </a:p>
          <a:p>
            <a:r>
              <a:rPr lang="en-US" dirty="0"/>
              <a:t>Couple</a:t>
            </a:r>
            <a:endParaRPr lang="en-US" dirty="0">
              <a:ea typeface="Calibri"/>
              <a:cs typeface="Calibri"/>
            </a:endParaRPr>
          </a:p>
          <a:p>
            <a:r>
              <a:rPr lang="en-US" dirty="0"/>
              <a:t>£70</a:t>
            </a:r>
            <a:endParaRPr lang="en-US" dirty="0">
              <a:ea typeface="Calibri"/>
              <a:cs typeface="Calibri"/>
            </a:endParaRPr>
          </a:p>
          <a:p>
            <a:r>
              <a:rPr lang="en-US" dirty="0" err="1"/>
              <a:t>Dependant</a:t>
            </a:r>
            <a:r>
              <a:rPr lang="en-US" dirty="0"/>
              <a:t> child</a:t>
            </a:r>
            <a:endParaRPr lang="en-US" dirty="0">
              <a:ea typeface="Calibri"/>
              <a:cs typeface="Calibri"/>
            </a:endParaRPr>
          </a:p>
          <a:p>
            <a:r>
              <a:rPr lang="en-US" dirty="0"/>
              <a:t>£40</a:t>
            </a:r>
            <a:endParaRPr lang="en-US" dirty="0">
              <a:ea typeface="Calibri"/>
              <a:cs typeface="Calibri"/>
            </a:endParaRPr>
          </a:p>
          <a:p>
            <a:r>
              <a:rPr lang="en-US" dirty="0"/>
              <a:t>Up to a maximum award of £230.</a:t>
            </a:r>
            <a:endParaRPr lang="en-US" dirty="0">
              <a:ea typeface="Calibri"/>
              <a:cs typeface="Calibri"/>
            </a:endParaRPr>
          </a:p>
          <a:p>
            <a:r>
              <a:rPr lang="en-US" dirty="0"/>
              <a:t>Fuel allowance</a:t>
            </a:r>
            <a:endParaRPr lang="en-US" dirty="0">
              <a:ea typeface="Calibri"/>
              <a:cs typeface="Calibri"/>
            </a:endParaRPr>
          </a:p>
          <a:p>
            <a:r>
              <a:rPr lang="en-US" dirty="0"/>
              <a:t>An additional allowance is payable where an applicant has a prepaid meter or is the named bill payer:</a:t>
            </a:r>
            <a:endParaRPr lang="en-US" dirty="0">
              <a:ea typeface="Calibri"/>
              <a:cs typeface="Calibri"/>
            </a:endParaRPr>
          </a:p>
          <a:p>
            <a:pPr marL="171450" indent="-171450">
              <a:buFont typeface="Arial"/>
              <a:buChar char="•"/>
            </a:pPr>
            <a:r>
              <a:rPr lang="en-US" dirty="0"/>
              <a:t>Couple without Children/Single People: £30 (£15 Gas + £15 Electricity)</a:t>
            </a:r>
            <a:endParaRPr lang="en-US" dirty="0">
              <a:ea typeface="Calibri"/>
              <a:cs typeface="Calibri"/>
            </a:endParaRPr>
          </a:p>
          <a:p>
            <a:pPr marL="171450" indent="-171450">
              <a:buFont typeface="Arial"/>
              <a:buChar char="•"/>
            </a:pPr>
            <a:r>
              <a:rPr lang="en-US" dirty="0"/>
              <a:t>Households with children: £50 (£25 Gas + £25 Electricity)</a:t>
            </a:r>
            <a:endParaRPr lang="en-US" dirty="0">
              <a:ea typeface="Calibri"/>
              <a:cs typeface="Calibri"/>
            </a:endParaRPr>
          </a:p>
          <a:p>
            <a:endParaRPr lang="en-US" dirty="0">
              <a:ea typeface="Calibri"/>
              <a:cs typeface="Calibri"/>
            </a:endParaRPr>
          </a:p>
          <a:p>
            <a:endParaRPr lang="en-US" dirty="0"/>
          </a:p>
          <a:p>
            <a:r>
              <a:rPr lang="en-US" dirty="0">
                <a:cs typeface="+mn-lt"/>
              </a:rPr>
              <a:t/>
            </a:r>
            <a:br>
              <a:rPr lang="en-US" dirty="0">
                <a:cs typeface="+mn-lt"/>
              </a:rPr>
            </a:br>
            <a:endParaRPr lang="en-US" dirty="0"/>
          </a:p>
          <a:p>
            <a:endParaRPr lang="en-US" dirty="0">
              <a:cs typeface="Calibri"/>
            </a:endParaRPr>
          </a:p>
        </p:txBody>
      </p:sp>
      <p:sp>
        <p:nvSpPr>
          <p:cNvPr id="4" name="Slide Number Placeholder 3">
            <a:extLst>
              <a:ext uri="{FF2B5EF4-FFF2-40B4-BE49-F238E27FC236}">
                <a16:creationId xmlns:a16="http://schemas.microsoft.com/office/drawing/2014/main" id="{E9309621-8188-063D-6D25-235DFC05E81F}"/>
              </a:ext>
            </a:extLst>
          </p:cNvPr>
          <p:cNvSpPr>
            <a:spLocks noGrp="1"/>
          </p:cNvSpPr>
          <p:nvPr>
            <p:ph type="sldNum" sz="quarter" idx="5"/>
          </p:nvPr>
        </p:nvSpPr>
        <p:spPr/>
        <p:txBody>
          <a:bodyPr/>
          <a:lstStyle/>
          <a:p>
            <a:fld id="{AB1B754B-73BA-4C70-B430-2018B41277D0}" type="slidenum">
              <a:rPr lang="en-GB" smtClean="0"/>
              <a:t>23</a:t>
            </a:fld>
            <a:endParaRPr lang="en-GB"/>
          </a:p>
        </p:txBody>
      </p:sp>
    </p:spTree>
    <p:extLst>
      <p:ext uri="{BB962C8B-B14F-4D97-AF65-F5344CB8AC3E}">
        <p14:creationId xmlns:p14="http://schemas.microsoft.com/office/powerpoint/2010/main" val="1185567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24</a:t>
            </a:fld>
            <a:endParaRPr lang="en-US"/>
          </a:p>
        </p:txBody>
      </p:sp>
    </p:spTree>
    <p:extLst>
      <p:ext uri="{BB962C8B-B14F-4D97-AF65-F5344CB8AC3E}">
        <p14:creationId xmlns:p14="http://schemas.microsoft.com/office/powerpoint/2010/main" val="3848039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8965" indent="-304165">
              <a:spcBef>
                <a:spcPts val="533"/>
              </a:spcBef>
            </a:pPr>
            <a:r>
              <a:rPr lang="en-GB"/>
              <a:t>Benefit advances</a:t>
            </a:r>
            <a:endParaRPr lang="en-US" dirty="0"/>
          </a:p>
          <a:p>
            <a:pPr marL="361950">
              <a:spcBef>
                <a:spcPts val="533"/>
              </a:spcBef>
            </a:pPr>
            <a:r>
              <a:rPr lang="en-US" dirty="0"/>
              <a:t>Universal Credit </a:t>
            </a:r>
            <a:r>
              <a:rPr lang="en-US" b="1" dirty="0"/>
              <a:t>budgeting advance</a:t>
            </a:r>
            <a:r>
              <a:rPr lang="en-US" dirty="0"/>
              <a:t> is a no-interest loan that you pay off over 12 months by getting reduced payments </a:t>
            </a:r>
            <a:r>
              <a:rPr lang="en-US" u="sng" dirty="0">
                <a:hlinkClick r:id="rId3"/>
              </a:rPr>
              <a:t>www.citizensadvice.org.uk/benefits/universal-credit/on-universal-credit/budgeting-advance</a:t>
            </a:r>
            <a:endParaRPr lang="en-US" dirty="0"/>
          </a:p>
          <a:p>
            <a:pPr marL="361950">
              <a:spcBef>
                <a:spcPts val="533"/>
              </a:spcBef>
            </a:pPr>
            <a:endParaRPr lang="en-GB" dirty="0"/>
          </a:p>
          <a:p>
            <a:pPr marL="361950">
              <a:spcBef>
                <a:spcPts val="533"/>
              </a:spcBef>
            </a:pPr>
            <a:r>
              <a:rPr lang="en-GB" dirty="0"/>
              <a:t>Council grants </a:t>
            </a:r>
            <a:endParaRPr lang="en-US" dirty="0"/>
          </a:p>
          <a:p>
            <a:pPr marL="361950">
              <a:spcBef>
                <a:spcPts val="533"/>
              </a:spcBef>
            </a:pPr>
            <a:r>
              <a:rPr lang="en-US" dirty="0"/>
              <a:t>A Community Care Grant can help you pay for items like furniture or white goods. There are eligibility criteria, including that you aren’t eligible for an advance payment on any benefits you receive. </a:t>
            </a:r>
          </a:p>
          <a:p>
            <a:pPr marL="361950">
              <a:spcBef>
                <a:spcPts val="533"/>
              </a:spcBef>
            </a:pPr>
            <a:endParaRPr lang="en-US" dirty="0"/>
          </a:p>
          <a:p>
            <a:pPr marL="361950">
              <a:spcBef>
                <a:spcPts val="533"/>
              </a:spcBef>
            </a:pPr>
            <a:r>
              <a:rPr lang="en-GB" dirty="0"/>
              <a:t>Charitable grants </a:t>
            </a:r>
            <a:endParaRPr lang="en-US" dirty="0"/>
          </a:p>
          <a:p>
            <a:pPr marL="361950">
              <a:spcBef>
                <a:spcPts val="533"/>
              </a:spcBef>
            </a:pPr>
            <a:r>
              <a:rPr lang="en-US" dirty="0"/>
              <a:t>Charitable grants can help pay for one-off costs such as furniture or carpeting. Most require a referral from someone like a support worker or debt advisor.  Use the Turn2Us website to check for grants and read about how to apply for them: </a:t>
            </a:r>
            <a:r>
              <a:rPr lang="en-US" u="sng" dirty="0">
                <a:hlinkClick r:id="rId4"/>
              </a:rPr>
              <a:t>grants-search.turn2us.org.uk</a:t>
            </a:r>
            <a:r>
              <a:rPr lang="en-US" dirty="0"/>
              <a:t>. </a:t>
            </a:r>
          </a:p>
          <a:p>
            <a:pPr marL="608965" indent="-304165">
              <a:spcBef>
                <a:spcPts val="533"/>
              </a:spcBef>
            </a:pPr>
            <a:endParaRPr lang="en-GB"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B1B754B-73BA-4C70-B430-2018B41277D0}" type="slidenum">
              <a:rPr lang="en-GB" smtClean="0"/>
              <a:t>25</a:t>
            </a:fld>
            <a:endParaRPr lang="en-GB"/>
          </a:p>
        </p:txBody>
      </p:sp>
    </p:spTree>
    <p:extLst>
      <p:ext uri="{BB962C8B-B14F-4D97-AF65-F5344CB8AC3E}">
        <p14:creationId xmlns:p14="http://schemas.microsoft.com/office/powerpoint/2010/main" val="328560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26</a:t>
            </a:fld>
            <a:endParaRPr lang="en-US"/>
          </a:p>
        </p:txBody>
      </p:sp>
    </p:spTree>
    <p:extLst>
      <p:ext uri="{BB962C8B-B14F-4D97-AF65-F5344CB8AC3E}">
        <p14:creationId xmlns:p14="http://schemas.microsoft.com/office/powerpoint/2010/main" val="2397822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27</a:t>
            </a:fld>
            <a:endParaRPr lang="en-US"/>
          </a:p>
        </p:txBody>
      </p:sp>
    </p:spTree>
    <p:extLst>
      <p:ext uri="{BB962C8B-B14F-4D97-AF65-F5344CB8AC3E}">
        <p14:creationId xmlns:p14="http://schemas.microsoft.com/office/powerpoint/2010/main" val="434363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22060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23857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sz="1800" b="0" i="0" u="none" strike="noStrike" cap="none" dirty="0"/>
              <a:t>Source: https://web.archive.org/web/20151118063956/https://www.citizensadvice.org.uk/about-us/difference-we-make/what-we-do-and-how-we-can-help/</a:t>
            </a: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184906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30</a:t>
            </a:fld>
            <a:endParaRPr lang="en-US"/>
          </a:p>
        </p:txBody>
      </p:sp>
    </p:spTree>
    <p:extLst>
      <p:ext uri="{BB962C8B-B14F-4D97-AF65-F5344CB8AC3E}">
        <p14:creationId xmlns:p14="http://schemas.microsoft.com/office/powerpoint/2010/main" val="3692193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31</a:t>
            </a:fld>
            <a:endParaRPr lang="en-US"/>
          </a:p>
        </p:txBody>
      </p:sp>
    </p:spTree>
    <p:extLst>
      <p:ext uri="{BB962C8B-B14F-4D97-AF65-F5344CB8AC3E}">
        <p14:creationId xmlns:p14="http://schemas.microsoft.com/office/powerpoint/2010/main" val="3114318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32</a:t>
            </a:fld>
            <a:endParaRPr lang="en-US"/>
          </a:p>
        </p:txBody>
      </p:sp>
    </p:spTree>
    <p:extLst>
      <p:ext uri="{BB962C8B-B14F-4D97-AF65-F5344CB8AC3E}">
        <p14:creationId xmlns:p14="http://schemas.microsoft.com/office/powerpoint/2010/main" val="1567798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a:t>
            </a:r>
            <a:r>
              <a:rPr lang="en-GB" baseline="0" dirty="0" smtClean="0"/>
              <a:t> involved – sign up to our mailing lists, particularly if you work with people that are from less advantaged groups. </a:t>
            </a:r>
          </a:p>
          <a:p>
            <a:r>
              <a:rPr lang="en-GB" baseline="0" dirty="0" smtClean="0"/>
              <a:t>To begin with we will be focusing on the themes of Keeping Warm/Energy efficiency/ e-visas</a:t>
            </a:r>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33</a:t>
            </a:fld>
            <a:endParaRPr lang="en-US"/>
          </a:p>
        </p:txBody>
      </p:sp>
    </p:spTree>
    <p:extLst>
      <p:ext uri="{BB962C8B-B14F-4D97-AF65-F5344CB8AC3E}">
        <p14:creationId xmlns:p14="http://schemas.microsoft.com/office/powerpoint/2010/main" val="3843917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5:notes"/>
          <p:cNvSpPr txBox="1">
            <a:spLocks noGrp="1"/>
          </p:cNvSpPr>
          <p:nvPr>
            <p:ph type="body" idx="1"/>
          </p:nvPr>
        </p:nvSpPr>
        <p:spPr>
          <a:xfrm>
            <a:off x="679768" y="4715153"/>
            <a:ext cx="5438139"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10" name="Google Shape;110;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sz="1800" b="0" i="0" u="none" strike="noStrike" cap="none" dirty="0" smtClean="0"/>
              <a:t>We</a:t>
            </a:r>
            <a:r>
              <a:rPr lang="en-GB" sz="1800" b="0" i="0" u="none" strike="noStrike" cap="none" baseline="0" dirty="0" smtClean="0"/>
              <a:t> are a free, independent, impartial and confidential service. We provide our Core service, specialist advice and community engagement</a:t>
            </a:r>
          </a:p>
          <a:p>
            <a:pPr marL="0" marR="0" lvl="0" indent="0" algn="l" rtl="0">
              <a:spcBef>
                <a:spcPts val="0"/>
              </a:spcBef>
              <a:spcAft>
                <a:spcPts val="0"/>
              </a:spcAft>
              <a:buFont typeface="Arial"/>
              <a:buNone/>
            </a:pPr>
            <a:r>
              <a:rPr lang="en-GB" sz="1800" b="0" i="0" u="none" strike="noStrike" cap="none" baseline="0" dirty="0" smtClean="0"/>
              <a:t>Specialist advice: Project funded, casework support</a:t>
            </a:r>
          </a:p>
          <a:p>
            <a:pPr marL="0" marR="0" lvl="0" indent="0" algn="l" rtl="0">
              <a:spcBef>
                <a:spcPts val="0"/>
              </a:spcBef>
              <a:spcAft>
                <a:spcPts val="0"/>
              </a:spcAft>
              <a:buFont typeface="Arial"/>
              <a:buNone/>
            </a:pPr>
            <a:r>
              <a:rPr lang="en-GB" sz="1800" b="0" i="0" u="none" strike="noStrike" cap="none" baseline="0" dirty="0" smtClean="0"/>
              <a:t>Community engagement: Training (AFA), network building, partnerships</a:t>
            </a:r>
            <a:endParaRPr lang="en-GB" sz="1800" b="0" i="0" u="none" strike="noStrike" cap="none"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59742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sz="1800" b="0" i="0" u="none" strike="noStrike" cap="none" dirty="0"/>
              <a:t>Source: Internal monitoring data for August 2023</a:t>
            </a:r>
            <a:r>
              <a:rPr lang="en-GB" sz="1800" b="0" i="0" u="none" strike="noStrike" cap="none" baseline="0" dirty="0"/>
              <a:t> to August 2024 and Census 2021 for </a:t>
            </a:r>
            <a:r>
              <a:rPr lang="en-GB" sz="1800" b="0" i="0" u="none" strike="noStrike" cap="none" baseline="0" dirty="0" err="1" smtClean="0"/>
              <a:t>Wandsworth</a:t>
            </a:r>
            <a:endParaRPr lang="en-GB" sz="1800" b="0" i="0" u="none" strike="noStrike" cap="none" baseline="0" dirty="0" smtClean="0"/>
          </a:p>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50527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050468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none" strike="noStrike" cap="none" dirty="0"/>
              <a:t>Source: Internal monitoring data for August 2023</a:t>
            </a:r>
            <a:r>
              <a:rPr lang="en-GB" sz="1800" b="0" i="0" u="none" strike="noStrike" cap="none" baseline="0" dirty="0"/>
              <a:t> to August 2024 and Census 2021 for Wandsworth</a:t>
            </a:r>
            <a:endParaRPr lang="en-GB"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11673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sz="1800" b="0" i="0" u="none" strike="noStrike" cap="none" dirty="0"/>
              <a:t>Core service: Traditional,</a:t>
            </a:r>
            <a:r>
              <a:rPr lang="en-GB" sz="1800" b="0" i="0" u="none" strike="noStrike" cap="none" baseline="0" dirty="0"/>
              <a:t> access points, volunteers</a:t>
            </a:r>
          </a:p>
          <a:p>
            <a:pPr marL="0" marR="0" lvl="0" indent="0" algn="l" rtl="0">
              <a:spcBef>
                <a:spcPts val="0"/>
              </a:spcBef>
              <a:spcAft>
                <a:spcPts val="0"/>
              </a:spcAft>
              <a:buFont typeface="Arial"/>
              <a:buNone/>
            </a:pPr>
            <a:r>
              <a:rPr lang="en-GB" sz="1800" b="0" i="0" u="none" strike="noStrike" cap="none" baseline="0" dirty="0"/>
              <a:t>Specialist advice: Project funded, casework support</a:t>
            </a:r>
          </a:p>
          <a:p>
            <a:pPr marL="0" marR="0" lvl="0" indent="0" algn="l" rtl="0">
              <a:spcBef>
                <a:spcPts val="0"/>
              </a:spcBef>
              <a:spcAft>
                <a:spcPts val="0"/>
              </a:spcAft>
              <a:buFont typeface="Arial"/>
              <a:buNone/>
            </a:pPr>
            <a:r>
              <a:rPr lang="en-GB" sz="1800" b="0" i="0" u="none" strike="noStrike" cap="none" baseline="0" dirty="0"/>
              <a:t>Community engagement: Training (AFA), network building, </a:t>
            </a:r>
            <a:r>
              <a:rPr lang="en-GB" sz="1800" b="0" i="0" u="none" strike="noStrike" cap="none" baseline="0" dirty="0" smtClean="0"/>
              <a:t>partnerships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none" strike="noStrike" cap="none" dirty="0" smtClean="0"/>
              <a:t>Most common benefits issues for older people are AA, PC and HB, with making and managing a claim the most common sub-issue.</a:t>
            </a:r>
          </a:p>
          <a:p>
            <a:pPr marL="0" marR="0" lvl="0" indent="0" algn="l" rtl="0">
              <a:spcBef>
                <a:spcPts val="0"/>
              </a:spcBef>
              <a:spcAft>
                <a:spcPts val="0"/>
              </a:spcAft>
              <a:buFont typeface="Arial"/>
              <a:buNone/>
            </a:pPr>
            <a:endParaRPr lang="en-GB" sz="1800" b="0" i="0" u="none" strike="noStrike" cap="none" dirty="0" smtClean="0"/>
          </a:p>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98651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r>
              <a:rPr lang="en-GB" sz="1800" b="0" i="0" u="none" strike="noStrike" cap="none" dirty="0"/>
              <a:t>Most common benefits issues for older people are AA, PC and HB, with making and managing a claim the most common sub-issue.</a:t>
            </a:r>
            <a:endParaRPr sz="1800" b="0" i="0" u="none" strike="noStrike" cap="none" dirty="0"/>
          </a:p>
        </p:txBody>
      </p:sp>
      <p:sp>
        <p:nvSpPr>
          <p:cNvPr id="104" name="Google Shape;104;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768712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 name="Google Shape;14;p2"/>
          <p:cNvSpPr txBox="1">
            <a:spLocks noGrp="1"/>
          </p:cNvSpPr>
          <p:nvPr>
            <p:ph type="body" idx="1"/>
          </p:nvPr>
        </p:nvSpPr>
        <p:spPr>
          <a:xfrm>
            <a:off x="5775160" y="3923632"/>
            <a:ext cx="3195052" cy="1038224"/>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enerous cover slide">
  <p:cSld name="Generous cover slide">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9" name="Google Shape;59;p15"/>
          <p:cNvSpPr txBox="1">
            <a:spLocks noGrp="1"/>
          </p:cNvSpPr>
          <p:nvPr>
            <p:ph type="body" idx="1"/>
          </p:nvPr>
        </p:nvSpPr>
        <p:spPr>
          <a:xfrm>
            <a:off x="6152444" y="3881260"/>
            <a:ext cx="2753100" cy="1036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694C"/>
              </a:buClr>
              <a:buSzPts val="1400"/>
              <a:buFont typeface="Arial"/>
              <a:buNone/>
              <a:defRPr sz="2000" b="0" i="0" u="none" strike="noStrike" cap="none">
                <a:solidFill>
                  <a:srgbClr val="00694C"/>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sponsible end slide">
  <p:cSld name="Responsible end slide">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ventive end slide">
  <p:cSld name="Inventive end slide">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7" name="Google Shape;77;p19"/>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enerous end slide">
  <p:cSld name="Generous end slide">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6" name="Google Shape;86;p21"/>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5"/>
              </a:buClr>
              <a:buSzPts val="1400"/>
              <a:buFont typeface="Arial"/>
              <a:buNone/>
              <a:defRPr sz="2000" b="0" i="0" u="none" strike="noStrike" cap="none">
                <a:solidFill>
                  <a:schemeClr val="accent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 name="Google Shape;20;p4"/>
          <p:cNvSpPr txBox="1">
            <a:spLocks noGrp="1"/>
          </p:cNvSpPr>
          <p:nvPr>
            <p:ph type="body" idx="1"/>
          </p:nvPr>
        </p:nvSpPr>
        <p:spPr>
          <a:xfrm>
            <a:off x="214610" y="1200150"/>
            <a:ext cx="41091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3E62-D9A0-594D-20F7-8E0BF20100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DF2FC5-4416-04EE-46FD-5A34041E2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CDEA39-6B48-C12C-1F7E-3C4289864805}"/>
              </a:ext>
            </a:extLst>
          </p:cNvPr>
          <p:cNvSpPr>
            <a:spLocks noGrp="1"/>
          </p:cNvSpPr>
          <p:nvPr>
            <p:ph type="dt" sz="half" idx="10"/>
          </p:nvPr>
        </p:nvSpPr>
        <p:spPr/>
        <p:txBody>
          <a:bodyPr/>
          <a:lstStyle/>
          <a:p>
            <a:fld id="{82F77DEF-6F3A-47E3-A09F-C8CA2FFB537C}" type="datetimeFigureOut">
              <a:rPr lang="en-GB" smtClean="0"/>
              <a:t>25/10/2024</a:t>
            </a:fld>
            <a:endParaRPr lang="en-GB"/>
          </a:p>
        </p:txBody>
      </p:sp>
      <p:sp>
        <p:nvSpPr>
          <p:cNvPr id="5" name="Footer Placeholder 4">
            <a:extLst>
              <a:ext uri="{FF2B5EF4-FFF2-40B4-BE49-F238E27FC236}">
                <a16:creationId xmlns:a16="http://schemas.microsoft.com/office/drawing/2014/main" id="{F1C33FD2-F508-3E32-3589-1C856F456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E24C7-A85C-BD03-9099-BF3C39E86F0F}"/>
              </a:ext>
            </a:extLst>
          </p:cNvPr>
          <p:cNvSpPr>
            <a:spLocks noGrp="1"/>
          </p:cNvSpPr>
          <p:nvPr>
            <p:ph type="sldNum" sz="quarter" idx="12"/>
          </p:nvPr>
        </p:nvSpPr>
        <p:spPr/>
        <p:txBody>
          <a:bodyPr/>
          <a:lstStyle/>
          <a:p>
            <a:fld id="{7D3D0EE3-6D6B-4C84-A1EA-DF9EEACE551A}" type="slidenum">
              <a:rPr lang="en-GB" smtClean="0"/>
              <a:t>‹#›</a:t>
            </a:fld>
            <a:endParaRPr lang="en-GB"/>
          </a:p>
        </p:txBody>
      </p:sp>
    </p:spTree>
    <p:extLst>
      <p:ext uri="{BB962C8B-B14F-4D97-AF65-F5344CB8AC3E}">
        <p14:creationId xmlns:p14="http://schemas.microsoft.com/office/powerpoint/2010/main" val="121738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ritage end slide">
  <p:cSld name="Heritage end slide">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78934" y="206375"/>
            <a:ext cx="8229600" cy="85725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2" name="Google Shape;32;p7"/>
          <p:cNvSpPr txBox="1">
            <a:spLocks noGrp="1"/>
          </p:cNvSpPr>
          <p:nvPr>
            <p:ph type="body" idx="1"/>
          </p:nvPr>
        </p:nvSpPr>
        <p:spPr>
          <a:xfrm>
            <a:off x="178934" y="1200150"/>
            <a:ext cx="8229600" cy="155399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6E90-0628-01D6-C627-31BB5D16966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C8FA87-0CC7-C781-E109-9AF5BC7AE42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9809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1270-DC73-8AE0-F7A9-8933A8071BF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B80F7B-BFF1-FB00-817F-A6575F0A378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0698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sponsible cover slide">
  <p:cSld name="Responsible cover slide">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7" name="Google Shape;47;p11"/>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ventive cover slide">
  <p:cSld name="Inventive cover slide">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3" name="Google Shape;53;p13"/>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5772150" y="3175000"/>
            <a:ext cx="2914649" cy="1419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69"/>
        <p:cNvGrpSpPr/>
        <p:nvPr/>
      </p:nvGrpSpPr>
      <p:grpSpPr>
        <a:xfrm>
          <a:off x="0" y="0"/>
          <a:ext cx="0" cy="0"/>
          <a:chOff x="0" y="0"/>
          <a:chExt cx="0" cy="0"/>
        </a:xfrm>
      </p:grpSpPr>
      <p:pic>
        <p:nvPicPr>
          <p:cNvPr id="70" name="Google Shape;70;p18"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71" name="Google Shape;71;p18"/>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72" name="Google Shape;72;p18"/>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73" name="Google Shape;73;p18"/>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4" name="Google Shape;74;p18"/>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78"/>
        <p:cNvGrpSpPr/>
        <p:nvPr/>
      </p:nvGrpSpPr>
      <p:grpSpPr>
        <a:xfrm>
          <a:off x="0" y="0"/>
          <a:ext cx="0" cy="0"/>
          <a:chOff x="0" y="0"/>
          <a:chExt cx="0" cy="0"/>
        </a:xfrm>
      </p:grpSpPr>
      <p:pic>
        <p:nvPicPr>
          <p:cNvPr id="79" name="Google Shape;79;p20"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80" name="Google Shape;80;p20"/>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81" name="Google Shape;81;p20"/>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82" name="Google Shape;82;p20"/>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3" name="Google Shape;83;p20"/>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
        <p:cNvGrpSpPr/>
        <p:nvPr/>
      </p:nvGrpSpPr>
      <p:grpSpPr>
        <a:xfrm>
          <a:off x="0" y="0"/>
          <a:ext cx="0" cy="0"/>
          <a:chOff x="0" y="0"/>
          <a:chExt cx="0" cy="0"/>
        </a:xfrm>
      </p:grpSpPr>
      <p:pic>
        <p:nvPicPr>
          <p:cNvPr id="25" name="Google Shape;25;p6" descr="socialmedia_youtube.png"/>
          <p:cNvPicPr preferRelativeResize="0"/>
          <p:nvPr/>
        </p:nvPicPr>
        <p:blipFill rotWithShape="1">
          <a:blip r:embed="rId3">
            <a:alphaModFix/>
          </a:blip>
          <a:srcRect/>
          <a:stretch/>
        </p:blipFill>
        <p:spPr>
          <a:xfrm>
            <a:off x="257175" y="3930650"/>
            <a:ext cx="766762" cy="820737"/>
          </a:xfrm>
          <a:prstGeom prst="rect">
            <a:avLst/>
          </a:prstGeom>
          <a:noFill/>
          <a:ln>
            <a:noFill/>
          </a:ln>
        </p:spPr>
      </p:pic>
      <p:pic>
        <p:nvPicPr>
          <p:cNvPr id="26" name="Google Shape;26;p6"/>
          <p:cNvPicPr preferRelativeResize="0"/>
          <p:nvPr/>
        </p:nvPicPr>
        <p:blipFill rotWithShape="1">
          <a:blip r:embed="rId4">
            <a:alphaModFix/>
          </a:blip>
          <a:srcRect/>
          <a:stretch/>
        </p:blipFill>
        <p:spPr>
          <a:xfrm>
            <a:off x="1192212" y="3930650"/>
            <a:ext cx="766762" cy="820737"/>
          </a:xfrm>
          <a:prstGeom prst="rect">
            <a:avLst/>
          </a:prstGeom>
          <a:noFill/>
          <a:ln>
            <a:noFill/>
          </a:ln>
        </p:spPr>
      </p:pic>
      <p:pic>
        <p:nvPicPr>
          <p:cNvPr id="27" name="Google Shape;27;p6"/>
          <p:cNvPicPr preferRelativeResize="0"/>
          <p:nvPr/>
        </p:nvPicPr>
        <p:blipFill rotWithShape="1">
          <a:blip r:embed="rId5">
            <a:alphaModFix/>
          </a:blip>
          <a:srcRect/>
          <a:stretch/>
        </p:blipFill>
        <p:spPr>
          <a:xfrm>
            <a:off x="2127250" y="3930650"/>
            <a:ext cx="766762" cy="820737"/>
          </a:xfrm>
          <a:prstGeom prst="rect">
            <a:avLst/>
          </a:prstGeom>
          <a:noFill/>
          <a:ln>
            <a:noFill/>
          </a:ln>
        </p:spPr>
      </p:pic>
      <p:sp>
        <p:nvSpPr>
          <p:cNvPr id="28" name="Google Shape;28;p6"/>
          <p:cNvSpPr txBox="1">
            <a:spLocks noGrp="1"/>
          </p:cNvSpPr>
          <p:nvPr>
            <p:ph type="title"/>
          </p:nvPr>
        </p:nvSpPr>
        <p:spPr>
          <a:xfrm>
            <a:off x="457200" y="206375"/>
            <a:ext cx="8229600" cy="85725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9" name="Google Shape;29;p6"/>
          <p:cNvSpPr txBox="1">
            <a:spLocks noGrp="1"/>
          </p:cNvSpPr>
          <p:nvPr>
            <p:ph type="body" idx="1"/>
          </p:nvPr>
        </p:nvSpPr>
        <p:spPr>
          <a:xfrm>
            <a:off x="457200" y="1200150"/>
            <a:ext cx="8229600" cy="15541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5" name="Google Shape;35;p8"/>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8" name="Google Shape;38;p9"/>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9"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40" name="Google Shape;40;p9"/>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41" name="Google Shape;41;p9"/>
          <p:cNvPicPr preferRelativeResize="0"/>
          <p:nvPr/>
        </p:nvPicPr>
        <p:blipFill rotWithShape="1">
          <a:blip r:embed="rId5">
            <a:alphaModFix/>
          </a:blip>
          <a:srcRect/>
          <a:stretch/>
        </p:blipFill>
        <p:spPr>
          <a:xfrm>
            <a:off x="2127250" y="3930650"/>
            <a:ext cx="766800" cy="820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 name="Google Shape;44;p10"/>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 name="Google Shape;50;p12"/>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6" name="Google Shape;56;p14"/>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0"/>
        <p:cNvGrpSpPr/>
        <p:nvPr/>
      </p:nvGrpSpPr>
      <p:grpSpPr>
        <a:xfrm>
          <a:off x="0" y="0"/>
          <a:ext cx="0" cy="0"/>
          <a:chOff x="0" y="0"/>
          <a:chExt cx="0" cy="0"/>
        </a:xfrm>
      </p:grpSpPr>
      <p:pic>
        <p:nvPicPr>
          <p:cNvPr id="61" name="Google Shape;61;p16"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62" name="Google Shape;62;p16"/>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63" name="Google Shape;63;p16"/>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64" name="Google Shape;64;p16"/>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5" name="Google Shape;65;p16"/>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ventbrite.co.uk/o/citizens-advice-policy-team-45816434643"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awandsworth.org/wp-content/uploads/2023/12/2312-Cost-of-Living-Checklist.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ndsworth.gov.uk/cost-of-living-hub/"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trusselltrust.org/get-help/find-a-foodbank/" TargetMode="External"/><Relationship Id="rId4" Type="http://schemas.openxmlformats.org/officeDocument/2006/relationships/hyperlink" Target="https://cawandsworth.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ntitledto.co.u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www.citizensadvice.org.uk/about-us/contact-us/contact-us/help-to-claim" TargetMode="External"/><Relationship Id="rId4" Type="http://schemas.openxmlformats.org/officeDocument/2006/relationships/hyperlink" Target="http://www.turn2us.org.u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wandsworth.gov.uk/cost-of-living-hub/"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citizensadvice.org.uk/benefits/universal-credit/on-universal-credit/budgeting-advance&#8203;"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grants-search.turn2us.org.u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wandsworth.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carerswandsworth.org.uk/information-advice/" TargetMode="External"/><Relationship Id="rId4" Type="http://schemas.openxmlformats.org/officeDocument/2006/relationships/hyperlink" Target="https://www.ageuk.org.uk/wandsworth/"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jpeg"/><Relationship Id="rId7" Type="http://schemas.openxmlformats.org/officeDocument/2006/relationships/diagramColors" Target="../diagrams/colors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jpeg"/><Relationship Id="rId7" Type="http://schemas.openxmlformats.org/officeDocument/2006/relationships/diagramQuickStyle" Target="../diagrams/quickStyle6.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png"/><Relationship Id="rId9" Type="http://schemas.microsoft.com/office/2007/relationships/diagramDrawing" Target="../diagrams/drawing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157161" y="215900"/>
            <a:ext cx="5811248" cy="22701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Open Sans"/>
              <a:buNone/>
            </a:pPr>
            <a:r>
              <a:rPr lang="en-US" dirty="0" smtClean="0"/>
              <a:t>Citizens Advice </a:t>
            </a:r>
            <a:r>
              <a:rPr lang="en-US" dirty="0" err="1" smtClean="0"/>
              <a:t>Wandsworth</a:t>
            </a:r>
            <a:r>
              <a:rPr lang="en-US" dirty="0" smtClean="0"/>
              <a:t> – </a:t>
            </a:r>
            <a:r>
              <a:rPr lang="en-US" dirty="0" err="1" smtClean="0"/>
              <a:t>Healthwatch</a:t>
            </a:r>
            <a:r>
              <a:rPr lang="en-US" dirty="0" smtClean="0"/>
              <a:t> Presentation </a:t>
            </a:r>
            <a:endParaRPr dirty="0"/>
          </a:p>
        </p:txBody>
      </p:sp>
      <p:sp>
        <p:nvSpPr>
          <p:cNvPr id="92" name="Google Shape;92;p22"/>
          <p:cNvSpPr txBox="1">
            <a:spLocks noGrp="1"/>
          </p:cNvSpPr>
          <p:nvPr>
            <p:ph type="body" idx="1"/>
          </p:nvPr>
        </p:nvSpPr>
        <p:spPr>
          <a:xfrm>
            <a:off x="5775325" y="3924300"/>
            <a:ext cx="3195637" cy="103822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r>
              <a:rPr lang="en-US" dirty="0" smtClean="0"/>
              <a:t>Michelle Rose      </a:t>
            </a:r>
          </a:p>
          <a:p>
            <a:pPr marL="0" marR="0" lvl="0" indent="0" algn="r" rtl="0">
              <a:lnSpc>
                <a:spcPct val="100000"/>
              </a:lnSpc>
              <a:spcBef>
                <a:spcPts val="0"/>
              </a:spcBef>
              <a:spcAft>
                <a:spcPts val="0"/>
              </a:spcAft>
              <a:buClr>
                <a:schemeClr val="dk1"/>
              </a:buClr>
              <a:buFont typeface="Arial"/>
              <a:buNone/>
            </a:pPr>
            <a:r>
              <a:rPr lang="en-US" dirty="0" smtClean="0"/>
              <a:t>24</a:t>
            </a:r>
            <a:r>
              <a:rPr lang="en-US" baseline="30000" dirty="0" smtClean="0"/>
              <a:t>th</a:t>
            </a:r>
            <a:r>
              <a:rPr lang="en-US" dirty="0" smtClean="0"/>
              <a:t> Octo</a:t>
            </a:r>
            <a:r>
              <a:rPr lang="en-US" sz="2000" b="0" i="0" u="none" strike="noStrike" cap="none" dirty="0" smtClean="0">
                <a:solidFill>
                  <a:schemeClr val="dk1"/>
                </a:solidFill>
                <a:latin typeface="Open Sans"/>
                <a:ea typeface="Open Sans"/>
                <a:cs typeface="Open Sans"/>
                <a:sym typeface="Open Sans"/>
              </a:rPr>
              <a:t>ber </a:t>
            </a:r>
            <a:r>
              <a:rPr lang="en-US" sz="2000" b="0" i="0" u="none" strike="noStrike" cap="none" dirty="0">
                <a:solidFill>
                  <a:schemeClr val="dk1"/>
                </a:solidFill>
                <a:latin typeface="Open Sans"/>
                <a:ea typeface="Open Sans"/>
                <a:cs typeface="Open Sans"/>
                <a:sym typeface="Open Sans"/>
              </a:rPr>
              <a:t>2024</a:t>
            </a:r>
            <a:endParaRPr dirty="0"/>
          </a:p>
        </p:txBody>
      </p:sp>
      <p:pic>
        <p:nvPicPr>
          <p:cNvPr id="93" name="Google Shape;93;p22" descr="Logo_150_A4.png"/>
          <p:cNvPicPr preferRelativeResize="0"/>
          <p:nvPr/>
        </p:nvPicPr>
        <p:blipFill rotWithShape="1">
          <a:blip r:embed="rId3">
            <a:alphaModFix/>
          </a:blip>
          <a:srcRect/>
          <a:stretch/>
        </p:blipFill>
        <p:spPr>
          <a:xfrm>
            <a:off x="304800" y="3486150"/>
            <a:ext cx="1354137" cy="135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Cost of living</a:t>
            </a:r>
            <a:endParaRPr dirty="0"/>
          </a:p>
        </p:txBody>
      </p:sp>
      <p:sp>
        <p:nvSpPr>
          <p:cNvPr id="107" name="Google Shape;107;p24"/>
          <p:cNvSpPr txBox="1">
            <a:spLocks noGrp="1"/>
          </p:cNvSpPr>
          <p:nvPr>
            <p:ph type="body" idx="1"/>
          </p:nvPr>
        </p:nvSpPr>
        <p:spPr>
          <a:xfrm>
            <a:off x="214312" y="1143000"/>
            <a:ext cx="8704200" cy="38799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sz="1800" b="1" dirty="0"/>
              <a:t>“The problems we're helping people with are more complex, urgent and harder to solve… there are an increasing number of people, seeing us with an increasing number of problems that are increasingly deep.” </a:t>
            </a:r>
          </a:p>
          <a:p>
            <a:pPr marL="0" lvl="0" indent="0">
              <a:spcBef>
                <a:spcPts val="0"/>
              </a:spcBef>
            </a:pPr>
            <a:endParaRPr lang="en-GB" sz="1800" dirty="0"/>
          </a:p>
          <a:p>
            <a:pPr marL="342900" lvl="0" indent="-342900">
              <a:spcBef>
                <a:spcPts val="0"/>
              </a:spcBef>
              <a:buSzPct val="100000"/>
              <a:buFont typeface="Arial" panose="020B0604020202020204" pitchFamily="34" charset="0"/>
              <a:buChar char="•"/>
            </a:pPr>
            <a:r>
              <a:rPr lang="en-GB" sz="1800" dirty="0"/>
              <a:t>Rate of increase in need is slowing.</a:t>
            </a:r>
          </a:p>
          <a:p>
            <a:pPr marL="342900" lvl="0" indent="-342900">
              <a:spcBef>
                <a:spcPts val="0"/>
              </a:spcBef>
              <a:buSzPct val="100000"/>
              <a:buFont typeface="Arial" panose="020B0604020202020204" pitchFamily="34" charset="0"/>
              <a:buChar char="•"/>
            </a:pPr>
            <a:r>
              <a:rPr lang="en-GB" sz="1800" dirty="0"/>
              <a:t>We don’t know if it will settle at a new high, ‘the new normal’ rather than a crisis.</a:t>
            </a:r>
          </a:p>
          <a:p>
            <a:pPr marL="342900" lvl="0" indent="-342900">
              <a:spcBef>
                <a:spcPts val="0"/>
              </a:spcBef>
              <a:buSzPct val="100000"/>
              <a:buFont typeface="Arial" panose="020B0604020202020204" pitchFamily="34" charset="0"/>
              <a:buChar char="•"/>
            </a:pPr>
            <a:r>
              <a:rPr lang="en-GB" sz="1800" dirty="0"/>
              <a:t>People of colour and people with disabilities have been disproportionately affected and experienced most harm.</a:t>
            </a:r>
          </a:p>
          <a:p>
            <a:pPr marL="0" lvl="0" indent="0">
              <a:spcBef>
                <a:spcPts val="0"/>
              </a:spcBef>
            </a:pPr>
            <a:endParaRPr lang="en-GB" sz="1800" dirty="0"/>
          </a:p>
          <a:p>
            <a:pPr marL="0" lvl="0" indent="0">
              <a:spcBef>
                <a:spcPts val="0"/>
              </a:spcBef>
            </a:pPr>
            <a:r>
              <a:rPr lang="en-GB" sz="1800" dirty="0"/>
              <a:t> </a:t>
            </a:r>
            <a:r>
              <a:rPr lang="en-GB" sz="1800" dirty="0" smtClean="0"/>
              <a:t>* Citizens Advice Data </a:t>
            </a:r>
            <a:r>
              <a:rPr lang="en-GB" sz="1800" dirty="0"/>
              <a:t>Insight events - </a:t>
            </a:r>
            <a:r>
              <a:rPr lang="en-GB" sz="1800" dirty="0">
                <a:hlinkClick r:id="rId3"/>
              </a:rPr>
              <a:t>https://</a:t>
            </a:r>
            <a:r>
              <a:rPr lang="en-GB" sz="1800" dirty="0" smtClean="0">
                <a:hlinkClick r:id="rId3"/>
              </a:rPr>
              <a:t>www.eventbrite.co.uk/o/citizens-advice-policy-team-45816434643</a:t>
            </a:r>
            <a:endParaRPr lang="en-GB" sz="1800" dirty="0" smtClean="0"/>
          </a:p>
          <a:p>
            <a:pPr marL="0" lvl="0" indent="0">
              <a:spcBef>
                <a:spcPts val="0"/>
              </a:spcBef>
            </a:pPr>
            <a:endParaRPr sz="20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8649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99900413"/>
              </p:ext>
            </p:extLst>
          </p:nvPr>
        </p:nvGraphicFramePr>
        <p:xfrm>
          <a:off x="184297" y="295845"/>
          <a:ext cx="1242721" cy="4545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srcRect r="1945"/>
          <a:stretch/>
        </p:blipFill>
        <p:spPr>
          <a:xfrm>
            <a:off x="1626449" y="295845"/>
            <a:ext cx="7129624" cy="4680000"/>
          </a:xfrm>
          <a:prstGeom prst="rect">
            <a:avLst/>
          </a:prstGeom>
        </p:spPr>
      </p:pic>
    </p:spTree>
    <p:extLst>
      <p:ext uri="{BB962C8B-B14F-4D97-AF65-F5344CB8AC3E}">
        <p14:creationId xmlns:p14="http://schemas.microsoft.com/office/powerpoint/2010/main" val="3161979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05332" y="51750"/>
            <a:ext cx="5733336" cy="5040000"/>
          </a:xfrm>
          <a:prstGeom prst="rect">
            <a:avLst/>
          </a:prstGeom>
        </p:spPr>
      </p:pic>
    </p:spTree>
    <p:extLst>
      <p:ext uri="{BB962C8B-B14F-4D97-AF65-F5344CB8AC3E}">
        <p14:creationId xmlns:p14="http://schemas.microsoft.com/office/powerpoint/2010/main" val="367250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3048" y="231750"/>
            <a:ext cx="8497905" cy="4680000"/>
          </a:xfrm>
          <a:prstGeom prst="rect">
            <a:avLst/>
          </a:prstGeom>
        </p:spPr>
      </p:pic>
    </p:spTree>
    <p:extLst>
      <p:ext uri="{BB962C8B-B14F-4D97-AF65-F5344CB8AC3E}">
        <p14:creationId xmlns:p14="http://schemas.microsoft.com/office/powerpoint/2010/main" val="128895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775" y="231750"/>
            <a:ext cx="8606451" cy="4680000"/>
          </a:xfrm>
          <a:prstGeom prst="rect">
            <a:avLst/>
          </a:prstGeom>
        </p:spPr>
      </p:pic>
    </p:spTree>
    <p:extLst>
      <p:ext uri="{BB962C8B-B14F-4D97-AF65-F5344CB8AC3E}">
        <p14:creationId xmlns:p14="http://schemas.microsoft.com/office/powerpoint/2010/main" val="215488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Three key issues for older people</a:t>
            </a:r>
            <a:endParaRPr dirty="0"/>
          </a:p>
        </p:txBody>
      </p:sp>
      <p:sp>
        <p:nvSpPr>
          <p:cNvPr id="107" name="Google Shape;107;p24"/>
          <p:cNvSpPr txBox="1">
            <a:spLocks noGrp="1"/>
          </p:cNvSpPr>
          <p:nvPr>
            <p:ph type="body" idx="1"/>
          </p:nvPr>
        </p:nvSpPr>
        <p:spPr>
          <a:xfrm>
            <a:off x="214312" y="1143000"/>
            <a:ext cx="8704200" cy="38799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b="1" dirty="0"/>
              <a:t>Pension Credit</a:t>
            </a:r>
            <a:r>
              <a:rPr lang="en-GB" dirty="0"/>
              <a:t> and </a:t>
            </a:r>
            <a:r>
              <a:rPr lang="en-GB" b="1" dirty="0"/>
              <a:t>Winter Fuel Payment:</a:t>
            </a:r>
            <a:endParaRPr lang="en-GB" dirty="0"/>
          </a:p>
          <a:p>
            <a:pPr marL="800100" lvl="1" indent="-342900">
              <a:spcBef>
                <a:spcPts val="0"/>
              </a:spcBef>
              <a:buSzPct val="100000"/>
              <a:buFont typeface="Arial" panose="020B0604020202020204" pitchFamily="34" charset="0"/>
              <a:buChar char="•"/>
            </a:pPr>
            <a:r>
              <a:rPr lang="en-GB" dirty="0"/>
              <a:t>2024 qualifying week is 16 to 22 September​, making </a:t>
            </a:r>
            <a:r>
              <a:rPr lang="en-GB" b="1" dirty="0"/>
              <a:t>21 December</a:t>
            </a:r>
            <a:r>
              <a:rPr lang="en-GB" dirty="0"/>
              <a:t> last date to backdate claim and qualify​</a:t>
            </a:r>
          </a:p>
          <a:p>
            <a:pPr marL="800100" lvl="1" indent="-342900">
              <a:spcBef>
                <a:spcPts val="0"/>
              </a:spcBef>
              <a:buSzPct val="100000"/>
              <a:buFont typeface="Arial" panose="020B0604020202020204" pitchFamily="34" charset="0"/>
              <a:buChar char="•"/>
            </a:pPr>
            <a:r>
              <a:rPr lang="en-GB" dirty="0"/>
              <a:t>16 week claim processing time before announcement, number of claims has now doubled</a:t>
            </a:r>
          </a:p>
          <a:p>
            <a:pPr marL="800100" lvl="1" indent="-342900">
              <a:spcBef>
                <a:spcPts val="0"/>
              </a:spcBef>
              <a:buSzPct val="100000"/>
              <a:buFont typeface="Arial" panose="020B0604020202020204" pitchFamily="34" charset="0"/>
              <a:buChar char="•"/>
            </a:pPr>
            <a:r>
              <a:rPr lang="en-GB" dirty="0"/>
              <a:t>PC alone worth up to £3,300/ year but not paid automatically - estimated £1.7b unclaimed</a:t>
            </a:r>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What to look out for:</a:t>
            </a:r>
          </a:p>
          <a:p>
            <a:pPr marL="800100" lvl="1" indent="-342900">
              <a:spcBef>
                <a:spcPts val="0"/>
              </a:spcBef>
              <a:buSzPct val="100000"/>
              <a:buFont typeface="Arial" panose="020B0604020202020204" pitchFamily="34" charset="0"/>
              <a:buChar char="•"/>
            </a:pPr>
            <a:r>
              <a:rPr lang="en-GB" dirty="0"/>
              <a:t>No private or occupational pension</a:t>
            </a:r>
          </a:p>
          <a:p>
            <a:pPr marL="800100" lvl="1" indent="-342900">
              <a:spcBef>
                <a:spcPts val="0"/>
              </a:spcBef>
              <a:buSzPct val="100000"/>
              <a:buFont typeface="Arial" panose="020B0604020202020204" pitchFamily="34" charset="0"/>
              <a:buChar char="•"/>
            </a:pPr>
            <a:r>
              <a:rPr lang="en-GB" dirty="0"/>
              <a:t>Not receiving full state pension</a:t>
            </a:r>
          </a:p>
          <a:p>
            <a:pPr marL="800100" lvl="1" indent="-342900">
              <a:spcBef>
                <a:spcPts val="0"/>
              </a:spcBef>
              <a:buSzPct val="100000"/>
              <a:buFont typeface="Arial" panose="020B0604020202020204" pitchFamily="34" charset="0"/>
              <a:buChar char="•"/>
            </a:pPr>
            <a:r>
              <a:rPr lang="en-GB" dirty="0"/>
              <a:t>Struggling to make ends meet on pension alone</a:t>
            </a:r>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sz="2000" b="0" i="0" u="none" strike="noStrike" cap="none"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410678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4"/>
          <p:cNvSpPr txBox="1">
            <a:spLocks noGrp="1"/>
          </p:cNvSpPr>
          <p:nvPr>
            <p:ph type="body" idx="1"/>
          </p:nvPr>
        </p:nvSpPr>
        <p:spPr>
          <a:xfrm>
            <a:off x="214312" y="206375"/>
            <a:ext cx="8704200" cy="4816525"/>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b="1" dirty="0"/>
              <a:t>Attendance Allowance:</a:t>
            </a:r>
          </a:p>
          <a:p>
            <a:pPr marL="800100" lvl="1" indent="-342900">
              <a:spcBef>
                <a:spcPts val="0"/>
              </a:spcBef>
              <a:buSzPct val="100000"/>
              <a:buFont typeface="Arial" panose="020B0604020202020204" pitchFamily="34" charset="0"/>
              <a:buChar char="•"/>
            </a:pPr>
            <a:r>
              <a:rPr lang="en-GB" dirty="0"/>
              <a:t>For people who need help with close personal care</a:t>
            </a:r>
          </a:p>
          <a:p>
            <a:pPr marL="800100" lvl="1" indent="-342900">
              <a:spcBef>
                <a:spcPts val="0"/>
              </a:spcBef>
              <a:buSzPct val="100000"/>
              <a:buFont typeface="Arial" panose="020B0604020202020204" pitchFamily="34" charset="0"/>
              <a:buChar char="•"/>
            </a:pPr>
            <a:r>
              <a:rPr lang="en-GB" dirty="0"/>
              <a:t>Worth up to £5,644/ year</a:t>
            </a:r>
          </a:p>
          <a:p>
            <a:pPr marL="800100" lvl="1" indent="-342900">
              <a:spcBef>
                <a:spcPts val="0"/>
              </a:spcBef>
              <a:buSzPct val="100000"/>
              <a:buFont typeface="Arial" panose="020B0604020202020204" pitchFamily="34" charset="0"/>
              <a:buChar char="•"/>
            </a:pPr>
            <a:r>
              <a:rPr lang="en-GB" dirty="0"/>
              <a:t>Estimated £5.2b/year unclaimed by older people</a:t>
            </a:r>
          </a:p>
          <a:p>
            <a:pPr marL="342900" lvl="0" indent="-342900">
              <a:spcBef>
                <a:spcPts val="0"/>
              </a:spcBef>
              <a:buSzPct val="100000"/>
              <a:buFont typeface="Arial" panose="020B0604020202020204" pitchFamily="34" charset="0"/>
              <a:buChar char="•"/>
            </a:pPr>
            <a:endParaRPr lang="en-GB" dirty="0"/>
          </a:p>
          <a:p>
            <a:pPr marL="0" indent="0">
              <a:spcBef>
                <a:spcPts val="0"/>
              </a:spcBef>
              <a:buSzPct val="100000"/>
            </a:pPr>
            <a:r>
              <a:rPr lang="en-GB" dirty="0"/>
              <a:t>What to look out for:</a:t>
            </a:r>
          </a:p>
          <a:p>
            <a:pPr marL="800100" lvl="1" indent="-342900">
              <a:spcBef>
                <a:spcPts val="0"/>
              </a:spcBef>
              <a:buSzPct val="100000"/>
              <a:buFont typeface="Arial" panose="020B0604020202020204" pitchFamily="34" charset="0"/>
              <a:buChar char="•"/>
            </a:pPr>
            <a:r>
              <a:rPr lang="en-GB" dirty="0"/>
              <a:t>Needs help around home</a:t>
            </a:r>
          </a:p>
          <a:p>
            <a:pPr marL="800100" lvl="1" indent="-342900">
              <a:spcBef>
                <a:spcPts val="0"/>
              </a:spcBef>
              <a:buSzPct val="100000"/>
              <a:buFont typeface="Arial" panose="020B0604020202020204" pitchFamily="34" charset="0"/>
              <a:buChar char="•"/>
            </a:pPr>
            <a:r>
              <a:rPr lang="en-GB" dirty="0"/>
              <a:t>Difficulty dressing, bathing, preparing food, </a:t>
            </a:r>
            <a:r>
              <a:rPr lang="en-GB" dirty="0" err="1"/>
              <a:t>etc</a:t>
            </a:r>
            <a:endParaRPr lang="en-GB" dirty="0"/>
          </a:p>
          <a:p>
            <a:pPr marL="342900" lvl="0" indent="-342900">
              <a:spcBef>
                <a:spcPts val="0"/>
              </a:spcBef>
              <a:buSzPct val="100000"/>
              <a:buFont typeface="Arial" panose="020B0604020202020204" pitchFamily="34" charset="0"/>
              <a:buChar char="•"/>
            </a:pPr>
            <a:endParaRPr lang="en-GB" dirty="0"/>
          </a:p>
          <a:p>
            <a:pPr marL="0" lvl="0" indent="0">
              <a:spcBef>
                <a:spcPts val="0"/>
              </a:spcBef>
              <a:buSzPct val="100000"/>
            </a:pPr>
            <a:r>
              <a:rPr lang="en-GB" b="1" dirty="0"/>
              <a:t>Social isolation:</a:t>
            </a:r>
          </a:p>
          <a:p>
            <a:pPr marL="800100" lvl="1" indent="-342900">
              <a:spcBef>
                <a:spcPts val="0"/>
              </a:spcBef>
              <a:buSzPct val="100000"/>
              <a:buFont typeface="Arial" panose="020B0604020202020204" pitchFamily="34" charset="0"/>
              <a:buChar char="•"/>
            </a:pPr>
            <a:r>
              <a:rPr lang="en-GB" dirty="0"/>
              <a:t>Health </a:t>
            </a:r>
            <a:r>
              <a:rPr lang="en-GB" dirty="0" smtClean="0"/>
              <a:t>inequalities Project launching this month</a:t>
            </a:r>
            <a:endParaRPr lang="en-GB" dirty="0"/>
          </a:p>
          <a:p>
            <a:pPr marL="800100" lvl="1" indent="-342900">
              <a:spcBef>
                <a:spcPts val="0"/>
              </a:spcBef>
              <a:buSzPct val="100000"/>
              <a:buFont typeface="Arial" panose="020B0604020202020204" pitchFamily="34" charset="0"/>
              <a:buChar char="•"/>
            </a:pPr>
            <a:r>
              <a:rPr lang="en-GB" dirty="0"/>
              <a:t>Remit is </a:t>
            </a:r>
            <a:r>
              <a:rPr lang="en-GB" dirty="0" smtClean="0"/>
              <a:t>to improve connections between people </a:t>
            </a:r>
            <a:r>
              <a:rPr lang="en-GB" dirty="0"/>
              <a:t>to </a:t>
            </a:r>
            <a:r>
              <a:rPr lang="en-GB" dirty="0" smtClean="0"/>
              <a:t>advice services available to improve health outcomes</a:t>
            </a:r>
            <a:endParaRPr lang="en-GB" dirty="0"/>
          </a:p>
        </p:txBody>
      </p:sp>
    </p:spTree>
    <p:extLst>
      <p:ext uri="{BB962C8B-B14F-4D97-AF65-F5344CB8AC3E}">
        <p14:creationId xmlns:p14="http://schemas.microsoft.com/office/powerpoint/2010/main" val="3958917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BF33-8A00-A01B-F867-0960D3E3F679}"/>
              </a:ext>
            </a:extLst>
          </p:cNvPr>
          <p:cNvSpPr>
            <a:spLocks noGrp="1"/>
          </p:cNvSpPr>
          <p:nvPr>
            <p:ph type="title"/>
          </p:nvPr>
        </p:nvSpPr>
        <p:spPr/>
        <p:txBody>
          <a:bodyPr/>
          <a:lstStyle/>
          <a:p>
            <a:r>
              <a:rPr lang="en-GB"/>
              <a:t>Cost of Living - Steps </a:t>
            </a:r>
          </a:p>
        </p:txBody>
      </p:sp>
      <p:sp>
        <p:nvSpPr>
          <p:cNvPr id="3" name="Text Placeholder 2">
            <a:extLst>
              <a:ext uri="{FF2B5EF4-FFF2-40B4-BE49-F238E27FC236}">
                <a16:creationId xmlns:a16="http://schemas.microsoft.com/office/drawing/2014/main" id="{F706BDEB-CF52-B793-D14D-E55C0BD26CAF}"/>
              </a:ext>
            </a:extLst>
          </p:cNvPr>
          <p:cNvSpPr>
            <a:spLocks noGrp="1"/>
          </p:cNvSpPr>
          <p:nvPr>
            <p:ph type="body" idx="1"/>
          </p:nvPr>
        </p:nvSpPr>
        <p:spPr/>
        <p:txBody>
          <a:bodyPr/>
          <a:lstStyle/>
          <a:p>
            <a:pPr marL="785336" indent="-557213">
              <a:lnSpc>
                <a:spcPct val="150000"/>
              </a:lnSpc>
              <a:buSzPct val="100000"/>
              <a:buFont typeface="+mj-lt"/>
              <a:buAutoNum type="arabicPeriod"/>
            </a:pPr>
            <a:r>
              <a:rPr lang="en-US" sz="2400" dirty="0">
                <a:solidFill>
                  <a:schemeClr val="bg2"/>
                </a:solidFill>
              </a:rPr>
              <a:t>Short-term help with food and essentials</a:t>
            </a:r>
            <a:endParaRPr lang="en-US" dirty="0">
              <a:solidFill>
                <a:schemeClr val="bg2"/>
              </a:solidFill>
            </a:endParaRPr>
          </a:p>
          <a:p>
            <a:pPr marL="785336" indent="-557213">
              <a:lnSpc>
                <a:spcPct val="150000"/>
              </a:lnSpc>
              <a:buSzPct val="100000"/>
              <a:buFont typeface="+mj-lt"/>
              <a:buAutoNum type="arabicPeriod"/>
            </a:pPr>
            <a:r>
              <a:rPr lang="en-GB" sz="2400" dirty="0">
                <a:solidFill>
                  <a:schemeClr val="bg2"/>
                </a:solidFill>
              </a:rPr>
              <a:t>Increase income </a:t>
            </a:r>
            <a:endParaRPr lang="en-US" sz="2400" dirty="0">
              <a:solidFill>
                <a:schemeClr val="bg2"/>
              </a:solidFill>
            </a:endParaRPr>
          </a:p>
          <a:p>
            <a:pPr marL="785336" indent="-557213">
              <a:lnSpc>
                <a:spcPct val="150000"/>
              </a:lnSpc>
              <a:buSzPct val="100000"/>
              <a:buFont typeface="+mj-lt"/>
              <a:buAutoNum type="arabicPeriod"/>
            </a:pPr>
            <a:r>
              <a:rPr lang="en-GB" sz="2400" dirty="0">
                <a:solidFill>
                  <a:schemeClr val="bg2"/>
                </a:solidFill>
              </a:rPr>
              <a:t>Reduce costs </a:t>
            </a:r>
          </a:p>
          <a:p>
            <a:pPr marL="785336" indent="-557213">
              <a:lnSpc>
                <a:spcPct val="150000"/>
              </a:lnSpc>
              <a:buSzPct val="100000"/>
              <a:buFont typeface="+mj-lt"/>
              <a:buAutoNum type="arabicPeriod"/>
            </a:pPr>
            <a:r>
              <a:rPr lang="en-US" sz="2400" dirty="0">
                <a:solidFill>
                  <a:schemeClr val="bg2"/>
                </a:solidFill>
              </a:rPr>
              <a:t>Get advice </a:t>
            </a:r>
            <a:endParaRPr lang="en-GB" sz="2400" dirty="0">
              <a:solidFill>
                <a:schemeClr val="bg2"/>
              </a:solidFill>
            </a:endParaRPr>
          </a:p>
          <a:p>
            <a:pPr marL="785336" indent="-557213">
              <a:lnSpc>
                <a:spcPct val="150000"/>
              </a:lnSpc>
              <a:buSzPct val="100000"/>
              <a:buAutoNum type="arabicPeriod"/>
            </a:pPr>
            <a:r>
              <a:rPr lang="en-US" sz="2400" dirty="0">
                <a:solidFill>
                  <a:schemeClr val="bg2"/>
                </a:solidFill>
              </a:rPr>
              <a:t>Get help with one-off costs</a:t>
            </a:r>
            <a:endParaRPr lang="en-GB" sz="2400" dirty="0">
              <a:solidFill>
                <a:schemeClr val="bg2"/>
              </a:solidFill>
            </a:endParaRPr>
          </a:p>
          <a:p>
            <a:pPr marL="785336" indent="-557213">
              <a:lnSpc>
                <a:spcPct val="150000"/>
              </a:lnSpc>
              <a:buSzPct val="100000"/>
              <a:buAutoNum type="arabicPeriod"/>
            </a:pPr>
            <a:r>
              <a:rPr lang="en-US" sz="2400" dirty="0">
                <a:solidFill>
                  <a:schemeClr val="bg2"/>
                </a:solidFill>
              </a:rPr>
              <a:t>Get support</a:t>
            </a:r>
          </a:p>
        </p:txBody>
      </p:sp>
    </p:spTree>
    <p:extLst>
      <p:ext uri="{BB962C8B-B14F-4D97-AF65-F5344CB8AC3E}">
        <p14:creationId xmlns:p14="http://schemas.microsoft.com/office/powerpoint/2010/main" val="386402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892E6-E5C1-794E-192D-BFAA32EA7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2F4FA3-3433-F611-3BBF-34C30AD85FD1}"/>
              </a:ext>
            </a:extLst>
          </p:cNvPr>
          <p:cNvSpPr>
            <a:spLocks noGrp="1"/>
          </p:cNvSpPr>
          <p:nvPr>
            <p:ph type="title"/>
          </p:nvPr>
        </p:nvSpPr>
        <p:spPr/>
        <p:txBody>
          <a:bodyPr/>
          <a:lstStyle/>
          <a:p>
            <a:r>
              <a:rPr lang="en-US" dirty="0"/>
              <a:t>CAW Cost of Living Project</a:t>
            </a:r>
            <a:endParaRPr lang="en-GB" dirty="0"/>
          </a:p>
        </p:txBody>
      </p:sp>
      <p:sp>
        <p:nvSpPr>
          <p:cNvPr id="3" name="Text Placeholder 2">
            <a:extLst>
              <a:ext uri="{FF2B5EF4-FFF2-40B4-BE49-F238E27FC236}">
                <a16:creationId xmlns:a16="http://schemas.microsoft.com/office/drawing/2014/main" id="{9A86B66B-C3AF-5022-6B19-29F11A336FB5}"/>
              </a:ext>
            </a:extLst>
          </p:cNvPr>
          <p:cNvSpPr>
            <a:spLocks noGrp="1"/>
          </p:cNvSpPr>
          <p:nvPr>
            <p:ph type="body" idx="1"/>
          </p:nvPr>
        </p:nvSpPr>
        <p:spPr/>
        <p:txBody>
          <a:bodyPr/>
          <a:lstStyle/>
          <a:p>
            <a:pPr marL="0" indent="0" defTabSz="685800">
              <a:spcBef>
                <a:spcPts val="0"/>
              </a:spcBef>
              <a:buClr>
                <a:srgbClr val="004B88"/>
              </a:buClr>
              <a:defRPr/>
            </a:pPr>
            <a:endParaRPr lang="en-US" sz="1613" kern="1200" dirty="0">
              <a:solidFill>
                <a:srgbClr val="004B88"/>
              </a:solidFill>
              <a:latin typeface="Arial"/>
            </a:endParaRPr>
          </a:p>
          <a:p>
            <a:pPr marL="0" indent="0">
              <a:spcBef>
                <a:spcPts val="0"/>
              </a:spcBef>
              <a:defRPr/>
            </a:pPr>
            <a:r>
              <a:rPr lang="en-US" sz="1613" kern="1200" dirty="0">
                <a:solidFill>
                  <a:srgbClr val="004B88"/>
                </a:solidFill>
                <a:latin typeface="Arial"/>
              </a:rPr>
              <a:t>Citizens Advice Wandsworth Cost of Living Checklist:</a:t>
            </a:r>
          </a:p>
          <a:p>
            <a:pPr marL="0" indent="0" defTabSz="685800">
              <a:spcBef>
                <a:spcPts val="0"/>
              </a:spcBef>
              <a:defRPr/>
            </a:pPr>
            <a:endParaRPr lang="en-US" sz="1613" kern="1200" dirty="0">
              <a:solidFill>
                <a:srgbClr val="004B88"/>
              </a:solidFill>
              <a:latin typeface="Arial"/>
            </a:endParaRPr>
          </a:p>
          <a:p>
            <a:pPr marL="0" indent="0" defTabSz="685800">
              <a:spcBef>
                <a:spcPts val="0"/>
              </a:spcBef>
              <a:defRPr/>
            </a:pPr>
            <a:endParaRPr lang="en-US" sz="1613" kern="1200" dirty="0">
              <a:solidFill>
                <a:srgbClr val="004B88"/>
              </a:solidFill>
              <a:latin typeface="Arial"/>
            </a:endParaRPr>
          </a:p>
          <a:p>
            <a:pPr marL="0" indent="0">
              <a:spcBef>
                <a:spcPts val="0"/>
              </a:spcBef>
            </a:pPr>
            <a:r>
              <a:rPr lang="en-US" sz="1613" kern="1200" dirty="0">
                <a:solidFill>
                  <a:srgbClr val="004B88"/>
                </a:solidFill>
                <a:hlinkClick r:id="rId3"/>
              </a:rPr>
              <a:t>https://cawandsworth.org/wp-content/uploads/2023/12/2312-Cost-of-Living-Checklist.pdf</a:t>
            </a:r>
            <a:endParaRPr lang="en-US" dirty="0"/>
          </a:p>
          <a:p>
            <a:pPr marL="0" indent="0">
              <a:spcBef>
                <a:spcPts val="0"/>
              </a:spcBef>
            </a:pPr>
            <a:endParaRPr lang="en-US" sz="1613" kern="1200" dirty="0">
              <a:solidFill>
                <a:srgbClr val="004B88"/>
              </a:solidFill>
            </a:endParaRPr>
          </a:p>
          <a:p>
            <a:pPr marL="0" indent="0">
              <a:spcBef>
                <a:spcPts val="0"/>
              </a:spcBef>
              <a:buClr>
                <a:srgbClr val="004B88"/>
              </a:buClr>
              <a:buFontTx/>
            </a:pPr>
            <a:endParaRPr lang="en-US" sz="1613" kern="1200" dirty="0">
              <a:solidFill>
                <a:srgbClr val="004B88"/>
              </a:solidFill>
              <a:latin typeface="Arial"/>
            </a:endParaRPr>
          </a:p>
          <a:p>
            <a:pPr marL="456724" indent="-228124"/>
            <a:endParaRPr lang="en-GB" dirty="0"/>
          </a:p>
        </p:txBody>
      </p:sp>
    </p:spTree>
    <p:extLst>
      <p:ext uri="{BB962C8B-B14F-4D97-AF65-F5344CB8AC3E}">
        <p14:creationId xmlns:p14="http://schemas.microsoft.com/office/powerpoint/2010/main" val="8092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1C47-1C67-B75F-CBF6-564F5127EC30}"/>
              </a:ext>
            </a:extLst>
          </p:cNvPr>
          <p:cNvSpPr>
            <a:spLocks noGrp="1"/>
          </p:cNvSpPr>
          <p:nvPr>
            <p:ph type="title"/>
          </p:nvPr>
        </p:nvSpPr>
        <p:spPr>
          <a:xfrm>
            <a:off x="214610" y="206375"/>
            <a:ext cx="8643640" cy="857400"/>
          </a:xfrm>
        </p:spPr>
        <p:txBody>
          <a:bodyPr/>
          <a:lstStyle/>
          <a:p>
            <a:r>
              <a:rPr lang="en-GB" dirty="0"/>
              <a:t>Short-term help with food and essentials</a:t>
            </a:r>
          </a:p>
        </p:txBody>
      </p:sp>
      <p:sp>
        <p:nvSpPr>
          <p:cNvPr id="3" name="Text Placeholder 2">
            <a:extLst>
              <a:ext uri="{FF2B5EF4-FFF2-40B4-BE49-F238E27FC236}">
                <a16:creationId xmlns:a16="http://schemas.microsoft.com/office/drawing/2014/main" id="{3C1FB4B3-9355-BAFC-978B-21F6071718C5}"/>
              </a:ext>
            </a:extLst>
          </p:cNvPr>
          <p:cNvSpPr>
            <a:spLocks noGrp="1"/>
          </p:cNvSpPr>
          <p:nvPr>
            <p:ph type="body" idx="1"/>
          </p:nvPr>
        </p:nvSpPr>
        <p:spPr/>
        <p:txBody>
          <a:bodyPr/>
          <a:lstStyle/>
          <a:p>
            <a:endParaRPr lang="en-GB" sz="3000" dirty="0"/>
          </a:p>
          <a:p>
            <a:pPr marL="571495" indent="-342900">
              <a:buFont typeface="Arial" panose="020B0604020202020204" pitchFamily="34" charset="0"/>
              <a:buChar char="•"/>
            </a:pPr>
            <a:r>
              <a:rPr lang="en-GB" sz="3000" dirty="0"/>
              <a:t>Food banks and community support </a:t>
            </a:r>
          </a:p>
          <a:p>
            <a:pPr marL="571495" indent="-342900">
              <a:buFont typeface="Arial" panose="020B0604020202020204" pitchFamily="34" charset="0"/>
              <a:buChar char="•"/>
            </a:pPr>
            <a:endParaRPr lang="en-GB" sz="3000" dirty="0"/>
          </a:p>
          <a:p>
            <a:pPr marL="571495" indent="-342900">
              <a:buFont typeface="Arial" panose="020B0604020202020204" pitchFamily="34" charset="0"/>
              <a:buChar char="•"/>
            </a:pPr>
            <a:r>
              <a:rPr lang="en-GB" sz="3000" dirty="0"/>
              <a:t>Crisis Assistance Grants </a:t>
            </a:r>
          </a:p>
          <a:p>
            <a:pPr marL="571495" indent="-342900">
              <a:buFont typeface="Arial" panose="020B0604020202020204" pitchFamily="34" charset="0"/>
              <a:buChar char="•"/>
            </a:pPr>
            <a:endParaRPr lang="en-GB" sz="3000" dirty="0"/>
          </a:p>
          <a:p>
            <a:pPr marL="571495" indent="-342900">
              <a:buFont typeface="Arial" panose="020B0604020202020204" pitchFamily="34" charset="0"/>
              <a:buChar char="•"/>
            </a:pPr>
            <a:r>
              <a:rPr lang="en-GB" sz="3000" dirty="0"/>
              <a:t>Low Cost food projects </a:t>
            </a:r>
          </a:p>
        </p:txBody>
      </p:sp>
    </p:spTree>
    <p:extLst>
      <p:ext uri="{BB962C8B-B14F-4D97-AF65-F5344CB8AC3E}">
        <p14:creationId xmlns:p14="http://schemas.microsoft.com/office/powerpoint/2010/main" val="193464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Introduction</a:t>
            </a:r>
            <a:endParaRPr dirty="0"/>
          </a:p>
        </p:txBody>
      </p:sp>
      <p:graphicFrame>
        <p:nvGraphicFramePr>
          <p:cNvPr id="5" name="Diagram 4"/>
          <p:cNvGraphicFramePr/>
          <p:nvPr>
            <p:extLst>
              <p:ext uri="{D42A27DB-BD31-4B8C-83A1-F6EECF244321}">
                <p14:modId xmlns:p14="http://schemas.microsoft.com/office/powerpoint/2010/main" val="1289881413"/>
              </p:ext>
            </p:extLst>
          </p:nvPr>
        </p:nvGraphicFramePr>
        <p:xfrm>
          <a:off x="1307805" y="1063775"/>
          <a:ext cx="6528391" cy="3820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85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5360-028C-8FC5-988E-3C34D28F9BE4}"/>
              </a:ext>
            </a:extLst>
          </p:cNvPr>
          <p:cNvSpPr>
            <a:spLocks noGrp="1"/>
          </p:cNvSpPr>
          <p:nvPr>
            <p:ph type="title"/>
          </p:nvPr>
        </p:nvSpPr>
        <p:spPr/>
        <p:txBody>
          <a:bodyPr/>
          <a:lstStyle/>
          <a:p>
            <a:r>
              <a:rPr lang="en-GB" dirty="0"/>
              <a:t>Where can you find information about short-term help? </a:t>
            </a:r>
          </a:p>
        </p:txBody>
      </p:sp>
      <p:sp>
        <p:nvSpPr>
          <p:cNvPr id="3" name="Text Placeholder 2">
            <a:extLst>
              <a:ext uri="{FF2B5EF4-FFF2-40B4-BE49-F238E27FC236}">
                <a16:creationId xmlns:a16="http://schemas.microsoft.com/office/drawing/2014/main" id="{E366EF22-920D-169E-542A-C7F96BC5AEA7}"/>
              </a:ext>
            </a:extLst>
          </p:cNvPr>
          <p:cNvSpPr>
            <a:spLocks noGrp="1"/>
          </p:cNvSpPr>
          <p:nvPr>
            <p:ph type="body" idx="1"/>
          </p:nvPr>
        </p:nvSpPr>
        <p:spPr/>
        <p:txBody>
          <a:bodyPr/>
          <a:lstStyle/>
          <a:p>
            <a:pPr marL="228124" indent="0"/>
            <a:endParaRPr lang="en-GB" sz="1988" dirty="0"/>
          </a:p>
          <a:p>
            <a:pPr marL="571024" indent="-342900">
              <a:buFont typeface="Arial" panose="020B0604020202020204" pitchFamily="34" charset="0"/>
              <a:buChar char="•"/>
            </a:pPr>
            <a:r>
              <a:rPr lang="en-GB" sz="1988" dirty="0"/>
              <a:t> </a:t>
            </a:r>
            <a:r>
              <a:rPr lang="en-GB" sz="1988" dirty="0">
                <a:hlinkClick r:id="rId3"/>
              </a:rPr>
              <a:t>https://www.wandsworth.gov.uk/cost-of-living-hub/</a:t>
            </a:r>
          </a:p>
          <a:p>
            <a:pPr marL="228124" indent="0"/>
            <a:endParaRPr lang="en-GB" sz="1988" dirty="0"/>
          </a:p>
          <a:p>
            <a:pPr marL="571024" indent="-342900">
              <a:buFont typeface="Arial" panose="020B0604020202020204" pitchFamily="34" charset="0"/>
              <a:buChar char="•"/>
            </a:pPr>
            <a:r>
              <a:rPr lang="en-GB" sz="1988" dirty="0">
                <a:hlinkClick r:id="rId4"/>
              </a:rPr>
              <a:t>https://cawandsworth.org/</a:t>
            </a:r>
          </a:p>
          <a:p>
            <a:pPr marL="228124" indent="0"/>
            <a:endParaRPr lang="en-GB" sz="1988" dirty="0"/>
          </a:p>
          <a:p>
            <a:pPr marL="571024" indent="-342900">
              <a:buFont typeface="Arial" panose="020B0604020202020204" pitchFamily="34" charset="0"/>
              <a:buChar char="•"/>
            </a:pPr>
            <a:r>
              <a:rPr lang="en-GB" sz="1988" dirty="0">
                <a:hlinkClick r:id="rId5"/>
              </a:rPr>
              <a:t>trusselltrust.org/get-help/find-a-foodbank</a:t>
            </a:r>
          </a:p>
          <a:p>
            <a:pPr marL="456724" indent="-228124"/>
            <a:endParaRPr lang="en-GB" dirty="0"/>
          </a:p>
          <a:p>
            <a:pPr marL="456724" indent="-228124"/>
            <a:endParaRPr lang="en-GB" dirty="0"/>
          </a:p>
        </p:txBody>
      </p:sp>
    </p:spTree>
    <p:extLst>
      <p:ext uri="{BB962C8B-B14F-4D97-AF65-F5344CB8AC3E}">
        <p14:creationId xmlns:p14="http://schemas.microsoft.com/office/powerpoint/2010/main" val="200362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4265-5CD1-A4EC-1B62-D7C4F8C3E27C}"/>
              </a:ext>
            </a:extLst>
          </p:cNvPr>
          <p:cNvSpPr>
            <a:spLocks noGrp="1"/>
          </p:cNvSpPr>
          <p:nvPr>
            <p:ph type="title"/>
          </p:nvPr>
        </p:nvSpPr>
        <p:spPr>
          <a:xfrm>
            <a:off x="214610" y="206375"/>
            <a:ext cx="8703902" cy="857400"/>
          </a:xfrm>
        </p:spPr>
        <p:txBody>
          <a:bodyPr/>
          <a:lstStyle/>
          <a:p>
            <a:r>
              <a:rPr lang="en-GB"/>
              <a:t>Increase your income -</a:t>
            </a:r>
            <a:br>
              <a:rPr lang="en-GB"/>
            </a:br>
            <a:r>
              <a:rPr lang="en-GB"/>
              <a:t>Benefits and Tax Credits </a:t>
            </a:r>
          </a:p>
        </p:txBody>
      </p:sp>
      <p:sp>
        <p:nvSpPr>
          <p:cNvPr id="3" name="Text Placeholder 2">
            <a:extLst>
              <a:ext uri="{FF2B5EF4-FFF2-40B4-BE49-F238E27FC236}">
                <a16:creationId xmlns:a16="http://schemas.microsoft.com/office/drawing/2014/main" id="{3F77199D-3FE1-0675-50D0-CFFD5B92B82E}"/>
              </a:ext>
            </a:extLst>
          </p:cNvPr>
          <p:cNvSpPr>
            <a:spLocks noGrp="1"/>
          </p:cNvSpPr>
          <p:nvPr>
            <p:ph type="body" idx="1"/>
          </p:nvPr>
        </p:nvSpPr>
        <p:spPr>
          <a:xfrm>
            <a:off x="214312" y="1143000"/>
            <a:ext cx="8229748" cy="3879900"/>
          </a:xfrm>
        </p:spPr>
        <p:txBody>
          <a:bodyPr/>
          <a:lstStyle/>
          <a:p>
            <a:pPr marL="456724" indent="-228124" fontAlgn="base"/>
            <a:endParaRPr lang="en-US" sz="1350">
              <a:solidFill>
                <a:srgbClr val="004B88"/>
              </a:solidFill>
              <a:latin typeface="Open Sans" panose="020B0606030504020204" pitchFamily="34" charset="0"/>
            </a:endParaRPr>
          </a:p>
          <a:p>
            <a:pPr marL="203359" indent="0" fontAlgn="base">
              <a:tabLst>
                <a:tab pos="203597" algn="l"/>
              </a:tabLst>
            </a:pPr>
            <a:r>
              <a:rPr lang="en-US" sz="2100">
                <a:solidFill>
                  <a:srgbClr val="004B88"/>
                </a:solidFill>
              </a:rPr>
              <a:t>Check what you might get using a </a:t>
            </a:r>
            <a:r>
              <a:rPr lang="en-US" sz="2100" b="1">
                <a:solidFill>
                  <a:srgbClr val="004B88"/>
                </a:solidFill>
              </a:rPr>
              <a:t>benefits calculator</a:t>
            </a:r>
            <a:r>
              <a:rPr lang="en-US" sz="2100">
                <a:solidFill>
                  <a:srgbClr val="004B88"/>
                </a:solidFill>
              </a:rPr>
              <a:t>: </a:t>
            </a:r>
          </a:p>
          <a:p>
            <a:pPr marL="228124" indent="0" fontAlgn="base"/>
            <a:r>
              <a:rPr lang="en-US" sz="2100" u="sng">
                <a:solidFill>
                  <a:srgbClr val="0000FF"/>
                </a:solidFill>
                <a:hlinkClick r:id="rId3"/>
              </a:rPr>
              <a:t>www.entitledto.co.uk</a:t>
            </a:r>
            <a:r>
              <a:rPr lang="en-US" sz="2100">
                <a:solidFill>
                  <a:srgbClr val="004B88"/>
                </a:solidFill>
              </a:rPr>
              <a:t> </a:t>
            </a:r>
          </a:p>
          <a:p>
            <a:pPr marL="228124" indent="0" fontAlgn="base"/>
            <a:r>
              <a:rPr lang="en-US" sz="2100" u="sng">
                <a:solidFill>
                  <a:srgbClr val="0000FF"/>
                </a:solidFill>
                <a:hlinkClick r:id="rId4"/>
              </a:rPr>
              <a:t>http://www.turn2us.org.uk</a:t>
            </a:r>
            <a:r>
              <a:rPr lang="en-US" sz="2100">
                <a:solidFill>
                  <a:srgbClr val="004B88"/>
                </a:solidFill>
              </a:rPr>
              <a:t> </a:t>
            </a:r>
          </a:p>
          <a:p>
            <a:pPr marL="456724" indent="-228124" fontAlgn="base"/>
            <a:endParaRPr lang="en-US" sz="2100">
              <a:solidFill>
                <a:srgbClr val="004B88"/>
              </a:solidFill>
              <a:latin typeface="Segoe UI" panose="020B0502040204020203" pitchFamily="34" charset="0"/>
            </a:endParaRPr>
          </a:p>
          <a:p>
            <a:pPr marL="271463" indent="0" fontAlgn="base"/>
            <a:r>
              <a:rPr lang="en-US" sz="2100" b="1">
                <a:solidFill>
                  <a:srgbClr val="004B88"/>
                </a:solidFill>
              </a:rPr>
              <a:t>Help to Claim </a:t>
            </a:r>
            <a:r>
              <a:rPr lang="en-US" sz="2100">
                <a:solidFill>
                  <a:srgbClr val="004B88"/>
                </a:solidFill>
              </a:rPr>
              <a:t>service can check if you can get or would be better off on Universal Credit:  </a:t>
            </a:r>
          </a:p>
          <a:p>
            <a:pPr marL="271463" indent="0" fontAlgn="base"/>
            <a:r>
              <a:rPr lang="en-US" sz="2100">
                <a:solidFill>
                  <a:srgbClr val="004B88"/>
                </a:solidFill>
              </a:rPr>
              <a:t>0800 144 8 444 (Monday to Friday, 8AM to 6PM) </a:t>
            </a:r>
          </a:p>
          <a:p>
            <a:pPr marL="271463" indent="0" fontAlgn="base"/>
            <a:r>
              <a:rPr lang="en-US" sz="1800" u="sng">
                <a:solidFill>
                  <a:srgbClr val="0000FF"/>
                </a:solidFill>
                <a:hlinkClick r:id="rId5"/>
              </a:rPr>
              <a:t>www.citizensadvice.org.uk/about-us/contact-us/contact-us/help-to-claim</a:t>
            </a:r>
            <a:r>
              <a:rPr lang="en-US" sz="1800">
                <a:solidFill>
                  <a:srgbClr val="004B88"/>
                </a:solidFill>
              </a:rPr>
              <a:t> </a:t>
            </a:r>
          </a:p>
          <a:p>
            <a:pPr marL="456724" indent="-228124"/>
            <a:endParaRPr lang="en-GB"/>
          </a:p>
          <a:p>
            <a:pPr marL="456724" indent="-228124"/>
            <a:endParaRPr lang="en-GB"/>
          </a:p>
        </p:txBody>
      </p:sp>
    </p:spTree>
    <p:extLst>
      <p:ext uri="{BB962C8B-B14F-4D97-AF65-F5344CB8AC3E}">
        <p14:creationId xmlns:p14="http://schemas.microsoft.com/office/powerpoint/2010/main" val="373725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F46A-E418-4999-CD16-9826B5128576}"/>
              </a:ext>
            </a:extLst>
          </p:cNvPr>
          <p:cNvSpPr>
            <a:spLocks noGrp="1"/>
          </p:cNvSpPr>
          <p:nvPr>
            <p:ph type="title"/>
          </p:nvPr>
        </p:nvSpPr>
        <p:spPr/>
        <p:txBody>
          <a:bodyPr/>
          <a:lstStyle/>
          <a:p>
            <a:r>
              <a:rPr lang="en-US" dirty="0"/>
              <a:t>Wandsworth Council Grants</a:t>
            </a:r>
            <a:endParaRPr lang="en-GB" dirty="0"/>
          </a:p>
        </p:txBody>
      </p:sp>
      <p:sp>
        <p:nvSpPr>
          <p:cNvPr id="3" name="Text Placeholder 2">
            <a:extLst>
              <a:ext uri="{FF2B5EF4-FFF2-40B4-BE49-F238E27FC236}">
                <a16:creationId xmlns:a16="http://schemas.microsoft.com/office/drawing/2014/main" id="{A254522A-30A7-74DB-44DD-9753534326A8}"/>
              </a:ext>
            </a:extLst>
          </p:cNvPr>
          <p:cNvSpPr>
            <a:spLocks noGrp="1"/>
          </p:cNvSpPr>
          <p:nvPr>
            <p:ph type="body" idx="1"/>
          </p:nvPr>
        </p:nvSpPr>
        <p:spPr>
          <a:xfrm>
            <a:off x="214312" y="844705"/>
            <a:ext cx="8704200" cy="4178195"/>
          </a:xfrm>
        </p:spPr>
        <p:txBody>
          <a:bodyPr/>
          <a:lstStyle/>
          <a:p>
            <a:pPr algn="l" rtl="0" fontAlgn="base">
              <a:buFont typeface="Arial" panose="020B0604020202020204" pitchFamily="34" charset="0"/>
              <a:buChar char="•"/>
            </a:pPr>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Discretionary Social Fund (DSF)</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sz="24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Crisis Assistance</a:t>
            </a:r>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28600" indent="0" algn="l" rtl="0" fontAlgn="base"/>
            <a:endPar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4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Discretionary Housing Payments (DHP)</a:t>
            </a:r>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sz="2400"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28600" indent="0" algn="l" rtl="0" fontAlgn="base"/>
            <a:endParaRPr lang="en-US" sz="2400" b="1" u="sng"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r>
              <a:rPr lang="en-US" sz="2400" b="1" u="sng"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Community </a:t>
            </a:r>
            <a:r>
              <a:rPr lang="en-US" sz="2400" b="1" u="sng" dirty="0">
                <a:solidFill>
                  <a:srgbClr val="002060"/>
                </a:solidFill>
                <a:latin typeface="Open Sans" panose="020B0606030504020204" pitchFamily="34" charset="0"/>
                <a:ea typeface="Open Sans" panose="020B0606030504020204" pitchFamily="34" charset="0"/>
                <a:cs typeface="Open Sans" panose="020B0606030504020204" pitchFamily="34" charset="0"/>
              </a:rPr>
              <a:t>Care Grant (CCG)</a:t>
            </a:r>
            <a:r>
              <a:rPr lang="en-US" sz="18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sz="1200"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pPr algn="l" rtl="0" fontAlgn="base">
              <a:buFont typeface="Arial" panose="020B0604020202020204" pitchFamily="34" charset="0"/>
              <a:buChar char="•"/>
            </a:pPr>
            <a:endParaRPr lang="en-US" sz="1800" dirty="0">
              <a:solidFill>
                <a:srgbClr val="004B88"/>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26818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5CA89-0118-CFE5-488B-EDBD5F7FB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EEE17-5BBB-90F4-7BD3-30B7918AADAF}"/>
              </a:ext>
            </a:extLst>
          </p:cNvPr>
          <p:cNvSpPr>
            <a:spLocks noGrp="1"/>
          </p:cNvSpPr>
          <p:nvPr>
            <p:ph type="title"/>
          </p:nvPr>
        </p:nvSpPr>
        <p:spPr/>
        <p:txBody>
          <a:bodyPr/>
          <a:lstStyle/>
          <a:p>
            <a:r>
              <a:rPr lang="en-GB" sz="3188" dirty="0"/>
              <a:t>Increase your income – </a:t>
            </a:r>
            <a:br>
              <a:rPr lang="en-GB" sz="3188" dirty="0"/>
            </a:br>
            <a:r>
              <a:rPr lang="en-GB" sz="3188" dirty="0"/>
              <a:t>Cost of Living Support Wandsworth</a:t>
            </a:r>
            <a:endParaRPr lang="en-GB" dirty="0"/>
          </a:p>
        </p:txBody>
      </p:sp>
      <p:sp>
        <p:nvSpPr>
          <p:cNvPr id="3" name="Text Placeholder 2">
            <a:extLst>
              <a:ext uri="{FF2B5EF4-FFF2-40B4-BE49-F238E27FC236}">
                <a16:creationId xmlns:a16="http://schemas.microsoft.com/office/drawing/2014/main" id="{1477F733-4939-B9DB-5D6C-21BC628250E0}"/>
              </a:ext>
            </a:extLst>
          </p:cNvPr>
          <p:cNvSpPr>
            <a:spLocks noGrp="1"/>
          </p:cNvSpPr>
          <p:nvPr>
            <p:ph type="body" idx="1"/>
          </p:nvPr>
        </p:nvSpPr>
        <p:spPr/>
        <p:txBody>
          <a:bodyPr/>
          <a:lstStyle/>
          <a:p>
            <a:pPr marL="0" lvl="1" indent="0">
              <a:spcBef>
                <a:spcPts val="300"/>
              </a:spcBef>
            </a:pPr>
            <a:endParaRPr lang="en-US" sz="1500" b="1" dirty="0">
              <a:solidFill>
                <a:srgbClr val="004B88"/>
              </a:solidFill>
              <a:cs typeface="Calibri"/>
            </a:endParaRPr>
          </a:p>
          <a:p>
            <a:pPr marL="0" lvl="1" indent="0">
              <a:spcBef>
                <a:spcPts val="300"/>
              </a:spcBef>
            </a:pPr>
            <a:r>
              <a:rPr lang="en-US" sz="1500" b="1" dirty="0">
                <a:solidFill>
                  <a:srgbClr val="004B88"/>
                </a:solidFill>
                <a:cs typeface="Calibri"/>
              </a:rPr>
              <a:t>School Uniform - </a:t>
            </a:r>
            <a:r>
              <a:rPr lang="en-US" sz="1500" dirty="0">
                <a:solidFill>
                  <a:srgbClr val="004B88"/>
                </a:solidFill>
                <a:cs typeface="Calibri"/>
              </a:rPr>
              <a:t> vouchers available for pupils eligible for free school meals and moving into Reception or Year 7</a:t>
            </a:r>
            <a:endParaRPr lang="en-US" sz="1988" dirty="0"/>
          </a:p>
          <a:p>
            <a:pPr marL="0" lvl="1" indent="0">
              <a:spcBef>
                <a:spcPts val="300"/>
              </a:spcBef>
            </a:pPr>
            <a:endParaRPr lang="en-US" sz="1500" dirty="0">
              <a:solidFill>
                <a:srgbClr val="004B88"/>
              </a:solidFill>
              <a:cs typeface="Calibri"/>
            </a:endParaRPr>
          </a:p>
          <a:p>
            <a:pPr marL="0" lvl="1" indent="0">
              <a:spcBef>
                <a:spcPts val="300"/>
              </a:spcBef>
            </a:pPr>
            <a:r>
              <a:rPr lang="en-US" sz="1500" b="1" dirty="0">
                <a:solidFill>
                  <a:srgbClr val="004B88"/>
                </a:solidFill>
                <a:cs typeface="Calibri"/>
              </a:rPr>
              <a:t>Food vouchers </a:t>
            </a:r>
            <a:r>
              <a:rPr lang="en-US" sz="1500" dirty="0">
                <a:solidFill>
                  <a:srgbClr val="004B88"/>
                </a:solidFill>
                <a:cs typeface="Calibri"/>
              </a:rPr>
              <a:t>for children on free school meals over school holidays</a:t>
            </a:r>
          </a:p>
          <a:p>
            <a:pPr marL="0" lvl="1" indent="0">
              <a:spcBef>
                <a:spcPts val="300"/>
              </a:spcBef>
            </a:pPr>
            <a:endParaRPr lang="en-US" sz="1500" dirty="0">
              <a:solidFill>
                <a:srgbClr val="004B88"/>
              </a:solidFill>
              <a:cs typeface="Calibri"/>
            </a:endParaRPr>
          </a:p>
          <a:p>
            <a:pPr marL="0" lvl="1" indent="0">
              <a:spcBef>
                <a:spcPts val="300"/>
              </a:spcBef>
            </a:pPr>
            <a:r>
              <a:rPr lang="en-US" sz="1500" b="1" dirty="0">
                <a:solidFill>
                  <a:srgbClr val="004B88"/>
                </a:solidFill>
                <a:cs typeface="Calibri"/>
              </a:rPr>
              <a:t>Wandsworth Council Cost of Living Hub</a:t>
            </a:r>
            <a:endParaRPr lang="en-US" sz="1500" dirty="0">
              <a:solidFill>
                <a:srgbClr val="004B88"/>
              </a:solidFill>
              <a:cs typeface="Calibri"/>
            </a:endParaRPr>
          </a:p>
          <a:p>
            <a:pPr marL="0" indent="0">
              <a:spcBef>
                <a:spcPts val="0"/>
              </a:spcBef>
              <a:spcAft>
                <a:spcPts val="450"/>
              </a:spcAft>
            </a:pPr>
            <a:r>
              <a:rPr lang="en-GB" sz="1500" dirty="0">
                <a:solidFill>
                  <a:srgbClr val="004B88"/>
                </a:solidFill>
                <a:cs typeface="Calibri"/>
                <a:hlinkClick r:id="rId3"/>
              </a:rPr>
              <a:t>https://www.wandsworth.gov.uk/cost-of-living-hub/</a:t>
            </a:r>
            <a:endParaRPr lang="en-GB" sz="1500">
              <a:solidFill>
                <a:srgbClr val="004B88"/>
              </a:solidFill>
              <a:cs typeface="Calibri"/>
            </a:endParaRPr>
          </a:p>
          <a:p>
            <a:pPr marL="456724" indent="-228124"/>
            <a:endParaRPr lang="en-US" sz="900" dirty="0">
              <a:solidFill>
                <a:srgbClr val="004B88"/>
              </a:solidFill>
              <a:latin typeface="Segoe UI" panose="020B0502040204020203" pitchFamily="34" charset="0"/>
            </a:endParaRPr>
          </a:p>
        </p:txBody>
      </p:sp>
    </p:spTree>
    <p:extLst>
      <p:ext uri="{BB962C8B-B14F-4D97-AF65-F5344CB8AC3E}">
        <p14:creationId xmlns:p14="http://schemas.microsoft.com/office/powerpoint/2010/main" val="119355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102E-E9B1-F6E2-B396-EC47AF59B86E}"/>
              </a:ext>
            </a:extLst>
          </p:cNvPr>
          <p:cNvSpPr>
            <a:spLocks noGrp="1"/>
          </p:cNvSpPr>
          <p:nvPr>
            <p:ph type="title"/>
          </p:nvPr>
        </p:nvSpPr>
        <p:spPr/>
        <p:txBody>
          <a:bodyPr/>
          <a:lstStyle/>
          <a:p>
            <a:r>
              <a:rPr lang="en-GB" dirty="0"/>
              <a:t>Reduce your costs </a:t>
            </a:r>
          </a:p>
        </p:txBody>
      </p:sp>
      <p:graphicFrame>
        <p:nvGraphicFramePr>
          <p:cNvPr id="4" name="Diagram 3"/>
          <p:cNvGraphicFramePr/>
          <p:nvPr>
            <p:extLst>
              <p:ext uri="{D42A27DB-BD31-4B8C-83A1-F6EECF244321}">
                <p14:modId xmlns:p14="http://schemas.microsoft.com/office/powerpoint/2010/main" val="1386639511"/>
              </p:ext>
            </p:extLst>
          </p:nvPr>
        </p:nvGraphicFramePr>
        <p:xfrm>
          <a:off x="214312" y="1143000"/>
          <a:ext cx="8704200" cy="387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83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A019-77E8-91E9-A2EF-41AFB6AE8336}"/>
              </a:ext>
            </a:extLst>
          </p:cNvPr>
          <p:cNvSpPr>
            <a:spLocks noGrp="1"/>
          </p:cNvSpPr>
          <p:nvPr>
            <p:ph type="title"/>
          </p:nvPr>
        </p:nvSpPr>
        <p:spPr/>
        <p:txBody>
          <a:bodyPr/>
          <a:lstStyle/>
          <a:p>
            <a:r>
              <a:rPr lang="en-GB"/>
              <a:t>Get help with one-off costs </a:t>
            </a:r>
          </a:p>
        </p:txBody>
      </p:sp>
      <p:sp>
        <p:nvSpPr>
          <p:cNvPr id="3" name="Text Placeholder 2">
            <a:extLst>
              <a:ext uri="{FF2B5EF4-FFF2-40B4-BE49-F238E27FC236}">
                <a16:creationId xmlns:a16="http://schemas.microsoft.com/office/drawing/2014/main" id="{FF4CB7B6-5361-B13F-8F1B-12697D17FA09}"/>
              </a:ext>
            </a:extLst>
          </p:cNvPr>
          <p:cNvSpPr>
            <a:spLocks noGrp="1"/>
          </p:cNvSpPr>
          <p:nvPr>
            <p:ph type="body" idx="1"/>
          </p:nvPr>
        </p:nvSpPr>
        <p:spPr/>
        <p:txBody>
          <a:bodyPr/>
          <a:lstStyle/>
          <a:p>
            <a:pPr marL="456724" indent="-228124"/>
            <a:endParaRPr lang="en-GB" sz="1988" dirty="0"/>
          </a:p>
          <a:p>
            <a:pPr marL="271463" indent="0"/>
            <a:r>
              <a:rPr lang="en-US" sz="2400" dirty="0">
                <a:solidFill>
                  <a:srgbClr val="004B88"/>
                </a:solidFill>
              </a:rPr>
              <a:t>Universal Credit </a:t>
            </a:r>
            <a:r>
              <a:rPr lang="en-US" sz="2400" dirty="0">
                <a:solidFill>
                  <a:srgbClr val="004B88"/>
                </a:solidFill>
                <a:hlinkClick r:id="rId3"/>
              </a:rPr>
              <a:t>budgeting advance</a:t>
            </a:r>
            <a:endParaRPr lang="en-US" sz="2400" u="sng" dirty="0">
              <a:solidFill>
                <a:srgbClr val="0000FF"/>
              </a:solidFill>
            </a:endParaRPr>
          </a:p>
          <a:p>
            <a:pPr marL="271463" indent="0"/>
            <a:endParaRPr lang="en-GB" sz="2400" dirty="0"/>
          </a:p>
          <a:p>
            <a:pPr marL="271463" indent="0"/>
            <a:r>
              <a:rPr lang="en-GB" sz="2400" dirty="0"/>
              <a:t>Charitable grants </a:t>
            </a:r>
            <a:r>
              <a:rPr lang="en-US" sz="2400" dirty="0">
                <a:solidFill>
                  <a:srgbClr val="004B88"/>
                </a:solidFill>
              </a:rPr>
              <a:t> </a:t>
            </a:r>
            <a:r>
              <a:rPr lang="en-US" sz="2400" u="sng" dirty="0">
                <a:solidFill>
                  <a:srgbClr val="0000FF"/>
                </a:solidFill>
                <a:hlinkClick r:id="rId4"/>
              </a:rPr>
              <a:t>grants-search.turn2us.org.uk</a:t>
            </a:r>
            <a:r>
              <a:rPr lang="en-US" sz="2400" dirty="0">
                <a:solidFill>
                  <a:srgbClr val="004B88"/>
                </a:solidFill>
              </a:rPr>
              <a:t>. </a:t>
            </a:r>
            <a:endParaRPr lang="en-US" dirty="0"/>
          </a:p>
          <a:p>
            <a:pPr marL="456724" indent="-228124"/>
            <a:endParaRPr lang="en-GB" sz="2400" dirty="0"/>
          </a:p>
          <a:p>
            <a:pPr marL="456724" indent="-228124"/>
            <a:endParaRPr lang="en-GB" dirty="0"/>
          </a:p>
        </p:txBody>
      </p:sp>
    </p:spTree>
    <p:extLst>
      <p:ext uri="{BB962C8B-B14F-4D97-AF65-F5344CB8AC3E}">
        <p14:creationId xmlns:p14="http://schemas.microsoft.com/office/powerpoint/2010/main" val="378816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67AD-AE1E-721E-D142-8C63488B214B}"/>
              </a:ext>
            </a:extLst>
          </p:cNvPr>
          <p:cNvSpPr>
            <a:spLocks noGrp="1"/>
          </p:cNvSpPr>
          <p:nvPr>
            <p:ph type="title"/>
          </p:nvPr>
        </p:nvSpPr>
        <p:spPr/>
        <p:txBody>
          <a:bodyPr/>
          <a:lstStyle/>
          <a:p>
            <a:r>
              <a:rPr lang="en-GB" sz="3225" dirty="0">
                <a:latin typeface="Segoe UI"/>
                <a:cs typeface="Segoe UI"/>
              </a:rPr>
              <a:t>Get advice </a:t>
            </a:r>
            <a:endParaRPr lang="en-US" dirty="0"/>
          </a:p>
        </p:txBody>
      </p:sp>
      <p:sp>
        <p:nvSpPr>
          <p:cNvPr id="3" name="Text Placeholder 2">
            <a:extLst>
              <a:ext uri="{FF2B5EF4-FFF2-40B4-BE49-F238E27FC236}">
                <a16:creationId xmlns:a16="http://schemas.microsoft.com/office/drawing/2014/main" id="{7972AACB-AD20-390A-D671-32F91A8BDC37}"/>
              </a:ext>
            </a:extLst>
          </p:cNvPr>
          <p:cNvSpPr>
            <a:spLocks noGrp="1"/>
          </p:cNvSpPr>
          <p:nvPr>
            <p:ph type="body" idx="1"/>
          </p:nvPr>
        </p:nvSpPr>
        <p:spPr>
          <a:xfrm>
            <a:off x="214312" y="895635"/>
            <a:ext cx="8704200" cy="4127265"/>
          </a:xfrm>
        </p:spPr>
        <p:txBody>
          <a:bodyPr/>
          <a:lstStyle/>
          <a:p>
            <a:pPr marL="456724" indent="-28099">
              <a:lnSpc>
                <a:spcPct val="150000"/>
              </a:lnSpc>
            </a:pPr>
            <a:endParaRPr lang="en-GB" sz="2100" dirty="0">
              <a:solidFill>
                <a:schemeClr val="bg2">
                  <a:lumMod val="75000"/>
                </a:schemeClr>
              </a:solidFill>
              <a:latin typeface="Segoe UI"/>
              <a:cs typeface="Segoe UI"/>
            </a:endParaRPr>
          </a:p>
          <a:p>
            <a:pPr marL="456724" indent="-28099">
              <a:lnSpc>
                <a:spcPct val="150000"/>
              </a:lnSpc>
            </a:pPr>
            <a:r>
              <a:rPr lang="en-GB" sz="2100" dirty="0">
                <a:solidFill>
                  <a:schemeClr val="bg2">
                    <a:lumMod val="75000"/>
                  </a:schemeClr>
                </a:solidFill>
                <a:latin typeface="Segoe UI"/>
                <a:cs typeface="Segoe UI"/>
              </a:rPr>
              <a:t>Citizens Advice Wandsworth: </a:t>
            </a:r>
            <a:r>
              <a:rPr lang="en-GB" sz="2100" dirty="0">
                <a:solidFill>
                  <a:srgbClr val="0000FF"/>
                </a:solidFill>
                <a:latin typeface="Segoe UI"/>
                <a:cs typeface="Segoe UI"/>
                <a:hlinkClick r:id="rId3">
                  <a:extLst>
                    <a:ext uri="{A12FA001-AC4F-418D-AE19-62706E023703}">
                      <ahyp:hlinkClr xmlns="" xmlns:ahyp="http://schemas.microsoft.com/office/drawing/2018/hyperlinkcolor" val="tx"/>
                    </a:ext>
                  </a:extLst>
                </a:hlinkClick>
              </a:rPr>
              <a:t>https://cawandsworth.org/</a:t>
            </a:r>
            <a:endParaRPr lang="en-GB" sz="2100">
              <a:solidFill>
                <a:srgbClr val="0000FF"/>
              </a:solidFill>
              <a:latin typeface="Segoe UI"/>
              <a:cs typeface="Segoe UI"/>
            </a:endParaRPr>
          </a:p>
          <a:p>
            <a:pPr marL="456724" indent="-28099">
              <a:lnSpc>
                <a:spcPct val="150000"/>
              </a:lnSpc>
            </a:pPr>
            <a:endParaRPr lang="en-GB" sz="2100" dirty="0">
              <a:solidFill>
                <a:schemeClr val="bg2">
                  <a:lumMod val="75000"/>
                </a:schemeClr>
              </a:solidFill>
              <a:latin typeface="Segoe UI"/>
              <a:cs typeface="Segoe UI"/>
            </a:endParaRPr>
          </a:p>
          <a:p>
            <a:pPr marL="456724" indent="-28099">
              <a:lnSpc>
                <a:spcPct val="150000"/>
              </a:lnSpc>
            </a:pPr>
            <a:r>
              <a:rPr lang="en-GB" sz="2100" dirty="0">
                <a:solidFill>
                  <a:schemeClr val="bg2">
                    <a:lumMod val="75000"/>
                  </a:schemeClr>
                </a:solidFill>
                <a:latin typeface="Segoe UI"/>
                <a:cs typeface="Segoe UI"/>
              </a:rPr>
              <a:t>Age UK : </a:t>
            </a:r>
            <a:r>
              <a:rPr lang="en-GB" sz="2100" dirty="0">
                <a:solidFill>
                  <a:srgbClr val="0000FF"/>
                </a:solidFill>
                <a:latin typeface="Segoe UI"/>
                <a:cs typeface="Segoe UI"/>
                <a:hlinkClick r:id="rId4"/>
              </a:rPr>
              <a:t>https://www.ageuk.org.uk/wandsworth/</a:t>
            </a:r>
            <a:endParaRPr lang="en-GB" sz="2100">
              <a:solidFill>
                <a:srgbClr val="0000FF"/>
              </a:solidFill>
              <a:latin typeface="Segoe UI"/>
              <a:cs typeface="Segoe UI"/>
            </a:endParaRPr>
          </a:p>
          <a:p>
            <a:pPr marL="456724" indent="-28099">
              <a:lnSpc>
                <a:spcPct val="150000"/>
              </a:lnSpc>
            </a:pPr>
            <a:endParaRPr lang="en-GB" sz="2100" dirty="0">
              <a:solidFill>
                <a:schemeClr val="accent1"/>
              </a:solidFill>
              <a:latin typeface="Segoe UI"/>
              <a:cs typeface="Segoe UI"/>
            </a:endParaRPr>
          </a:p>
          <a:p>
            <a:pPr marL="456724" indent="-28099">
              <a:lnSpc>
                <a:spcPct val="150000"/>
              </a:lnSpc>
            </a:pPr>
            <a:r>
              <a:rPr lang="en-GB" sz="2100" dirty="0">
                <a:solidFill>
                  <a:schemeClr val="accent1"/>
                </a:solidFill>
                <a:latin typeface="Segoe UI"/>
                <a:cs typeface="Segoe UI"/>
              </a:rPr>
              <a:t>Carers Centre:</a:t>
            </a:r>
            <a:r>
              <a:rPr lang="en-GB" sz="2100" dirty="0">
                <a:solidFill>
                  <a:srgbClr val="0000FF"/>
                </a:solidFill>
                <a:latin typeface="Segoe UI"/>
                <a:cs typeface="Segoe UI"/>
              </a:rPr>
              <a:t> </a:t>
            </a:r>
            <a:r>
              <a:rPr lang="en-GB" sz="2100" dirty="0">
                <a:solidFill>
                  <a:srgbClr val="0000FF"/>
                </a:solidFill>
                <a:hlinkClick r:id="rId5"/>
              </a:rPr>
              <a:t>https://carerswandsworth.org.uk/information-advice/</a:t>
            </a:r>
            <a:endParaRPr lang="en-GB" sz="2100">
              <a:solidFill>
                <a:srgbClr val="0000FF"/>
              </a:solidFill>
            </a:endParaRPr>
          </a:p>
          <a:p>
            <a:pPr marL="456724" indent="-228124"/>
            <a:r>
              <a:rPr lang="en-GB" sz="2100" dirty="0">
                <a:solidFill>
                  <a:schemeClr val="accent1"/>
                </a:solidFill>
                <a:latin typeface="Segoe UI"/>
                <a:cs typeface="Segoe UI"/>
              </a:rPr>
              <a:t>  </a:t>
            </a:r>
            <a:endParaRPr lang="en-GB" sz="2100" dirty="0">
              <a:solidFill>
                <a:schemeClr val="accent1"/>
              </a:solidFill>
            </a:endParaRPr>
          </a:p>
          <a:p>
            <a:pPr marL="456724" indent="-228124">
              <a:lnSpc>
                <a:spcPct val="150000"/>
              </a:lnSpc>
            </a:pPr>
            <a:endParaRPr lang="en-GB" sz="2400" dirty="0"/>
          </a:p>
        </p:txBody>
      </p:sp>
      <p:pic>
        <p:nvPicPr>
          <p:cNvPr id="4" name="Picture 4" descr="A picture containing diagram&#10;&#10;Description automatically generated">
            <a:extLst>
              <a:ext uri="{FF2B5EF4-FFF2-40B4-BE49-F238E27FC236}">
                <a16:creationId xmlns:a16="http://schemas.microsoft.com/office/drawing/2014/main" id="{05786D96-823D-2756-1547-F31D9868DBC2}"/>
              </a:ext>
            </a:extLst>
          </p:cNvPr>
          <p:cNvPicPr>
            <a:picLocks noChangeAspect="1"/>
          </p:cNvPicPr>
          <p:nvPr/>
        </p:nvPicPr>
        <p:blipFill>
          <a:blip r:embed="rId6"/>
          <a:stretch>
            <a:fillRect/>
          </a:stretch>
        </p:blipFill>
        <p:spPr>
          <a:xfrm>
            <a:off x="7411140" y="0"/>
            <a:ext cx="1518250" cy="1483832"/>
          </a:xfrm>
          <a:prstGeom prst="rect">
            <a:avLst/>
          </a:prstGeom>
        </p:spPr>
      </p:pic>
    </p:spTree>
    <p:extLst>
      <p:ext uri="{BB962C8B-B14F-4D97-AF65-F5344CB8AC3E}">
        <p14:creationId xmlns:p14="http://schemas.microsoft.com/office/powerpoint/2010/main" val="348397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67E69-6FEA-58F4-40E7-9E73BE6ED286}"/>
              </a:ext>
            </a:extLst>
          </p:cNvPr>
          <p:cNvSpPr>
            <a:spLocks noGrp="1"/>
          </p:cNvSpPr>
          <p:nvPr>
            <p:ph type="title"/>
          </p:nvPr>
        </p:nvSpPr>
        <p:spPr/>
        <p:txBody>
          <a:bodyPr/>
          <a:lstStyle/>
          <a:p>
            <a:r>
              <a:rPr lang="en-US" dirty="0"/>
              <a:t>CAW Cost of Living Project</a:t>
            </a:r>
            <a:endParaRPr lang="en-GB" dirty="0"/>
          </a:p>
        </p:txBody>
      </p:sp>
      <p:sp>
        <p:nvSpPr>
          <p:cNvPr id="3" name="Text Placeholder 2">
            <a:extLst>
              <a:ext uri="{FF2B5EF4-FFF2-40B4-BE49-F238E27FC236}">
                <a16:creationId xmlns:a16="http://schemas.microsoft.com/office/drawing/2014/main" id="{D3984A48-B3A6-21AB-B4A9-34B721C90CC0}"/>
              </a:ext>
            </a:extLst>
          </p:cNvPr>
          <p:cNvSpPr>
            <a:spLocks noGrp="1"/>
          </p:cNvSpPr>
          <p:nvPr>
            <p:ph type="body" idx="1"/>
          </p:nvPr>
        </p:nvSpPr>
        <p:spPr/>
        <p:txBody>
          <a:bodyPr/>
          <a:lstStyle/>
          <a:p>
            <a:pPr marL="0" indent="0" defTabSz="685800">
              <a:spcBef>
                <a:spcPts val="0"/>
              </a:spcBef>
              <a:buClr>
                <a:srgbClr val="004B88"/>
              </a:buClr>
              <a:defRPr/>
            </a:pPr>
            <a:r>
              <a:rPr lang="en-US" sz="1613" kern="1200" dirty="0">
                <a:solidFill>
                  <a:srgbClr val="004B88"/>
                </a:solidFill>
                <a:latin typeface="Arial"/>
              </a:rPr>
              <a:t>A team of 6 (manager, casework supervisor, two advisers and two assessors).  </a:t>
            </a:r>
          </a:p>
          <a:p>
            <a:pPr marL="0" indent="0" defTabSz="685800">
              <a:spcBef>
                <a:spcPts val="0"/>
              </a:spcBef>
              <a:buClr>
                <a:srgbClr val="004B88"/>
              </a:buClr>
              <a:defRPr/>
            </a:pPr>
            <a:endParaRPr lang="en-US" sz="1613" kern="1200" dirty="0">
              <a:solidFill>
                <a:srgbClr val="004B88"/>
              </a:solidFill>
              <a:latin typeface="Arial"/>
            </a:endParaRPr>
          </a:p>
          <a:p>
            <a:pPr marL="0" indent="0" defTabSz="685800">
              <a:spcBef>
                <a:spcPts val="0"/>
              </a:spcBef>
              <a:buClr>
                <a:srgbClr val="004B88"/>
              </a:buClr>
              <a:defRPr/>
            </a:pPr>
            <a:r>
              <a:rPr lang="en-US" sz="1613" kern="1200" dirty="0">
                <a:solidFill>
                  <a:srgbClr val="004B88"/>
                </a:solidFill>
                <a:latin typeface="Arial"/>
              </a:rPr>
              <a:t>The project will provide vital resources to respond quickly when residents face immediate hardship due to financial issues.</a:t>
            </a:r>
          </a:p>
          <a:p>
            <a:pPr marL="0" indent="0" defTabSz="685800">
              <a:spcBef>
                <a:spcPts val="0"/>
              </a:spcBef>
              <a:buClr>
                <a:srgbClr val="004B88"/>
              </a:buClr>
              <a:defRPr/>
            </a:pPr>
            <a:endParaRPr lang="en-US" sz="1613" kern="1200" dirty="0">
              <a:solidFill>
                <a:srgbClr val="004B88"/>
              </a:solidFill>
              <a:latin typeface="Arial"/>
            </a:endParaRPr>
          </a:p>
          <a:p>
            <a:pPr marL="0" indent="0" defTabSz="685800">
              <a:spcBef>
                <a:spcPts val="0"/>
              </a:spcBef>
              <a:buClr>
                <a:srgbClr val="004B88"/>
              </a:buClr>
              <a:defRPr/>
            </a:pPr>
            <a:r>
              <a:rPr lang="en-US" sz="1613" kern="1200" dirty="0">
                <a:solidFill>
                  <a:srgbClr val="004B88"/>
                </a:solidFill>
                <a:latin typeface="Arial"/>
              </a:rPr>
              <a:t>We'll work on:</a:t>
            </a:r>
          </a:p>
          <a:p>
            <a:pPr marL="257175" indent="-257175" defTabSz="685800">
              <a:spcBef>
                <a:spcPts val="0"/>
              </a:spcBef>
              <a:buClr>
                <a:srgbClr val="004B88"/>
              </a:buClr>
              <a:buFont typeface="Arial" panose="020B0604020202020204" pitchFamily="34" charset="0"/>
              <a:buChar char="•"/>
              <a:defRPr/>
            </a:pPr>
            <a:r>
              <a:rPr lang="en-US" sz="1613" b="1" kern="1200" dirty="0">
                <a:solidFill>
                  <a:srgbClr val="004B88"/>
                </a:solidFill>
                <a:latin typeface="Arial"/>
              </a:rPr>
              <a:t>Income </a:t>
            </a:r>
            <a:r>
              <a:rPr lang="en-US" sz="1613" b="1" kern="1200" dirty="0" err="1">
                <a:solidFill>
                  <a:srgbClr val="004B88"/>
                </a:solidFill>
                <a:latin typeface="Arial"/>
              </a:rPr>
              <a:t>maximisation</a:t>
            </a:r>
            <a:r>
              <a:rPr lang="en-US" sz="1613" kern="1200" dirty="0">
                <a:solidFill>
                  <a:srgbClr val="004B88"/>
                </a:solidFill>
                <a:latin typeface="Arial"/>
              </a:rPr>
              <a:t> through identifying entitlement to cost-of-living specific schemes, other benefits and non-statutory sources of support.</a:t>
            </a:r>
          </a:p>
          <a:p>
            <a:pPr marL="257175" indent="-257175" defTabSz="685800">
              <a:spcBef>
                <a:spcPts val="0"/>
              </a:spcBef>
              <a:buClr>
                <a:srgbClr val="004B88"/>
              </a:buClr>
              <a:buFont typeface="Wingdings" panose="05000000000000000000" pitchFamily="2" charset="2"/>
              <a:buChar char="§"/>
              <a:defRPr/>
            </a:pPr>
            <a:r>
              <a:rPr lang="en-US" sz="1613" b="1" kern="1200" dirty="0">
                <a:solidFill>
                  <a:srgbClr val="004B88"/>
                </a:solidFill>
                <a:latin typeface="Arial"/>
              </a:rPr>
              <a:t>Reducing expenditure</a:t>
            </a:r>
            <a:r>
              <a:rPr lang="en-US" sz="1613" kern="1200" dirty="0">
                <a:solidFill>
                  <a:srgbClr val="004B88"/>
                </a:solidFill>
                <a:latin typeface="Arial"/>
              </a:rPr>
              <a:t> by advising about budgeting and energy efficiency, as well as referring for specialist debt advice.</a:t>
            </a:r>
          </a:p>
          <a:p>
            <a:pPr marL="257175" indent="-257175" defTabSz="685800">
              <a:spcBef>
                <a:spcPts val="0"/>
              </a:spcBef>
              <a:buClr>
                <a:srgbClr val="004B88"/>
              </a:buClr>
              <a:buFont typeface="Wingdings" panose="05000000000000000000" pitchFamily="2" charset="2"/>
              <a:buChar char="§"/>
              <a:defRPr/>
            </a:pPr>
            <a:r>
              <a:rPr lang="en-US" sz="1613" b="1" kern="1200" dirty="0">
                <a:solidFill>
                  <a:srgbClr val="004B88"/>
                </a:solidFill>
                <a:latin typeface="Arial"/>
              </a:rPr>
              <a:t>Resolving underlying issues</a:t>
            </a:r>
            <a:r>
              <a:rPr lang="en-US" sz="1613" kern="1200" dirty="0">
                <a:solidFill>
                  <a:srgbClr val="004B88"/>
                </a:solidFill>
                <a:latin typeface="Arial"/>
              </a:rPr>
              <a:t>, for instance the benefit cap or clients not getting the right level of disability benefits.</a:t>
            </a:r>
            <a:endParaRPr lang="en-US" sz="1650" kern="1200" dirty="0">
              <a:solidFill>
                <a:srgbClr val="004B88"/>
              </a:solidFill>
              <a:latin typeface="Arial"/>
            </a:endParaRPr>
          </a:p>
          <a:p>
            <a:pPr marL="257175" indent="-257175">
              <a:spcBef>
                <a:spcPts val="0"/>
              </a:spcBef>
              <a:buClr>
                <a:srgbClr val="004B88"/>
              </a:buClr>
              <a:buFont typeface="Wingdings" panose="05000000000000000000" pitchFamily="2" charset="2"/>
              <a:buChar char="§"/>
            </a:pPr>
            <a:endParaRPr lang="en-US" sz="1613" kern="1200" dirty="0">
              <a:solidFill>
                <a:srgbClr val="004B88"/>
              </a:solidFill>
              <a:latin typeface="Arial"/>
            </a:endParaRPr>
          </a:p>
          <a:p>
            <a:pPr marL="0" indent="0">
              <a:spcBef>
                <a:spcPts val="0"/>
              </a:spcBef>
              <a:buClr>
                <a:srgbClr val="004B88"/>
              </a:buClr>
            </a:pPr>
            <a:r>
              <a:rPr lang="en-US" sz="1613" kern="1200">
                <a:solidFill>
                  <a:srgbClr val="004B88"/>
                </a:solidFill>
                <a:latin typeface="Arial"/>
              </a:rPr>
              <a:t>Referral via CAW Webform</a:t>
            </a:r>
            <a:endParaRPr lang="en-US" sz="1613" kern="1200" dirty="0">
              <a:solidFill>
                <a:srgbClr val="004B88"/>
              </a:solidFill>
              <a:latin typeface="Arial"/>
            </a:endParaRPr>
          </a:p>
          <a:p>
            <a:pPr marL="456724" indent="-228124"/>
            <a:endParaRPr lang="en-GB" dirty="0"/>
          </a:p>
        </p:txBody>
      </p:sp>
    </p:spTree>
    <p:extLst>
      <p:ext uri="{BB962C8B-B14F-4D97-AF65-F5344CB8AC3E}">
        <p14:creationId xmlns:p14="http://schemas.microsoft.com/office/powerpoint/2010/main" val="4104059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Accessing our services</a:t>
            </a:r>
            <a:endParaRPr dirty="0"/>
          </a:p>
        </p:txBody>
      </p:sp>
      <p:sp>
        <p:nvSpPr>
          <p:cNvPr id="107" name="Google Shape;107;p24"/>
          <p:cNvSpPr txBox="1">
            <a:spLocks noGrp="1"/>
          </p:cNvSpPr>
          <p:nvPr>
            <p:ph type="body" idx="1"/>
          </p:nvPr>
        </p:nvSpPr>
        <p:spPr>
          <a:xfrm>
            <a:off x="214312" y="1143000"/>
            <a:ext cx="8704200" cy="3879900"/>
          </a:xfrm>
          <a:prstGeom prst="rect">
            <a:avLst/>
          </a:prstGeom>
          <a:noFill/>
          <a:ln>
            <a:noFill/>
          </a:ln>
        </p:spPr>
        <p:txBody>
          <a:bodyPr spcFirstLastPara="1" wrap="square" lIns="91425" tIns="45700" rIns="91425" bIns="45700" anchor="t" anchorCtr="0">
            <a:noAutofit/>
          </a:bodyPr>
          <a:lstStyle/>
          <a:p>
            <a:pPr marL="0" indent="0">
              <a:spcBef>
                <a:spcPts val="0"/>
              </a:spcBef>
            </a:pPr>
            <a:r>
              <a:rPr lang="en-GB" b="1" dirty="0"/>
              <a:t>Call our Adviceline on 0808 278 7833 and press option 4</a:t>
            </a:r>
          </a:p>
          <a:p>
            <a:pPr marL="800100" lvl="1" indent="-342900">
              <a:spcBef>
                <a:spcPts val="0"/>
              </a:spcBef>
              <a:buSzPct val="100000"/>
              <a:buFont typeface="Arial" panose="020B0604020202020204" pitchFamily="34" charset="0"/>
              <a:buChar char="•"/>
            </a:pPr>
            <a:r>
              <a:rPr lang="en-GB" dirty="0"/>
              <a:t>Open 10am to 4pm, Monday to Friday</a:t>
            </a:r>
          </a:p>
          <a:p>
            <a:pPr marL="800100" lvl="1" indent="-342900">
              <a:spcBef>
                <a:spcPts val="0"/>
              </a:spcBef>
              <a:buSzPct val="100000"/>
              <a:buFont typeface="Arial" panose="020B0604020202020204" pitchFamily="34" charset="0"/>
              <a:buChar char="•"/>
            </a:pPr>
            <a:r>
              <a:rPr lang="en-GB" dirty="0"/>
              <a:t>We answer most calls within 45 minutes but calls are free from a UK mobile or landline</a:t>
            </a:r>
          </a:p>
          <a:p>
            <a:pPr marL="800100" lvl="1" indent="-342900">
              <a:spcBef>
                <a:spcPts val="0"/>
              </a:spcBef>
              <a:buSzPct val="100000"/>
              <a:buFont typeface="Arial" panose="020B0604020202020204" pitchFamily="34" charset="0"/>
              <a:buChar char="•"/>
            </a:pPr>
            <a:r>
              <a:rPr lang="en-GB" dirty="0"/>
              <a:t>It generally takes less time to get through on Wednesdays, Thursdays, Fridays, and after 2pm</a:t>
            </a:r>
          </a:p>
          <a:p>
            <a:pPr marL="342900" lvl="0" indent="-342900">
              <a:spcBef>
                <a:spcPts val="0"/>
              </a:spcBef>
              <a:buFont typeface="Arial" panose="020B0604020202020204" pitchFamily="34" charset="0"/>
              <a:buChar char="•"/>
            </a:pPr>
            <a:endParaRPr lang="en-GB" dirty="0"/>
          </a:p>
          <a:p>
            <a:pPr marL="0" lvl="0" indent="0">
              <a:spcBef>
                <a:spcPts val="0"/>
              </a:spcBef>
            </a:pPr>
            <a:r>
              <a:rPr lang="en-GB" b="1" dirty="0"/>
              <a:t>Online at cawandsworth.org</a:t>
            </a:r>
          </a:p>
          <a:p>
            <a:pPr marL="800100" lvl="1" indent="-342900">
              <a:spcBef>
                <a:spcPts val="0"/>
              </a:spcBef>
              <a:buSzPct val="100000"/>
              <a:buFont typeface="Arial" panose="020B0604020202020204" pitchFamily="34" charset="0"/>
              <a:buChar char="•"/>
            </a:pPr>
            <a:r>
              <a:rPr lang="en-GB" dirty="0"/>
              <a:t>Easiest way to refer</a:t>
            </a:r>
          </a:p>
          <a:p>
            <a:pPr marL="800100" lvl="1" indent="-342900">
              <a:spcBef>
                <a:spcPts val="0"/>
              </a:spcBef>
              <a:buSzPct val="100000"/>
              <a:buFont typeface="Arial" panose="020B0604020202020204" pitchFamily="34" charset="0"/>
              <a:buChar char="•"/>
            </a:pPr>
            <a:r>
              <a:rPr lang="en-GB" dirty="0"/>
              <a:t>Some issues handled through email advice</a:t>
            </a:r>
          </a:p>
        </p:txBody>
      </p:sp>
    </p:spTree>
    <p:extLst>
      <p:ext uri="{BB962C8B-B14F-4D97-AF65-F5344CB8AC3E}">
        <p14:creationId xmlns:p14="http://schemas.microsoft.com/office/powerpoint/2010/main" val="986204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4"/>
          <p:cNvSpPr txBox="1">
            <a:spLocks noGrp="1"/>
          </p:cNvSpPr>
          <p:nvPr>
            <p:ph type="body" idx="1"/>
          </p:nvPr>
        </p:nvSpPr>
        <p:spPr>
          <a:xfrm>
            <a:off x="214312" y="206375"/>
            <a:ext cx="8704200" cy="4816525"/>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b="1" dirty="0"/>
              <a:t>Visit our offices:</a:t>
            </a:r>
          </a:p>
          <a:p>
            <a:pPr marL="800100" lvl="1" indent="-342900">
              <a:spcBef>
                <a:spcPts val="0"/>
              </a:spcBef>
              <a:buSzPct val="100000"/>
              <a:buFont typeface="Arial" panose="020B0604020202020204" pitchFamily="34" charset="0"/>
              <a:buChar char="•"/>
            </a:pPr>
            <a:r>
              <a:rPr lang="en-GB" dirty="0"/>
              <a:t>Very busy at peak times</a:t>
            </a:r>
          </a:p>
          <a:p>
            <a:pPr marL="800100" lvl="1" indent="-342900">
              <a:spcBef>
                <a:spcPts val="0"/>
              </a:spcBef>
              <a:buSzPct val="100000"/>
              <a:buFont typeface="Arial" panose="020B0604020202020204" pitchFamily="34" charset="0"/>
              <a:buChar char="•"/>
            </a:pPr>
            <a:r>
              <a:rPr lang="en-GB" dirty="0"/>
              <a:t>Will help people who can’t use phone or online, and try to deal with urgent issues</a:t>
            </a:r>
          </a:p>
          <a:p>
            <a:pPr marL="800100" lvl="1" indent="-342900">
              <a:spcBef>
                <a:spcPts val="0"/>
              </a:spcBef>
              <a:buSzPct val="100000"/>
              <a:buFont typeface="Arial" panose="020B0604020202020204" pitchFamily="34" charset="0"/>
              <a:buChar char="•"/>
            </a:pPr>
            <a:r>
              <a:rPr lang="en-GB" dirty="0"/>
              <a:t>May direct some people to other channels, depending on our capacity and their need/capability</a:t>
            </a:r>
          </a:p>
          <a:p>
            <a:pPr marL="0" lvl="0" indent="0">
              <a:spcBef>
                <a:spcPts val="0"/>
              </a:spcBef>
            </a:pPr>
            <a:endParaRPr lang="en-GB" b="1" dirty="0"/>
          </a:p>
          <a:p>
            <a:pPr marL="0" lvl="0" indent="0">
              <a:spcBef>
                <a:spcPts val="0"/>
              </a:spcBef>
            </a:pPr>
            <a:r>
              <a:rPr lang="en-GB" b="1" dirty="0"/>
              <a:t>Referral partners:</a:t>
            </a:r>
          </a:p>
          <a:p>
            <a:pPr marL="800100" lvl="1" indent="-342900">
              <a:spcBef>
                <a:spcPts val="0"/>
              </a:spcBef>
              <a:buSzPct val="100000"/>
              <a:buFont typeface="Arial" panose="020B0604020202020204" pitchFamily="34" charset="0"/>
              <a:buChar char="•"/>
            </a:pPr>
            <a:r>
              <a:rPr lang="en-GB" dirty="0"/>
              <a:t>GPs and social prescribers</a:t>
            </a:r>
          </a:p>
          <a:p>
            <a:pPr marL="800100" lvl="1" indent="-342900">
              <a:spcBef>
                <a:spcPts val="0"/>
              </a:spcBef>
              <a:buSzPct val="100000"/>
              <a:buFont typeface="Arial" panose="020B0604020202020204" pitchFamily="34" charset="0"/>
              <a:buChar char="•"/>
            </a:pPr>
            <a:r>
              <a:rPr lang="en-GB" dirty="0"/>
              <a:t>Council officers</a:t>
            </a:r>
          </a:p>
          <a:p>
            <a:pPr marL="800100" lvl="1" indent="-342900">
              <a:spcBef>
                <a:spcPts val="0"/>
              </a:spcBef>
              <a:buSzPct val="100000"/>
              <a:buFont typeface="Arial" panose="020B0604020202020204" pitchFamily="34" charset="0"/>
              <a:buChar char="•"/>
            </a:pPr>
            <a:r>
              <a:rPr lang="en-GB" dirty="0"/>
              <a:t>Foodbanks</a:t>
            </a:r>
          </a:p>
          <a:p>
            <a:pPr marL="800100" lvl="1" indent="-342900">
              <a:spcBef>
                <a:spcPts val="0"/>
              </a:spcBef>
              <a:buSzPct val="100000"/>
              <a:buFont typeface="Arial" panose="020B0604020202020204" pitchFamily="34" charset="0"/>
              <a:buChar char="•"/>
            </a:pPr>
            <a:r>
              <a:rPr lang="en-GB" dirty="0"/>
              <a:t>Social workers</a:t>
            </a:r>
          </a:p>
          <a:p>
            <a:pPr marL="800100" lvl="1" indent="-342900">
              <a:spcBef>
                <a:spcPts val="0"/>
              </a:spcBef>
              <a:buSzPct val="100000"/>
              <a:buFont typeface="Arial" panose="020B0604020202020204" pitchFamily="34" charset="0"/>
              <a:buChar char="•"/>
            </a:pPr>
            <a:r>
              <a:rPr lang="en-GB" dirty="0"/>
              <a:t>Voluntary sector, 40+ organisations on Refernet</a:t>
            </a:r>
          </a:p>
        </p:txBody>
      </p:sp>
    </p:spTree>
    <p:extLst>
      <p:ext uri="{BB962C8B-B14F-4D97-AF65-F5344CB8AC3E}">
        <p14:creationId xmlns:p14="http://schemas.microsoft.com/office/powerpoint/2010/main" val="36151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Who we are</a:t>
            </a:r>
            <a:endParaRPr dirty="0"/>
          </a:p>
        </p:txBody>
      </p:sp>
      <p:sp>
        <p:nvSpPr>
          <p:cNvPr id="107" name="Google Shape;107;p24"/>
          <p:cNvSpPr txBox="1">
            <a:spLocks noGrp="1"/>
          </p:cNvSpPr>
          <p:nvPr>
            <p:ph type="body" idx="1"/>
          </p:nvPr>
        </p:nvSpPr>
        <p:spPr>
          <a:xfrm>
            <a:off x="214312" y="1143000"/>
            <a:ext cx="4163724" cy="387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GB" sz="2000" b="0" i="0" u="none" strike="noStrike" cap="none" dirty="0">
                <a:solidFill>
                  <a:schemeClr val="dk1"/>
                </a:solidFill>
                <a:latin typeface="Open Sans"/>
                <a:ea typeface="Open Sans"/>
                <a:cs typeface="Open Sans"/>
                <a:sym typeface="Open Sans"/>
              </a:rPr>
              <a:t>200 offices first established in 1939, making 2024 our </a:t>
            </a:r>
            <a:br>
              <a:rPr lang="en-GB" sz="2000" b="0" i="0" u="none" strike="noStrike" cap="none" dirty="0">
                <a:solidFill>
                  <a:schemeClr val="dk1"/>
                </a:solidFill>
                <a:latin typeface="Open Sans"/>
                <a:ea typeface="Open Sans"/>
                <a:cs typeface="Open Sans"/>
                <a:sym typeface="Open Sans"/>
              </a:rPr>
            </a:br>
            <a:r>
              <a:rPr lang="en-GB" sz="2000" b="1" i="0" u="none" strike="noStrike" cap="none" dirty="0">
                <a:solidFill>
                  <a:schemeClr val="dk1"/>
                </a:solidFill>
                <a:latin typeface="Open Sans"/>
                <a:ea typeface="Open Sans"/>
                <a:cs typeface="Open Sans"/>
                <a:sym typeface="Open Sans"/>
              </a:rPr>
              <a:t>85</a:t>
            </a:r>
            <a:r>
              <a:rPr lang="en-GB" sz="2000" b="1" i="0" u="none" strike="noStrike" cap="none" baseline="30000" dirty="0">
                <a:solidFill>
                  <a:schemeClr val="dk1"/>
                </a:solidFill>
                <a:latin typeface="Open Sans"/>
                <a:ea typeface="Open Sans"/>
                <a:cs typeface="Open Sans"/>
                <a:sym typeface="Open Sans"/>
              </a:rPr>
              <a:t>th</a:t>
            </a:r>
            <a:r>
              <a:rPr lang="en-GB" sz="2000" b="1" i="0" u="none" strike="noStrike" cap="none" dirty="0">
                <a:solidFill>
                  <a:schemeClr val="dk1"/>
                </a:solidFill>
                <a:latin typeface="Open Sans"/>
                <a:ea typeface="Open Sans"/>
                <a:cs typeface="Open Sans"/>
                <a:sym typeface="Open Sans"/>
              </a:rPr>
              <a:t> anniversary.</a:t>
            </a:r>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sz="2000" b="1" i="0" u="none" strike="noStrike" cap="none" dirty="0">
                <a:solidFill>
                  <a:schemeClr val="dk1"/>
                </a:solidFill>
                <a:latin typeface="Open Sans"/>
                <a:ea typeface="Open Sans"/>
                <a:cs typeface="Open Sans"/>
                <a:sym typeface="Open Sans"/>
              </a:rPr>
              <a:t>Local and independent charities</a:t>
            </a:r>
            <a:r>
              <a:rPr lang="en-GB" dirty="0"/>
              <a:t>, helping with a wide range of social welfare issues but using different delivery models.</a:t>
            </a:r>
          </a:p>
          <a:p>
            <a:pPr marL="0" marR="0" lvl="0" indent="0" algn="l" rtl="0">
              <a:lnSpc>
                <a:spcPct val="100000"/>
              </a:lnSpc>
              <a:spcBef>
                <a:spcPts val="0"/>
              </a:spcBef>
              <a:spcAft>
                <a:spcPts val="0"/>
              </a:spcAft>
              <a:buClr>
                <a:schemeClr val="dk1"/>
              </a:buClr>
              <a:buFont typeface="Arial"/>
              <a:buNone/>
            </a:pPr>
            <a:endParaRPr lang="en-GB" dirty="0"/>
          </a:p>
          <a:p>
            <a:pPr marL="0" indent="0">
              <a:spcBef>
                <a:spcPts val="0"/>
              </a:spcBef>
            </a:pPr>
            <a:r>
              <a:rPr lang="en-GB" b="1" dirty="0"/>
              <a:t>4 in 10</a:t>
            </a:r>
            <a:r>
              <a:rPr lang="en-GB" dirty="0"/>
              <a:t> people will use a Citizens Advice service in their lifetime.</a:t>
            </a:r>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p:txBody>
      </p:sp>
    </p:spTree>
    <p:extLst>
      <p:ext uri="{BB962C8B-B14F-4D97-AF65-F5344CB8AC3E}">
        <p14:creationId xmlns:p14="http://schemas.microsoft.com/office/powerpoint/2010/main" val="208923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Inequalities Fund</a:t>
            </a:r>
            <a:endParaRPr lang="en-GB"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GB" dirty="0"/>
              <a:t>Funded by the NHS South West London ICB </a:t>
            </a:r>
          </a:p>
          <a:p>
            <a:endParaRPr lang="en-GB" dirty="0"/>
          </a:p>
          <a:p>
            <a:pPr marL="285750" indent="-285750">
              <a:buFont typeface="Arial" panose="020B0604020202020204" pitchFamily="34" charset="0"/>
              <a:buChar char="•"/>
            </a:pPr>
            <a:r>
              <a:rPr lang="en-GB" dirty="0"/>
              <a:t>In partnerships with the  </a:t>
            </a:r>
            <a:r>
              <a:rPr lang="en-GB" dirty="0" err="1"/>
              <a:t>Wandsworth</a:t>
            </a:r>
            <a:r>
              <a:rPr lang="en-GB" dirty="0"/>
              <a:t> Care Alliance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want to break down barriers to enable better welfare inequalities outcomes </a:t>
            </a:r>
            <a:r>
              <a:rPr lang="en-GB" dirty="0" smtClean="0"/>
              <a:t>for people </a:t>
            </a:r>
            <a:r>
              <a:rPr lang="en-GB" dirty="0"/>
              <a:t>in </a:t>
            </a:r>
            <a:r>
              <a:rPr lang="en-GB" dirty="0" err="1" smtClean="0"/>
              <a:t>Wandsworth</a:t>
            </a:r>
            <a:endParaRPr lang="en-GB" dirty="0" smtClean="0"/>
          </a:p>
          <a:p>
            <a:pPr marL="0" indent="0"/>
            <a:endParaRPr lang="en-GB" dirty="0" smtClean="0"/>
          </a:p>
          <a:p>
            <a:pPr marL="285750" indent="-285750">
              <a:buFont typeface="Arial" panose="020B0604020202020204" pitchFamily="34" charset="0"/>
              <a:buChar char="•"/>
            </a:pPr>
            <a:r>
              <a:rPr lang="en-GB" dirty="0"/>
              <a:t>Studies show that local socially isolated people may struggle to access welfare and legal advice (particularly those from multiple less advantaged groups). </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4112980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_Powerpoint_Template1">
            <a:extLst>
              <a:ext uri="{FF2B5EF4-FFF2-40B4-BE49-F238E27FC236}">
                <a16:creationId xmlns:a16="http://schemas.microsoft.com/office/drawing/2014/main" id="{008754ED-E328-B1AD-9540-C6F115A51253}"/>
              </a:ext>
            </a:extLst>
          </p:cNvPr>
          <p:cNvPicPr>
            <a:picLocks noChangeAspect="1"/>
          </p:cNvPicPr>
          <p:nvPr/>
        </p:nvPicPr>
        <p:blipFill rotWithShape="1">
          <a:blip r:embed="rId3"/>
          <a:srcRect r="26307" b="11927"/>
          <a:stretch/>
        </p:blipFill>
        <p:spPr>
          <a:xfrm>
            <a:off x="0" y="-12727"/>
            <a:ext cx="6744810" cy="4534270"/>
          </a:xfrm>
          <a:prstGeom prst="rect">
            <a:avLst/>
          </a:prstGeom>
        </p:spPr>
      </p:pic>
      <p:sp>
        <p:nvSpPr>
          <p:cNvPr id="6" name="TextBox 5">
            <a:extLst>
              <a:ext uri="{FF2B5EF4-FFF2-40B4-BE49-F238E27FC236}">
                <a16:creationId xmlns:a16="http://schemas.microsoft.com/office/drawing/2014/main" id="{89FB23E9-73DD-23BC-5EFC-51D9ECB78349}"/>
              </a:ext>
            </a:extLst>
          </p:cNvPr>
          <p:cNvSpPr txBox="1"/>
          <p:nvPr/>
        </p:nvSpPr>
        <p:spPr>
          <a:xfrm>
            <a:off x="712101" y="1863178"/>
            <a:ext cx="3686896" cy="1200329"/>
          </a:xfrm>
          <a:prstGeom prst="rect">
            <a:avLst/>
          </a:prstGeom>
          <a:noFill/>
        </p:spPr>
        <p:txBody>
          <a:bodyPr wrap="square" rtlCol="0">
            <a:spAutoFit/>
          </a:bodyPr>
          <a:lstStyle/>
          <a:p>
            <a:pPr algn="ctr"/>
            <a:r>
              <a:rPr lang="en-GB" sz="2400" b="1" dirty="0">
                <a:solidFill>
                  <a:srgbClr val="253278"/>
                </a:solidFill>
                <a:latin typeface="Calibri" panose="020F0502020204030204" pitchFamily="34" charset="0"/>
                <a:cs typeface="Calibri" panose="020F0502020204030204" pitchFamily="34" charset="0"/>
              </a:rPr>
              <a:t>ICB have identified 6 themes that correlate to poor health outcomes</a:t>
            </a:r>
          </a:p>
        </p:txBody>
      </p:sp>
      <p:graphicFrame>
        <p:nvGraphicFramePr>
          <p:cNvPr id="13" name="Diagram 12">
            <a:extLst>
              <a:ext uri="{FF2B5EF4-FFF2-40B4-BE49-F238E27FC236}">
                <a16:creationId xmlns:a16="http://schemas.microsoft.com/office/drawing/2014/main" id="{4BC2A8A2-D21D-95F9-B584-0410AFA6B89D}"/>
              </a:ext>
            </a:extLst>
          </p:cNvPr>
          <p:cNvGraphicFramePr/>
          <p:nvPr>
            <p:extLst/>
          </p:nvPr>
        </p:nvGraphicFramePr>
        <p:xfrm>
          <a:off x="1761957" y="239851"/>
          <a:ext cx="8058151" cy="4546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818BFE2E-64FB-35D3-46F3-CC3EED8BE83C}"/>
              </a:ext>
            </a:extLst>
          </p:cNvPr>
          <p:cNvSpPr txBox="1"/>
          <p:nvPr/>
        </p:nvSpPr>
        <p:spPr>
          <a:xfrm>
            <a:off x="3820365" y="1033347"/>
            <a:ext cx="1387011" cy="784830"/>
          </a:xfrm>
          <a:prstGeom prst="rect">
            <a:avLst/>
          </a:prstGeom>
          <a:noFill/>
        </p:spPr>
        <p:txBody>
          <a:bodyPr wrap="square" rtlCol="0">
            <a:spAutoFit/>
          </a:bodyPr>
          <a:lstStyle/>
          <a:p>
            <a:pPr lvl="0" algn="ctr"/>
            <a:r>
              <a:rPr lang="en-GB" sz="1500" b="1" dirty="0">
                <a:solidFill>
                  <a:schemeClr val="bg1"/>
                </a:solidFill>
              </a:rPr>
              <a:t>Asylum Seekers / refugees</a:t>
            </a:r>
          </a:p>
        </p:txBody>
      </p:sp>
      <p:sp>
        <p:nvSpPr>
          <p:cNvPr id="2" name="TextBox 1">
            <a:extLst>
              <a:ext uri="{FF2B5EF4-FFF2-40B4-BE49-F238E27FC236}">
                <a16:creationId xmlns:a16="http://schemas.microsoft.com/office/drawing/2014/main" id="{2B5C99E2-1466-DEB8-03FE-1E041CDA197F}"/>
              </a:ext>
            </a:extLst>
          </p:cNvPr>
          <p:cNvSpPr txBox="1"/>
          <p:nvPr/>
        </p:nvSpPr>
        <p:spPr>
          <a:xfrm>
            <a:off x="5659694" y="902055"/>
            <a:ext cx="1195075" cy="738664"/>
          </a:xfrm>
          <a:prstGeom prst="rect">
            <a:avLst/>
          </a:prstGeom>
          <a:noFill/>
        </p:spPr>
        <p:txBody>
          <a:bodyPr wrap="square" rtlCol="0">
            <a:spAutoFit/>
          </a:bodyPr>
          <a:lstStyle/>
          <a:p>
            <a:pPr lvl="0" algn="ctr"/>
            <a:r>
              <a:rPr lang="en-GB" sz="1050" b="1" dirty="0">
                <a:solidFill>
                  <a:schemeClr val="bg1"/>
                </a:solidFill>
              </a:rPr>
              <a:t>Black/Asian/ other Global majority (BAGME)</a:t>
            </a:r>
          </a:p>
        </p:txBody>
      </p:sp>
      <p:sp>
        <p:nvSpPr>
          <p:cNvPr id="3" name="TextBox 2">
            <a:extLst>
              <a:ext uri="{FF2B5EF4-FFF2-40B4-BE49-F238E27FC236}">
                <a16:creationId xmlns:a16="http://schemas.microsoft.com/office/drawing/2014/main" id="{4FC7FB94-1F27-9B35-BE15-46D0097A4333}"/>
              </a:ext>
            </a:extLst>
          </p:cNvPr>
          <p:cNvSpPr txBox="1"/>
          <p:nvPr/>
        </p:nvSpPr>
        <p:spPr>
          <a:xfrm>
            <a:off x="6313117" y="2241718"/>
            <a:ext cx="1387011" cy="323165"/>
          </a:xfrm>
          <a:prstGeom prst="rect">
            <a:avLst/>
          </a:prstGeom>
          <a:noFill/>
        </p:spPr>
        <p:txBody>
          <a:bodyPr wrap="square" rtlCol="0">
            <a:spAutoFit/>
          </a:bodyPr>
          <a:lstStyle/>
          <a:p>
            <a:pPr lvl="0" algn="ctr"/>
            <a:r>
              <a:rPr lang="en-GB" sz="1500" b="1" dirty="0">
                <a:solidFill>
                  <a:schemeClr val="bg1"/>
                </a:solidFill>
              </a:rPr>
              <a:t>LGBTQIA+</a:t>
            </a:r>
          </a:p>
        </p:txBody>
      </p:sp>
      <p:sp>
        <p:nvSpPr>
          <p:cNvPr id="7" name="TextBox 6">
            <a:extLst>
              <a:ext uri="{FF2B5EF4-FFF2-40B4-BE49-F238E27FC236}">
                <a16:creationId xmlns:a16="http://schemas.microsoft.com/office/drawing/2014/main" id="{DD361903-B46D-2848-0F42-EE0F97E9DC1C}"/>
              </a:ext>
            </a:extLst>
          </p:cNvPr>
          <p:cNvSpPr txBox="1"/>
          <p:nvPr/>
        </p:nvSpPr>
        <p:spPr>
          <a:xfrm>
            <a:off x="4744024" y="2073026"/>
            <a:ext cx="1237715" cy="854080"/>
          </a:xfrm>
          <a:prstGeom prst="rect">
            <a:avLst/>
          </a:prstGeom>
          <a:noFill/>
        </p:spPr>
        <p:txBody>
          <a:bodyPr wrap="square" rtlCol="0">
            <a:spAutoFit/>
          </a:bodyPr>
          <a:lstStyle/>
          <a:p>
            <a:pPr lvl="0" algn="ctr"/>
            <a:r>
              <a:rPr lang="en-GB" sz="1650" b="1" dirty="0"/>
              <a:t>Learning disabilities/autism</a:t>
            </a:r>
            <a:endParaRPr lang="en-GB" sz="1650" b="1" dirty="0">
              <a:solidFill>
                <a:schemeClr val="tx1"/>
              </a:solidFill>
            </a:endParaRPr>
          </a:p>
        </p:txBody>
      </p:sp>
      <p:sp>
        <p:nvSpPr>
          <p:cNvPr id="8" name="TextBox 7">
            <a:extLst>
              <a:ext uri="{FF2B5EF4-FFF2-40B4-BE49-F238E27FC236}">
                <a16:creationId xmlns:a16="http://schemas.microsoft.com/office/drawing/2014/main" id="{847F427D-C25C-6D80-DA56-ED221482EBCB}"/>
              </a:ext>
            </a:extLst>
          </p:cNvPr>
          <p:cNvSpPr txBox="1"/>
          <p:nvPr/>
        </p:nvSpPr>
        <p:spPr>
          <a:xfrm>
            <a:off x="5343077" y="3689689"/>
            <a:ext cx="1626256" cy="553998"/>
          </a:xfrm>
          <a:prstGeom prst="rect">
            <a:avLst/>
          </a:prstGeom>
          <a:noFill/>
        </p:spPr>
        <p:txBody>
          <a:bodyPr wrap="square" rtlCol="0">
            <a:spAutoFit/>
          </a:bodyPr>
          <a:lstStyle/>
          <a:p>
            <a:pPr lvl="0" algn="ctr"/>
            <a:r>
              <a:rPr lang="en-GB" sz="1500" b="1" dirty="0">
                <a:solidFill>
                  <a:schemeClr val="bg1"/>
                </a:solidFill>
                <a:latin typeface="Calibri" panose="020F0502020204030204" pitchFamily="34" charset="0"/>
                <a:ea typeface="Calibri" panose="020F0502020204030204" pitchFamily="34" charset="0"/>
                <a:cs typeface="Calibri" panose="020F0502020204030204" pitchFamily="34" charset="0"/>
              </a:rPr>
              <a:t>Young/unpaid carers</a:t>
            </a:r>
          </a:p>
        </p:txBody>
      </p:sp>
      <p:sp>
        <p:nvSpPr>
          <p:cNvPr id="9" name="TextBox 8">
            <a:extLst>
              <a:ext uri="{FF2B5EF4-FFF2-40B4-BE49-F238E27FC236}">
                <a16:creationId xmlns:a16="http://schemas.microsoft.com/office/drawing/2014/main" id="{3EBB3E0A-7783-B06A-E677-B890563A2574}"/>
              </a:ext>
            </a:extLst>
          </p:cNvPr>
          <p:cNvSpPr txBox="1"/>
          <p:nvPr/>
        </p:nvSpPr>
        <p:spPr>
          <a:xfrm>
            <a:off x="3859612" y="3458856"/>
            <a:ext cx="1503269" cy="553998"/>
          </a:xfrm>
          <a:prstGeom prst="rect">
            <a:avLst/>
          </a:prstGeom>
          <a:noFill/>
        </p:spPr>
        <p:txBody>
          <a:bodyPr wrap="square" rtlCol="0">
            <a:spAutoFit/>
          </a:bodyPr>
          <a:lstStyle/>
          <a:p>
            <a:pPr lvl="0" algn="ctr"/>
            <a:r>
              <a:rPr lang="en-GB" sz="1500" b="1" dirty="0">
                <a:solidFill>
                  <a:schemeClr val="bg1"/>
                </a:solidFill>
                <a:latin typeface="Calibri" panose="020F0502020204030204" pitchFamily="34" charset="0"/>
                <a:cs typeface="Calibri" panose="020F0502020204030204" pitchFamily="34" charset="0"/>
              </a:rPr>
              <a:t>Socially isolated people</a:t>
            </a:r>
            <a:endParaRPr lang="en-GB" sz="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000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Inequalities Fund </a:t>
            </a:r>
            <a:endParaRPr lang="en-GB" dirty="0"/>
          </a:p>
        </p:txBody>
      </p:sp>
      <p:sp>
        <p:nvSpPr>
          <p:cNvPr id="3" name="Text Placeholder 2"/>
          <p:cNvSpPr>
            <a:spLocks noGrp="1"/>
          </p:cNvSpPr>
          <p:nvPr>
            <p:ph type="body" idx="1"/>
          </p:nvPr>
        </p:nvSpPr>
        <p:spPr/>
        <p:txBody>
          <a:bodyPr/>
          <a:lstStyle/>
          <a:p>
            <a:pPr marL="285750" indent="-285750">
              <a:buFont typeface="Arial" panose="020B0604020202020204" pitchFamily="34" charset="0"/>
              <a:buChar char="•"/>
            </a:pPr>
            <a:r>
              <a:rPr lang="en-GB" dirty="0"/>
              <a:t>Not just react to inequalities but also prevent inequalities.</a:t>
            </a:r>
          </a:p>
          <a:p>
            <a:endParaRPr lang="en-GB" dirty="0"/>
          </a:p>
          <a:p>
            <a:pPr marL="285750" indent="-285750">
              <a:buFont typeface="Arial" panose="020B0604020202020204" pitchFamily="34" charset="0"/>
              <a:buChar char="•"/>
            </a:pPr>
            <a:r>
              <a:rPr lang="en-GB" dirty="0"/>
              <a:t>Help people to live well and stay well.</a:t>
            </a:r>
          </a:p>
          <a:p>
            <a:endParaRPr lang="en-GB" dirty="0"/>
          </a:p>
          <a:p>
            <a:pPr marL="285750" indent="-285750">
              <a:buFont typeface="Arial" panose="020B0604020202020204" pitchFamily="34" charset="0"/>
              <a:buChar char="•"/>
            </a:pPr>
            <a:r>
              <a:rPr lang="en-GB" dirty="0"/>
              <a:t>Studies show that local socially isolated people may struggle to access welfare and legal advice (particularly those from multiple less advantaged groups). </a:t>
            </a:r>
          </a:p>
          <a:p>
            <a:endParaRPr lang="en-GB" dirty="0"/>
          </a:p>
          <a:p>
            <a:pPr marL="285750" indent="-285750">
              <a:buFont typeface="Arial" panose="020B0604020202020204" pitchFamily="34" charset="0"/>
              <a:buChar char="•"/>
            </a:pPr>
            <a:r>
              <a:rPr lang="en-GB" dirty="0"/>
              <a:t>A good standard of living and protected rights are needed for people to stay healthy. </a:t>
            </a:r>
          </a:p>
          <a:p>
            <a:endParaRPr lang="en-GB" dirty="0"/>
          </a:p>
        </p:txBody>
      </p:sp>
    </p:spTree>
    <p:extLst>
      <p:ext uri="{BB962C8B-B14F-4D97-AF65-F5344CB8AC3E}">
        <p14:creationId xmlns:p14="http://schemas.microsoft.com/office/powerpoint/2010/main" val="158624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descreen_Powerpoint_Template1">
            <a:extLst>
              <a:ext uri="{FF2B5EF4-FFF2-40B4-BE49-F238E27FC236}">
                <a16:creationId xmlns:a16="http://schemas.microsoft.com/office/drawing/2014/main" id="{C2ADE0E7-ED3C-4F1C-74DC-AE10F72B200A}"/>
              </a:ext>
            </a:extLst>
          </p:cNvPr>
          <p:cNvPicPr>
            <a:picLocks noChangeAspect="1"/>
          </p:cNvPicPr>
          <p:nvPr/>
        </p:nvPicPr>
        <p:blipFill rotWithShape="1">
          <a:blip r:embed="rId3"/>
          <a:srcRect r="26307" b="11927"/>
          <a:stretch/>
        </p:blipFill>
        <p:spPr>
          <a:xfrm>
            <a:off x="0" y="-27708"/>
            <a:ext cx="6744810" cy="4534270"/>
          </a:xfrm>
          <a:prstGeom prst="rect">
            <a:avLst/>
          </a:prstGeom>
        </p:spPr>
      </p:pic>
      <p:pic>
        <p:nvPicPr>
          <p:cNvPr id="10" name="Picture 9" descr="Y:\Communications\Brand and our logos\Wandsworth Logos\inhouse_blue_small_Wandsworth.png"/>
          <p:cNvPicPr/>
          <p:nvPr/>
        </p:nvPicPr>
        <p:blipFill>
          <a:blip r:embed="rId4">
            <a:extLst>
              <a:ext uri="{28A0092B-C50C-407E-A947-70E740481C1C}">
                <a14:useLocalDpi xmlns:a14="http://schemas.microsoft.com/office/drawing/2010/main" val="0"/>
              </a:ext>
            </a:extLst>
          </a:blip>
          <a:stretch>
            <a:fillRect/>
          </a:stretch>
        </p:blipFill>
        <p:spPr>
          <a:xfrm>
            <a:off x="7129809" y="278606"/>
            <a:ext cx="1811655" cy="655320"/>
          </a:xfrm>
          <a:prstGeom prst="rect">
            <a:avLst/>
          </a:prstGeom>
        </p:spPr>
      </p:pic>
      <p:graphicFrame>
        <p:nvGraphicFramePr>
          <p:cNvPr id="2" name="Diagram 1"/>
          <p:cNvGraphicFramePr/>
          <p:nvPr>
            <p:extLst>
              <p:ext uri="{D42A27DB-BD31-4B8C-83A1-F6EECF244321}">
                <p14:modId xmlns:p14="http://schemas.microsoft.com/office/powerpoint/2010/main" val="110400267"/>
              </p:ext>
            </p:extLst>
          </p:nvPr>
        </p:nvGraphicFramePr>
        <p:xfrm>
          <a:off x="865909" y="422563"/>
          <a:ext cx="5666510" cy="4431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16522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BB69"/>
        </a:solid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179386" y="206375"/>
            <a:ext cx="8229600" cy="85725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4400" b="1" i="0" u="none" strike="noStrike" cap="none">
                <a:solidFill>
                  <a:schemeClr val="dk1"/>
                </a:solidFill>
                <a:latin typeface="Open Sans"/>
                <a:ea typeface="Open Sans"/>
                <a:cs typeface="Open Sans"/>
                <a:sym typeface="Open Sans"/>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24"/>
          <p:cNvSpPr txBox="1">
            <a:spLocks noGrp="1"/>
          </p:cNvSpPr>
          <p:nvPr>
            <p:ph type="body" idx="1"/>
          </p:nvPr>
        </p:nvSpPr>
        <p:spPr>
          <a:xfrm>
            <a:off x="214312" y="206375"/>
            <a:ext cx="4988070" cy="4816525"/>
          </a:xfrm>
          <a:prstGeom prst="rect">
            <a:avLst/>
          </a:prstGeom>
          <a:noFill/>
          <a:ln>
            <a:noFill/>
          </a:ln>
        </p:spPr>
        <p:txBody>
          <a:bodyPr spcFirstLastPara="1" wrap="square" lIns="91425" tIns="45700" rIns="91425" bIns="45700" anchor="t" anchorCtr="0">
            <a:noAutofit/>
          </a:bodyPr>
          <a:lstStyle/>
          <a:p>
            <a:pPr marL="0" indent="0">
              <a:spcBef>
                <a:spcPts val="0"/>
              </a:spcBef>
            </a:pPr>
            <a:r>
              <a:rPr lang="en-GB" b="1" dirty="0"/>
              <a:t>Diverse team</a:t>
            </a:r>
            <a:r>
              <a:rPr lang="en-GB" dirty="0"/>
              <a:t> of 45 staff and 75 volunteers, aged from early 20’s to 80’s.</a:t>
            </a:r>
          </a:p>
          <a:p>
            <a:pPr marL="0" marR="0" lvl="0" indent="0" algn="l" rtl="0">
              <a:lnSpc>
                <a:spcPct val="100000"/>
              </a:lnSpc>
              <a:spcBef>
                <a:spcPts val="0"/>
              </a:spcBef>
              <a:spcAft>
                <a:spcPts val="0"/>
              </a:spcAft>
              <a:buClr>
                <a:schemeClr val="dk1"/>
              </a:buClr>
              <a:buFont typeface="Arial"/>
              <a:buNone/>
            </a:pPr>
            <a:endParaRPr lang="en-GB" dirty="0"/>
          </a:p>
          <a:p>
            <a:pPr marL="0" indent="0">
              <a:spcBef>
                <a:spcPts val="0"/>
              </a:spcBef>
            </a:pPr>
            <a:r>
              <a:rPr lang="en-GB" dirty="0"/>
              <a:t>18+ </a:t>
            </a:r>
            <a:r>
              <a:rPr lang="en-GB" b="1" dirty="0"/>
              <a:t>funding streams</a:t>
            </a:r>
            <a:r>
              <a:rPr lang="en-GB" dirty="0"/>
              <a:t> including:</a:t>
            </a:r>
          </a:p>
          <a:p>
            <a:pPr marL="800100" lvl="1" indent="-342900">
              <a:spcBef>
                <a:spcPts val="0"/>
              </a:spcBef>
              <a:buSzPct val="100000"/>
              <a:buFont typeface="Arial" panose="020B0604020202020204" pitchFamily="34" charset="0"/>
              <a:buChar char="•"/>
            </a:pPr>
            <a:r>
              <a:rPr lang="en-GB" dirty="0"/>
              <a:t>Local authority and local NHS</a:t>
            </a:r>
          </a:p>
          <a:p>
            <a:pPr marL="800100" lvl="1" indent="-342900">
              <a:spcBef>
                <a:spcPts val="0"/>
              </a:spcBef>
              <a:buSzPct val="100000"/>
              <a:buFont typeface="Arial" panose="020B0604020202020204" pitchFamily="34" charset="0"/>
              <a:buChar char="•"/>
            </a:pPr>
            <a:r>
              <a:rPr lang="en-GB" dirty="0"/>
              <a:t>Greater London Authority</a:t>
            </a:r>
          </a:p>
          <a:p>
            <a:pPr marL="800100" lvl="1" indent="-342900">
              <a:spcBef>
                <a:spcPts val="0"/>
              </a:spcBef>
              <a:buSzPct val="100000"/>
              <a:buFont typeface="Arial" panose="020B0604020202020204" pitchFamily="34" charset="0"/>
              <a:buChar char="•"/>
            </a:pPr>
            <a:r>
              <a:rPr lang="en-GB" dirty="0"/>
              <a:t>Grant funders e.g. lottery</a:t>
            </a:r>
          </a:p>
          <a:p>
            <a:pPr marL="800100" lvl="1" indent="-342900">
              <a:spcBef>
                <a:spcPts val="0"/>
              </a:spcBef>
              <a:buSzPct val="100000"/>
              <a:buFont typeface="Arial" panose="020B0604020202020204" pitchFamily="34" charset="0"/>
              <a:buChar char="•"/>
            </a:pPr>
            <a:r>
              <a:rPr lang="en-GB" dirty="0"/>
              <a:t>Contracts to provide services</a:t>
            </a:r>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Advice services specialise in </a:t>
            </a:r>
            <a:r>
              <a:rPr lang="en-GB" b="1" dirty="0"/>
              <a:t>casework support</a:t>
            </a:r>
            <a:r>
              <a:rPr lang="en-GB" dirty="0"/>
              <a:t> and </a:t>
            </a:r>
            <a:r>
              <a:rPr lang="en-GB" b="1" dirty="0"/>
              <a:t>welfare benefits </a:t>
            </a:r>
            <a:r>
              <a:rPr lang="en-GB" dirty="0"/>
              <a:t>issues.</a:t>
            </a:r>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Record around </a:t>
            </a:r>
            <a:r>
              <a:rPr lang="en-GB" b="1" dirty="0"/>
              <a:t>£6m in financial gains</a:t>
            </a:r>
            <a:r>
              <a:rPr lang="en-GB" dirty="0"/>
              <a:t> per year for clients.</a:t>
            </a:r>
          </a:p>
        </p:txBody>
      </p:sp>
    </p:spTree>
    <p:extLst>
      <p:ext uri="{BB962C8B-B14F-4D97-AF65-F5344CB8AC3E}">
        <p14:creationId xmlns:p14="http://schemas.microsoft.com/office/powerpoint/2010/main" val="26747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Who we help</a:t>
            </a:r>
            <a:endParaRPr dirty="0"/>
          </a:p>
        </p:txBody>
      </p:sp>
      <p:sp>
        <p:nvSpPr>
          <p:cNvPr id="107" name="Google Shape;107;p24"/>
          <p:cNvSpPr txBox="1">
            <a:spLocks noGrp="1"/>
          </p:cNvSpPr>
          <p:nvPr>
            <p:ph type="body" idx="1"/>
          </p:nvPr>
        </p:nvSpPr>
        <p:spPr>
          <a:xfrm>
            <a:off x="214312" y="1143000"/>
            <a:ext cx="8704200" cy="3879900"/>
          </a:xfrm>
          <a:prstGeom prst="rect">
            <a:avLst/>
          </a:prstGeom>
          <a:noFill/>
          <a:ln>
            <a:noFill/>
          </a:ln>
        </p:spPr>
        <p:txBody>
          <a:bodyPr spcFirstLastPara="1" wrap="square" lIns="91425" tIns="45700" rIns="91425" bIns="45700" anchor="t" anchorCtr="0">
            <a:noAutofit/>
          </a:bodyPr>
          <a:lstStyle/>
          <a:p>
            <a:pPr fontAlgn="base"/>
            <a:r>
              <a:rPr lang="en-GB" dirty="0"/>
              <a:t> </a:t>
            </a:r>
          </a:p>
          <a:p>
            <a:pPr marL="0" lvl="0" indent="0">
              <a:spcBef>
                <a:spcPts val="0"/>
              </a:spcBef>
            </a:pPr>
            <a:endParaRPr sz="2000" b="0" i="0" u="none" strike="noStrike" cap="none" dirty="0">
              <a:solidFill>
                <a:schemeClr val="dk1"/>
              </a:solidFill>
              <a:latin typeface="Open Sans"/>
              <a:ea typeface="Open Sans"/>
              <a:cs typeface="Open Sans"/>
              <a:sym typeface="Open Sans"/>
            </a:endParaRPr>
          </a:p>
        </p:txBody>
      </p:sp>
      <p:graphicFrame>
        <p:nvGraphicFramePr>
          <p:cNvPr id="4" name="Chart 3"/>
          <p:cNvGraphicFramePr/>
          <p:nvPr>
            <p:extLst>
              <p:ext uri="{D42A27DB-BD31-4B8C-83A1-F6EECF244321}">
                <p14:modId xmlns:p14="http://schemas.microsoft.com/office/powerpoint/2010/main" val="4074102657"/>
              </p:ext>
            </p:extLst>
          </p:nvPr>
        </p:nvGraphicFramePr>
        <p:xfrm>
          <a:off x="214313" y="539750"/>
          <a:ext cx="87042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905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371030649"/>
              </p:ext>
            </p:extLst>
          </p:nvPr>
        </p:nvGraphicFramePr>
        <p:xfrm>
          <a:off x="263235" y="539750"/>
          <a:ext cx="8645237"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342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219125141"/>
              </p:ext>
            </p:extLst>
          </p:nvPr>
        </p:nvGraphicFramePr>
        <p:xfrm>
          <a:off x="256309" y="539750"/>
          <a:ext cx="8652164"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67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943294879"/>
              </p:ext>
            </p:extLst>
          </p:nvPr>
        </p:nvGraphicFramePr>
        <p:xfrm>
          <a:off x="1524000" y="1197935"/>
          <a:ext cx="6096000" cy="3534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dirty="0"/>
              <a:t>What we help with</a:t>
            </a:r>
            <a:endParaRPr dirty="0"/>
          </a:p>
        </p:txBody>
      </p:sp>
    </p:spTree>
    <p:extLst>
      <p:ext uri="{BB962C8B-B14F-4D97-AF65-F5344CB8AC3E}">
        <p14:creationId xmlns:p14="http://schemas.microsoft.com/office/powerpoint/2010/main" val="358073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83412082"/>
              </p:ext>
            </p:extLst>
          </p:nvPr>
        </p:nvGraphicFramePr>
        <p:xfrm>
          <a:off x="425302" y="155943"/>
          <a:ext cx="8420986" cy="4777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403430"/>
      </p:ext>
    </p:extLst>
  </p:cSld>
  <p:clrMapOvr>
    <a:masterClrMapping/>
  </p:clrMapOvr>
</p:sld>
</file>

<file path=ppt/theme/theme1.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FDEF95CC75546A249FEEDC40C9213" ma:contentTypeVersion="18" ma:contentTypeDescription="Create a new document." ma:contentTypeScope="" ma:versionID="4d8263ac6a8f1268a9bb925eb954630f">
  <xsd:schema xmlns:xsd="http://www.w3.org/2001/XMLSchema" xmlns:xs="http://www.w3.org/2001/XMLSchema" xmlns:p="http://schemas.microsoft.com/office/2006/metadata/properties" xmlns:ns2="c66c340a-7e4c-46ee-a14e-08ebacdf30f4" xmlns:ns3="6500f136-3e0e-46de-95f9-c4d4ff3c2155" targetNamespace="http://schemas.microsoft.com/office/2006/metadata/properties" ma:root="true" ma:fieldsID="5cbc6331f8958962e98496a80663f428" ns2:_="" ns3:_="">
    <xsd:import namespace="c66c340a-7e4c-46ee-a14e-08ebacdf30f4"/>
    <xsd:import namespace="6500f136-3e0e-46de-95f9-c4d4ff3c21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c340a-7e4c-46ee-a14e-08ebacdf3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5a2c63-70e0-4b99-ac73-670269d3d6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00f136-3e0e-46de-95f9-c4d4ff3c21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332413-17aa-41be-b239-e0ac00afde72}" ma:internalName="TaxCatchAll" ma:showField="CatchAllData" ma:web="6500f136-3e0e-46de-95f9-c4d4ff3c2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6c340a-7e4c-46ee-a14e-08ebacdf30f4">
      <Terms xmlns="http://schemas.microsoft.com/office/infopath/2007/PartnerControls"/>
    </lcf76f155ced4ddcb4097134ff3c332f>
    <TaxCatchAll xmlns="6500f136-3e0e-46de-95f9-c4d4ff3c2155" xsi:nil="true"/>
  </documentManagement>
</p:properties>
</file>

<file path=customXml/itemProps1.xml><?xml version="1.0" encoding="utf-8"?>
<ds:datastoreItem xmlns:ds="http://schemas.openxmlformats.org/officeDocument/2006/customXml" ds:itemID="{4BA8C94D-8D77-4F75-8EBE-548333C6C547}"/>
</file>

<file path=customXml/itemProps2.xml><?xml version="1.0" encoding="utf-8"?>
<ds:datastoreItem xmlns:ds="http://schemas.openxmlformats.org/officeDocument/2006/customXml" ds:itemID="{D3694A49-F43A-4BAE-83A0-FB920602A894}"/>
</file>

<file path=customXml/itemProps3.xml><?xml version="1.0" encoding="utf-8"?>
<ds:datastoreItem xmlns:ds="http://schemas.openxmlformats.org/officeDocument/2006/customXml" ds:itemID="{A14FF42D-761C-4910-948F-221A30CDA79C}"/>
</file>

<file path=docProps/app.xml><?xml version="1.0" encoding="utf-8"?>
<Properties xmlns="http://schemas.openxmlformats.org/officeDocument/2006/extended-properties" xmlns:vt="http://schemas.openxmlformats.org/officeDocument/2006/docPropsVTypes">
  <TotalTime>599</TotalTime>
  <Words>2036</Words>
  <Application>Microsoft Office PowerPoint</Application>
  <PresentationFormat>On-screen Show (16:9)</PresentationFormat>
  <Paragraphs>295</Paragraphs>
  <Slides>34</Slides>
  <Notes>34</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34</vt:i4>
      </vt:variant>
    </vt:vector>
  </HeadingPairs>
  <TitlesOfParts>
    <vt:vector size="50" baseType="lpstr">
      <vt:lpstr>Arial</vt:lpstr>
      <vt:lpstr>Open Sans</vt:lpstr>
      <vt:lpstr>Segoe UI</vt:lpstr>
      <vt:lpstr>Calibri</vt:lpstr>
      <vt:lpstr>Wingdings</vt:lpstr>
      <vt:lpstr>1_Cover slides</vt:lpstr>
      <vt:lpstr>Content slides</vt:lpstr>
      <vt:lpstr>1_End slides</vt:lpstr>
      <vt:lpstr>Cover slides</vt:lpstr>
      <vt:lpstr>End slides</vt:lpstr>
      <vt:lpstr>2_Cover slides</vt:lpstr>
      <vt:lpstr>3_Cover slides</vt:lpstr>
      <vt:lpstr>4_Cover slides</vt:lpstr>
      <vt:lpstr>2_End slides</vt:lpstr>
      <vt:lpstr>3_End slides</vt:lpstr>
      <vt:lpstr>4_End slides</vt:lpstr>
      <vt:lpstr>Citizens Advice Wandsworth – Healthwatch Presentation </vt:lpstr>
      <vt:lpstr>Introduction</vt:lpstr>
      <vt:lpstr>Who we are</vt:lpstr>
      <vt:lpstr>PowerPoint Presentation</vt:lpstr>
      <vt:lpstr>Who we help</vt:lpstr>
      <vt:lpstr>PowerPoint Presentation</vt:lpstr>
      <vt:lpstr>PowerPoint Presentation</vt:lpstr>
      <vt:lpstr>What we help with</vt:lpstr>
      <vt:lpstr>PowerPoint Presentation</vt:lpstr>
      <vt:lpstr>Cost of living</vt:lpstr>
      <vt:lpstr>PowerPoint Presentation</vt:lpstr>
      <vt:lpstr>PowerPoint Presentation</vt:lpstr>
      <vt:lpstr>PowerPoint Presentation</vt:lpstr>
      <vt:lpstr>PowerPoint Presentation</vt:lpstr>
      <vt:lpstr>Three key issues for older people</vt:lpstr>
      <vt:lpstr>PowerPoint Presentation</vt:lpstr>
      <vt:lpstr>Cost of Living - Steps </vt:lpstr>
      <vt:lpstr>CAW Cost of Living Project</vt:lpstr>
      <vt:lpstr>Short-term help with food and essentials</vt:lpstr>
      <vt:lpstr>Where can you find information about short-term help? </vt:lpstr>
      <vt:lpstr>Increase your income - Benefits and Tax Credits </vt:lpstr>
      <vt:lpstr>Wandsworth Council Grants</vt:lpstr>
      <vt:lpstr>Increase your income –  Cost of Living Support Wandsworth</vt:lpstr>
      <vt:lpstr>Reduce your costs </vt:lpstr>
      <vt:lpstr>Get help with one-off costs </vt:lpstr>
      <vt:lpstr>Get advice </vt:lpstr>
      <vt:lpstr>CAW Cost of Living Project</vt:lpstr>
      <vt:lpstr>Accessing our services</vt:lpstr>
      <vt:lpstr>PowerPoint Presentation</vt:lpstr>
      <vt:lpstr>Health Inequalities Fund</vt:lpstr>
      <vt:lpstr>PowerPoint Presentation</vt:lpstr>
      <vt:lpstr>Health Inequalities Fund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MTM</dc:title>
  <dc:creator>Michelle Rose</dc:creator>
  <cp:lastModifiedBy>Michelle Rose</cp:lastModifiedBy>
  <cp:revision>78</cp:revision>
  <cp:lastPrinted>2024-10-24T12:55:31Z</cp:lastPrinted>
  <dcterms:modified xsi:type="dcterms:W3CDTF">2024-10-25T16:32:26Z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0x0101008B3FDEF95CC75546A249FEEDC40C9213</vt:lpwstr>
  </property>
</Properties>
</file>