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75" r:id="rId6"/>
    <p:sldId id="271" r:id="rId7"/>
    <p:sldId id="270" r:id="rId8"/>
    <p:sldId id="277" r:id="rId9"/>
    <p:sldId id="258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4" autoAdjust="0"/>
    <p:restoredTop sz="91058" autoAdjust="0"/>
  </p:normalViewPr>
  <p:slideViewPr>
    <p:cSldViewPr snapToGrid="0">
      <p:cViewPr varScale="1">
        <p:scale>
          <a:sx n="78" d="100"/>
          <a:sy n="78" d="100"/>
        </p:scale>
        <p:origin x="5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58E97-7052-4B46-95DB-532CC8A2517D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756E-561F-492B-87A3-675BC7ACC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61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756E-561F-492B-87A3-675BC7ACC16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732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756E-561F-492B-87A3-675BC7ACC1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262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756E-561F-492B-87A3-675BC7ACC16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550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756E-561F-492B-87A3-675BC7ACC16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43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756E-561F-492B-87A3-675BC7ACC16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69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756E-561F-492B-87A3-675BC7ACC16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994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756E-561F-492B-87A3-675BC7ACC16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327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2E1A2-9146-4481-8B9E-0829F5DCD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7E838-F2BD-4AF0-81DD-6C1E3A8F0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64436-DDBE-409F-8C3A-E093D9827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B9341-518B-427A-8F19-81944C919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DAAE6-5D04-4CAF-864E-EB191022F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27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AD3E7-42F9-4A42-8F00-A705FDAEA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FDD38-4E5B-47E2-AB0A-24D2B992A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37429-00E2-4DA7-A721-0A11557D6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9080D-CF43-4577-9BDB-DBF9E21F5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0DFAB-7BC9-4AD7-846C-4B6E570B8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3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3EF426-CC6A-4FF1-97EE-FD4FF1CA8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68173-15B5-42CE-95FF-7778D4B85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64F54-8031-40E8-8AA1-F5C4523C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F7DB4-DE08-48CB-A4B5-C2F6DFB33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2ADC3-663A-4E8C-8255-E3419673C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84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8606-5EA0-4E6D-8989-893CEAC3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E90AF-F0A9-4581-81B3-B517F9CA3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5B3EC-CF59-4C43-A914-B98B16169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161BB-2E74-43FF-A3B9-CF257A0D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68903-2CA8-40CB-B8FB-374893AA9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5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BCB88-2629-42B8-85CC-15FADED7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5D7AE-4ACE-40FB-93E4-62CB9996C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8D22E-450B-4516-B96E-15A21A5A9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AA87F-312F-441F-B770-B1218F37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E816B-85FE-49A3-A402-02ABA82EC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56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29704-307A-486E-9756-80A2C1F3A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CB9BC-C5FE-4F91-8B77-7E26C2F127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BC6887-4F38-4DB4-804C-F857D1D5A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976B1-A246-4830-8B4E-E0311FF7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7F289-CDE5-4D88-B214-45D556D06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4133B-7C43-4F54-BC3F-90B1D315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15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624F-CA09-461C-B670-05C1ACBD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E7145-FF78-4DD6-8B92-A9E715B8E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9DECF6-3126-4A5D-97DC-246CE3E1E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BCFCD-8061-4E40-AFA7-3C0795D0F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096E99-E033-4ED6-ADAD-86E94A6A3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2376DA-8B3B-46A7-AD4F-913E2D53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05C6C2-9925-4B60-ADD5-5B6AC487D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7FEAD0-90E6-4AE9-AC33-3EDA64E95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59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12982-CB9E-4C1F-9C5F-F337B55E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9CB37D-A747-42D8-9C94-EE6CCEE5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F69BAD-AFD8-4FBC-8DFA-1479528C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AE0E78-C46C-44C3-883B-06C3783ED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78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E63AB-82EF-4958-8485-D7C6BCE67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EC820-C7C9-4276-BCC5-EBFA69270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AE86B-DFD5-4342-87CF-A16E23828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6B6BC-B9C2-48D9-86A8-D3324AEC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20383-ED35-4641-A6FE-6388510F4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7CDE0-E124-4713-81F2-75C4594EA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AE786-065A-435E-9550-C364C418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5777A-4ED3-4D7C-822B-9749B3F1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EF678-CF30-47F2-982D-A7E3F383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7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59F3-56DB-40AD-A4F3-386CE76AC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EC9B7E-D408-4147-B0F7-C6B1ECC0C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FFFCD-732E-4E70-A4C1-443DFC6D2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3E2E8-4871-485B-96D5-4B8CC6D08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1147E-0714-44F2-8038-7E940D349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9DDE1-1FFE-457F-95B7-D3A1B5FF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2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CA0BED-EA79-48DD-B810-C177743F0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0FDDF-EA47-4709-B348-29763C38C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8A20D-5AD4-40F7-9422-6D1F682F9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7FE33-7839-4962-9D10-111188F0B703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53851-DEC2-4089-B6B4-811E41FF4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9A012-059D-4321-915A-4B41CA017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B37C-3C2A-4C3B-A2AE-FC287EA490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38ef4fdd835b3a37a6ed9312" descr="{&quot;HashCode&quot;:1987674191,&quot;Placement&quot;:&quot;Header&quot;,&quot;Top&quot;:0.0,&quot;Left&quot;:0.0}">
            <a:extLst>
              <a:ext uri="{FF2B5EF4-FFF2-40B4-BE49-F238E27FC236}">
                <a16:creationId xmlns:a16="http://schemas.microsoft.com/office/drawing/2014/main" id="{95974B4A-57ED-4FDC-A367-4E5002AB67C0}"/>
              </a:ext>
            </a:extLst>
          </p:cNvPr>
          <p:cNvSpPr txBox="1"/>
          <p:nvPr userDrawn="1"/>
        </p:nvSpPr>
        <p:spPr>
          <a:xfrm>
            <a:off x="0" y="0"/>
            <a:ext cx="635262" cy="262344"/>
          </a:xfrm>
          <a:prstGeom prst="rect">
            <a:avLst/>
          </a:prstGeom>
          <a:noFill/>
        </p:spPr>
        <p:txBody>
          <a:bodyPr vert="horz" wrap="none" t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40376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 2 Logos">
            <a:extLst>
              <a:ext uri="{FF2B5EF4-FFF2-40B4-BE49-F238E27FC236}">
                <a16:creationId xmlns:a16="http://schemas.microsoft.com/office/drawing/2014/main" id="{59FE1E30-75E8-4241-9960-82B3BAA931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10641602" y="5555957"/>
            <a:ext cx="1163286" cy="83738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reeform 10">
            <a:extLst>
              <a:ext uri="{FF2B5EF4-FFF2-40B4-BE49-F238E27FC236}">
                <a16:creationId xmlns:a16="http://schemas.microsoft.com/office/drawing/2014/main" id="{87375F26-ADDE-4D58-A6F1-18246A096E7C}"/>
              </a:ext>
            </a:extLst>
          </p:cNvPr>
          <p:cNvSpPr>
            <a:spLocks/>
          </p:cNvSpPr>
          <p:nvPr/>
        </p:nvSpPr>
        <p:spPr bwMode="hidden">
          <a:xfrm>
            <a:off x="0" y="5858128"/>
            <a:ext cx="12192000" cy="1070421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gradFill flip="none" rotWithShape="1">
            <a:gsLst>
              <a:gs pos="0">
                <a:srgbClr val="0B32A1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F683966-5A98-4261-8FF8-D9FD6C2E8C0D}"/>
              </a:ext>
            </a:extLst>
          </p:cNvPr>
          <p:cNvCxnSpPr/>
          <p:nvPr/>
        </p:nvCxnSpPr>
        <p:spPr>
          <a:xfrm>
            <a:off x="498231" y="615462"/>
            <a:ext cx="8850923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" name="Picture 4" descr="R•W Shared Staffing (11.15).jpg">
            <a:extLst>
              <a:ext uri="{FF2B5EF4-FFF2-40B4-BE49-F238E27FC236}">
                <a16:creationId xmlns:a16="http://schemas.microsoft.com/office/drawing/2014/main" id="{57FD12DD-8D20-4313-9AEB-4A6F76C830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9" y="255536"/>
            <a:ext cx="4535460" cy="340682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1D2E9FE1-D2FA-4F71-8A5A-50D1364D3740}"/>
              </a:ext>
            </a:extLst>
          </p:cNvPr>
          <p:cNvSpPr txBox="1">
            <a:spLocks/>
          </p:cNvSpPr>
          <p:nvPr/>
        </p:nvSpPr>
        <p:spPr>
          <a:xfrm>
            <a:off x="1612379" y="2004911"/>
            <a:ext cx="8878640" cy="27735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b="1" dirty="0"/>
              <a:t>Domiciliary Care Services in</a:t>
            </a:r>
          </a:p>
          <a:p>
            <a:pPr algn="ctr"/>
            <a:endParaRPr lang="en-GB" sz="6000" b="1" dirty="0"/>
          </a:p>
          <a:p>
            <a:pPr algn="ctr"/>
            <a:r>
              <a:rPr lang="en-GB" sz="6000" b="1" dirty="0"/>
              <a:t>Wandsworth</a:t>
            </a:r>
          </a:p>
        </p:txBody>
      </p:sp>
    </p:spTree>
    <p:extLst>
      <p:ext uri="{BB962C8B-B14F-4D97-AF65-F5344CB8AC3E}">
        <p14:creationId xmlns:p14="http://schemas.microsoft.com/office/powerpoint/2010/main" val="41202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63040-EF19-4EFB-B429-50CDA068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Purpose of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85571-D121-452C-A8C8-DE628FD5B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Share information and current thinking on recommissioning domiciliary care services in Wandsworth</a:t>
            </a:r>
            <a:br>
              <a:rPr lang="en-GB" dirty="0"/>
            </a:br>
            <a:endParaRPr lang="en-GB" dirty="0"/>
          </a:p>
          <a:p>
            <a:r>
              <a:rPr lang="en-GB" dirty="0"/>
              <a:t>Opportunity for you to ask questions </a:t>
            </a:r>
            <a:br>
              <a:rPr lang="en-GB" dirty="0"/>
            </a:br>
            <a:endParaRPr lang="en-GB" dirty="0"/>
          </a:p>
          <a:p>
            <a:r>
              <a:rPr lang="en-GB" dirty="0"/>
              <a:t>Give your views on what we need to consider when developing </a:t>
            </a:r>
            <a:r>
              <a:rPr lang="en-GB"/>
              <a:t>our plans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The 2 Logos">
            <a:extLst>
              <a:ext uri="{FF2B5EF4-FFF2-40B4-BE49-F238E27FC236}">
                <a16:creationId xmlns:a16="http://schemas.microsoft.com/office/drawing/2014/main" id="{342AD4AD-1774-49DD-9D62-B1CBD12D38A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10821975" y="5391005"/>
            <a:ext cx="1163286" cy="8373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 10">
            <a:extLst>
              <a:ext uri="{FF2B5EF4-FFF2-40B4-BE49-F238E27FC236}">
                <a16:creationId xmlns:a16="http://schemas.microsoft.com/office/drawing/2014/main" id="{048E704C-5EE9-4BF1-BE5D-978FEAEE05FE}"/>
              </a:ext>
            </a:extLst>
          </p:cNvPr>
          <p:cNvSpPr>
            <a:spLocks/>
          </p:cNvSpPr>
          <p:nvPr/>
        </p:nvSpPr>
        <p:spPr bwMode="hidden">
          <a:xfrm>
            <a:off x="0" y="5858128"/>
            <a:ext cx="12192000" cy="1070421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gradFill flip="none" rotWithShape="1">
            <a:gsLst>
              <a:gs pos="0">
                <a:srgbClr val="0B32A1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BDD73AD-9C40-4422-B5B3-596D394E3A3C}"/>
              </a:ext>
            </a:extLst>
          </p:cNvPr>
          <p:cNvCxnSpPr>
            <a:cxnSpLocks/>
          </p:cNvCxnSpPr>
          <p:nvPr/>
        </p:nvCxnSpPr>
        <p:spPr>
          <a:xfrm>
            <a:off x="498231" y="615462"/>
            <a:ext cx="6883920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Picture 6" descr="R•W Shared Staffing (11.15).jpg">
            <a:extLst>
              <a:ext uri="{FF2B5EF4-FFF2-40B4-BE49-F238E27FC236}">
                <a16:creationId xmlns:a16="http://schemas.microsoft.com/office/drawing/2014/main" id="{037AE9D8-FE3B-4EC7-B8D0-9CD58A9BAA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9" y="255536"/>
            <a:ext cx="4535460" cy="3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125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10">
            <a:extLst>
              <a:ext uri="{FF2B5EF4-FFF2-40B4-BE49-F238E27FC236}">
                <a16:creationId xmlns:a16="http://schemas.microsoft.com/office/drawing/2014/main" id="{27F7B588-1B37-40BA-941A-FE380C511FC2}"/>
              </a:ext>
            </a:extLst>
          </p:cNvPr>
          <p:cNvSpPr>
            <a:spLocks/>
          </p:cNvSpPr>
          <p:nvPr/>
        </p:nvSpPr>
        <p:spPr bwMode="hidden">
          <a:xfrm>
            <a:off x="0" y="5800978"/>
            <a:ext cx="12192000" cy="1070421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gradFill flip="none" rotWithShape="1">
            <a:gsLst>
              <a:gs pos="0">
                <a:srgbClr val="0B32A1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2C1E8-BBAB-4838-AF68-E67D0FA3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565CB2A-D74D-41B9-AF82-FBBCAA8A447E}"/>
              </a:ext>
            </a:extLst>
          </p:cNvPr>
          <p:cNvCxnSpPr>
            <a:cxnSpLocks/>
          </p:cNvCxnSpPr>
          <p:nvPr/>
        </p:nvCxnSpPr>
        <p:spPr>
          <a:xfrm>
            <a:off x="498231" y="615462"/>
            <a:ext cx="6883920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5" name="Picture 34" descr="R•W Shared Staffing (11.15).jpg">
            <a:extLst>
              <a:ext uri="{FF2B5EF4-FFF2-40B4-BE49-F238E27FC236}">
                <a16:creationId xmlns:a16="http://schemas.microsoft.com/office/drawing/2014/main" id="{6851EF61-733E-4A1E-B67C-D5AC9D3172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9" y="255536"/>
            <a:ext cx="4535460" cy="340682"/>
          </a:xfrm>
          <a:prstGeom prst="rect">
            <a:avLst/>
          </a:prstGeom>
        </p:spPr>
      </p:pic>
      <p:pic>
        <p:nvPicPr>
          <p:cNvPr id="13" name="Picture 12" descr="The 2 Logos">
            <a:extLst>
              <a:ext uri="{FF2B5EF4-FFF2-40B4-BE49-F238E27FC236}">
                <a16:creationId xmlns:a16="http://schemas.microsoft.com/office/drawing/2014/main" id="{85BA2DFB-3ACD-49AF-A520-EB1E2FE290D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10821975" y="5391005"/>
            <a:ext cx="1163286" cy="837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621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FA701088-6F61-4A4B-8A8A-C525767701E1}"/>
              </a:ext>
            </a:extLst>
          </p:cNvPr>
          <p:cNvGrpSpPr/>
          <p:nvPr/>
        </p:nvGrpSpPr>
        <p:grpSpPr>
          <a:xfrm>
            <a:off x="6909870" y="1429957"/>
            <a:ext cx="3664105" cy="1850900"/>
            <a:chOff x="6909870" y="1060302"/>
            <a:chExt cx="3664105" cy="185090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FA889594-4F8A-49D2-95F8-CBA6140D1E8E}"/>
                </a:ext>
              </a:extLst>
            </p:cNvPr>
            <p:cNvSpPr/>
            <p:nvPr/>
          </p:nvSpPr>
          <p:spPr>
            <a:xfrm>
              <a:off x="6909870" y="1060302"/>
              <a:ext cx="3664105" cy="18509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EF4BAE9-A1CF-4552-AF2E-AD233027E4D5}"/>
                </a:ext>
              </a:extLst>
            </p:cNvPr>
            <p:cNvSpPr/>
            <p:nvPr/>
          </p:nvSpPr>
          <p:spPr>
            <a:xfrm>
              <a:off x="7110920" y="1284040"/>
              <a:ext cx="2247098" cy="124027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Nearly 2,000 residents in receipt of home care are older people aged 65+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7B7997F-D610-4D54-91D2-90396BC91BB1}"/>
              </a:ext>
            </a:extLst>
          </p:cNvPr>
          <p:cNvGrpSpPr/>
          <p:nvPr/>
        </p:nvGrpSpPr>
        <p:grpSpPr>
          <a:xfrm>
            <a:off x="1624504" y="1429970"/>
            <a:ext cx="3664105" cy="1850900"/>
            <a:chOff x="1624504" y="1060315"/>
            <a:chExt cx="3664105" cy="185090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979E9E46-7D3F-4C13-ADFB-0F0476657516}"/>
                </a:ext>
              </a:extLst>
            </p:cNvPr>
            <p:cNvSpPr/>
            <p:nvPr/>
          </p:nvSpPr>
          <p:spPr>
            <a:xfrm>
              <a:off x="1624504" y="1060315"/>
              <a:ext cx="3664105" cy="18509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A80F6F8-160B-4C2D-A094-489832A3F035}"/>
                </a:ext>
              </a:extLst>
            </p:cNvPr>
            <p:cNvSpPr/>
            <p:nvPr/>
          </p:nvSpPr>
          <p:spPr>
            <a:xfrm>
              <a:off x="1721797" y="1177047"/>
              <a:ext cx="1937409" cy="13618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Over 45 providers are commissioned to deliver care and support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402BAD7-59D7-4F2B-939A-E0267CC56AA3}"/>
              </a:ext>
            </a:extLst>
          </p:cNvPr>
          <p:cNvGrpSpPr/>
          <p:nvPr/>
        </p:nvGrpSpPr>
        <p:grpSpPr>
          <a:xfrm>
            <a:off x="6925246" y="3909760"/>
            <a:ext cx="3664105" cy="1850900"/>
            <a:chOff x="1624504" y="3834768"/>
            <a:chExt cx="3664105" cy="18509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16446ED-223F-4449-80EA-45115C68B73B}"/>
                </a:ext>
              </a:extLst>
            </p:cNvPr>
            <p:cNvSpPr/>
            <p:nvPr/>
          </p:nvSpPr>
          <p:spPr>
            <a:xfrm>
              <a:off x="1624504" y="3834768"/>
              <a:ext cx="3664105" cy="18509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ADEE248-7087-4219-9E09-D3C8F7C12166}"/>
                </a:ext>
              </a:extLst>
            </p:cNvPr>
            <p:cNvSpPr/>
            <p:nvPr/>
          </p:nvSpPr>
          <p:spPr>
            <a:xfrm>
              <a:off x="1802864" y="3951501"/>
              <a:ext cx="1964111" cy="13618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Total Council spend on home care was £9m in 2016/17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71B0E99-9F19-4261-8C42-5CC638A7E05E}"/>
              </a:ext>
            </a:extLst>
          </p:cNvPr>
          <p:cNvGrpSpPr/>
          <p:nvPr/>
        </p:nvGrpSpPr>
        <p:grpSpPr>
          <a:xfrm>
            <a:off x="1624504" y="3853127"/>
            <a:ext cx="3664105" cy="1850900"/>
            <a:chOff x="6916366" y="3871602"/>
            <a:chExt cx="3664105" cy="1850900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08DFF1A7-648C-49F5-BE21-150643CD614E}"/>
                </a:ext>
              </a:extLst>
            </p:cNvPr>
            <p:cNvSpPr/>
            <p:nvPr/>
          </p:nvSpPr>
          <p:spPr>
            <a:xfrm>
              <a:off x="6916366" y="3871602"/>
              <a:ext cx="3664105" cy="18509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FE4993B-4380-42B5-9FEE-E285F1E6136E}"/>
                </a:ext>
              </a:extLst>
            </p:cNvPr>
            <p:cNvSpPr/>
            <p:nvPr/>
          </p:nvSpPr>
          <p:spPr>
            <a:xfrm>
              <a:off x="7110920" y="3968881"/>
              <a:ext cx="2286019" cy="150234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Over 550,000 hours of home care was provided in 2016/17</a:t>
              </a:r>
            </a:p>
          </p:txBody>
        </p:sp>
      </p:grpSp>
      <p:pic>
        <p:nvPicPr>
          <p:cNvPr id="23" name="Picture 22" descr="The 2 Logos">
            <a:extLst>
              <a:ext uri="{FF2B5EF4-FFF2-40B4-BE49-F238E27FC236}">
                <a16:creationId xmlns:a16="http://schemas.microsoft.com/office/drawing/2014/main" id="{D8FAE869-8F5A-44D0-8D1C-B60D6D5BFA5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10821975" y="5391005"/>
            <a:ext cx="1163286" cy="83738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Freeform 10">
            <a:extLst>
              <a:ext uri="{FF2B5EF4-FFF2-40B4-BE49-F238E27FC236}">
                <a16:creationId xmlns:a16="http://schemas.microsoft.com/office/drawing/2014/main" id="{6FF13A1F-8EC4-4EFD-9F56-3AD42FF27CB9}"/>
              </a:ext>
            </a:extLst>
          </p:cNvPr>
          <p:cNvSpPr>
            <a:spLocks/>
          </p:cNvSpPr>
          <p:nvPr/>
        </p:nvSpPr>
        <p:spPr bwMode="hidden">
          <a:xfrm>
            <a:off x="0" y="5858128"/>
            <a:ext cx="12192000" cy="1070421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gradFill flip="none" rotWithShape="1">
            <a:gsLst>
              <a:gs pos="0">
                <a:srgbClr val="0B32A1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29C5E01-449C-4E18-A400-FDBBA2F69D59}"/>
              </a:ext>
            </a:extLst>
          </p:cNvPr>
          <p:cNvCxnSpPr>
            <a:cxnSpLocks/>
          </p:cNvCxnSpPr>
          <p:nvPr/>
        </p:nvCxnSpPr>
        <p:spPr>
          <a:xfrm>
            <a:off x="498231" y="615462"/>
            <a:ext cx="6883920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Picture 25" descr="R•W Shared Staffing (11.15).jpg">
            <a:extLst>
              <a:ext uri="{FF2B5EF4-FFF2-40B4-BE49-F238E27FC236}">
                <a16:creationId xmlns:a16="http://schemas.microsoft.com/office/drawing/2014/main" id="{1E108908-37EE-4739-9C02-FD37E331BE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9" y="255536"/>
            <a:ext cx="4535460" cy="340682"/>
          </a:xfrm>
          <a:prstGeom prst="rect">
            <a:avLst/>
          </a:prstGeom>
        </p:spPr>
      </p:pic>
      <p:sp>
        <p:nvSpPr>
          <p:cNvPr id="31" name="Title 1">
            <a:extLst>
              <a:ext uri="{FF2B5EF4-FFF2-40B4-BE49-F238E27FC236}">
                <a16:creationId xmlns:a16="http://schemas.microsoft.com/office/drawing/2014/main" id="{7D82A87E-2EFF-4D45-96A2-1D7CA3A50F9F}"/>
              </a:ext>
            </a:extLst>
          </p:cNvPr>
          <p:cNvSpPr txBox="1">
            <a:spLocks/>
          </p:cNvSpPr>
          <p:nvPr/>
        </p:nvSpPr>
        <p:spPr>
          <a:xfrm>
            <a:off x="838200" y="73478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Current service provision</a:t>
            </a:r>
          </a:p>
        </p:txBody>
      </p:sp>
    </p:spTree>
    <p:extLst>
      <p:ext uri="{BB962C8B-B14F-4D97-AF65-F5344CB8AC3E}">
        <p14:creationId xmlns:p14="http://schemas.microsoft.com/office/powerpoint/2010/main" val="334873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007AF-CEFD-420C-88C7-422E10C75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we need to change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772AC-3F6A-46B5-8432-0F8A66872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Current arrangements are not working effectively </a:t>
            </a:r>
            <a:br>
              <a:rPr lang="en-GB" dirty="0"/>
            </a:br>
            <a:endParaRPr lang="en-GB" dirty="0"/>
          </a:p>
          <a:p>
            <a:r>
              <a:rPr lang="en-GB" dirty="0"/>
              <a:t>Provision needs be able to meet current and future demands </a:t>
            </a:r>
            <a:br>
              <a:rPr lang="en-GB" dirty="0"/>
            </a:br>
            <a:endParaRPr lang="en-GB" dirty="0"/>
          </a:p>
          <a:p>
            <a:r>
              <a:rPr lang="en-GB" dirty="0"/>
              <a:t>‘Whole systems’ approach to the wellbeing of the local population</a:t>
            </a:r>
            <a:br>
              <a:rPr lang="en-GB" dirty="0"/>
            </a:br>
            <a:endParaRPr lang="en-GB" dirty="0"/>
          </a:p>
          <a:p>
            <a:r>
              <a:rPr lang="en-GB" dirty="0"/>
              <a:t>Market shaping duties to facilitate a diverse and sustainable market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The 2 Logos">
            <a:extLst>
              <a:ext uri="{FF2B5EF4-FFF2-40B4-BE49-F238E27FC236}">
                <a16:creationId xmlns:a16="http://schemas.microsoft.com/office/drawing/2014/main" id="{37AA8C66-9B64-417D-B01C-914F2728A86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10821975" y="5391005"/>
            <a:ext cx="1163286" cy="8373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 10">
            <a:extLst>
              <a:ext uri="{FF2B5EF4-FFF2-40B4-BE49-F238E27FC236}">
                <a16:creationId xmlns:a16="http://schemas.microsoft.com/office/drawing/2014/main" id="{18E10FB5-63ED-4652-A064-F65498343BD7}"/>
              </a:ext>
            </a:extLst>
          </p:cNvPr>
          <p:cNvSpPr>
            <a:spLocks/>
          </p:cNvSpPr>
          <p:nvPr/>
        </p:nvSpPr>
        <p:spPr bwMode="hidden">
          <a:xfrm>
            <a:off x="0" y="5858128"/>
            <a:ext cx="12192000" cy="1070421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gradFill flip="none" rotWithShape="1">
            <a:gsLst>
              <a:gs pos="0">
                <a:srgbClr val="0B32A1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3789806-164B-44D2-87A7-A53584B8118B}"/>
              </a:ext>
            </a:extLst>
          </p:cNvPr>
          <p:cNvCxnSpPr/>
          <p:nvPr/>
        </p:nvCxnSpPr>
        <p:spPr>
          <a:xfrm>
            <a:off x="498231" y="615462"/>
            <a:ext cx="8850923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Picture 6" descr="R•W Shared Staffing (11.15).jpg">
            <a:extLst>
              <a:ext uri="{FF2B5EF4-FFF2-40B4-BE49-F238E27FC236}">
                <a16:creationId xmlns:a16="http://schemas.microsoft.com/office/drawing/2014/main" id="{26CC74DE-AB2A-4683-BA59-3C099AA6ED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9" y="255536"/>
            <a:ext cx="4535460" cy="3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729EA250-F14B-4A05-BEB6-A231FE729C00}"/>
              </a:ext>
            </a:extLst>
          </p:cNvPr>
          <p:cNvSpPr>
            <a:spLocks/>
          </p:cNvSpPr>
          <p:nvPr/>
        </p:nvSpPr>
        <p:spPr bwMode="hidden">
          <a:xfrm>
            <a:off x="0" y="5858128"/>
            <a:ext cx="12192000" cy="1070421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gradFill flip="none" rotWithShape="1">
            <a:gsLst>
              <a:gs pos="0">
                <a:srgbClr val="0B32A1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E82FC-FE91-4B1D-8CF2-EDA606F7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Future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C5DB6-D0AF-401F-B80E-47D7B1281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994"/>
            <a:ext cx="10515600" cy="4593969"/>
          </a:xfrm>
        </p:spPr>
        <p:txBody>
          <a:bodyPr/>
          <a:lstStyle/>
          <a:p>
            <a:r>
              <a:rPr lang="en-GB" dirty="0"/>
              <a:t>Improve quality</a:t>
            </a:r>
            <a:br>
              <a:rPr lang="en-GB" dirty="0"/>
            </a:br>
            <a:endParaRPr lang="en-GB" dirty="0"/>
          </a:p>
          <a:p>
            <a:r>
              <a:rPr lang="en-GB" dirty="0"/>
              <a:t>Area based, giving a local approach to care delivery</a:t>
            </a:r>
            <a:br>
              <a:rPr lang="en-GB" dirty="0"/>
            </a:br>
            <a:endParaRPr lang="en-GB" dirty="0"/>
          </a:p>
          <a:p>
            <a:r>
              <a:rPr lang="en-GB" dirty="0"/>
              <a:t>Promotes personalisation </a:t>
            </a:r>
            <a:br>
              <a:rPr lang="en-GB" dirty="0"/>
            </a:br>
            <a:endParaRPr lang="en-GB" dirty="0"/>
          </a:p>
          <a:p>
            <a:r>
              <a:rPr lang="en-GB" dirty="0"/>
              <a:t>Outcomes focused, maximising independence</a:t>
            </a:r>
            <a:br>
              <a:rPr lang="en-GB" dirty="0"/>
            </a:br>
            <a:endParaRPr lang="en-GB" dirty="0"/>
          </a:p>
          <a:p>
            <a:r>
              <a:rPr lang="en-GB" dirty="0"/>
              <a:t>Skilled workforce</a:t>
            </a:r>
          </a:p>
          <a:p>
            <a:endParaRPr lang="en-GB" dirty="0"/>
          </a:p>
        </p:txBody>
      </p:sp>
      <p:pic>
        <p:nvPicPr>
          <p:cNvPr id="4" name="Picture 3" descr="The 2 Logos">
            <a:extLst>
              <a:ext uri="{FF2B5EF4-FFF2-40B4-BE49-F238E27FC236}">
                <a16:creationId xmlns:a16="http://schemas.microsoft.com/office/drawing/2014/main" id="{716AC813-CD59-4C8B-B74D-DD7D25617F9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10821975" y="5391005"/>
            <a:ext cx="1163286" cy="8373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F2B823-0598-4C8F-BBDC-F8395680DD1C}"/>
              </a:ext>
            </a:extLst>
          </p:cNvPr>
          <p:cNvCxnSpPr/>
          <p:nvPr/>
        </p:nvCxnSpPr>
        <p:spPr>
          <a:xfrm>
            <a:off x="498231" y="615462"/>
            <a:ext cx="8850923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Picture 6" descr="R•W Shared Staffing (11.15).jpg">
            <a:extLst>
              <a:ext uri="{FF2B5EF4-FFF2-40B4-BE49-F238E27FC236}">
                <a16:creationId xmlns:a16="http://schemas.microsoft.com/office/drawing/2014/main" id="{4F9BEEA4-AF46-40A6-AFFD-E9799067CE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9" y="255536"/>
            <a:ext cx="4535460" cy="3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47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D44B-2931-4A12-9C7E-7E0B4A7CB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Recommissioning Programme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F56B2-9EB6-4FC0-8D83-554C0DAC0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72068"/>
            <a:ext cx="5157787" cy="823912"/>
          </a:xfrm>
        </p:spPr>
        <p:txBody>
          <a:bodyPr/>
          <a:lstStyle/>
          <a:p>
            <a:r>
              <a:rPr lang="en-GB" dirty="0"/>
              <a:t>What we’re currently doing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269178-F19E-4875-BE3F-708CD14FE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4769"/>
            <a:ext cx="5157787" cy="3684588"/>
          </a:xfrm>
        </p:spPr>
        <p:txBody>
          <a:bodyPr>
            <a:normAutofit/>
          </a:bodyPr>
          <a:lstStyle/>
          <a:p>
            <a:r>
              <a:rPr lang="en-GB" dirty="0"/>
              <a:t>Engaging with the home care provider market</a:t>
            </a:r>
            <a:br>
              <a:rPr lang="en-GB" dirty="0"/>
            </a:br>
            <a:endParaRPr lang="en-GB" dirty="0"/>
          </a:p>
          <a:p>
            <a:r>
              <a:rPr lang="en-GB" dirty="0"/>
              <a:t>Gathering up to date supply and demand data</a:t>
            </a:r>
            <a:br>
              <a:rPr lang="en-GB" dirty="0"/>
            </a:br>
            <a:endParaRPr lang="en-GB" dirty="0"/>
          </a:p>
          <a:p>
            <a:r>
              <a:rPr lang="en-GB" dirty="0"/>
              <a:t>Exploring how best to engage with service users and partners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16049B-798E-4ED5-B57F-CE3FDF1E2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2068"/>
            <a:ext cx="5183188" cy="823912"/>
          </a:xfrm>
        </p:spPr>
        <p:txBody>
          <a:bodyPr/>
          <a:lstStyle/>
          <a:p>
            <a:r>
              <a:rPr lang="en-GB" dirty="0"/>
              <a:t>What we will be doing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AEA72-74D3-4C41-ADCE-276BE31D0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4769"/>
            <a:ext cx="5183188" cy="3684588"/>
          </a:xfrm>
        </p:spPr>
        <p:txBody>
          <a:bodyPr>
            <a:normAutofit/>
          </a:bodyPr>
          <a:lstStyle/>
          <a:p>
            <a:r>
              <a:rPr lang="en-GB" dirty="0"/>
              <a:t>Further engagement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Develop commissioning plan</a:t>
            </a:r>
            <a:br>
              <a:rPr lang="en-GB" dirty="0"/>
            </a:br>
            <a:endParaRPr lang="en-GB" dirty="0"/>
          </a:p>
          <a:p>
            <a:r>
              <a:rPr lang="en-GB" dirty="0"/>
              <a:t>Design service model</a:t>
            </a:r>
            <a:br>
              <a:rPr lang="en-GB" dirty="0"/>
            </a:br>
            <a:endParaRPr lang="en-GB" dirty="0"/>
          </a:p>
          <a:p>
            <a:r>
              <a:rPr lang="en-GB" dirty="0"/>
              <a:t>Procure services</a:t>
            </a:r>
          </a:p>
        </p:txBody>
      </p:sp>
      <p:pic>
        <p:nvPicPr>
          <p:cNvPr id="7" name="Picture 6" descr="The 2 Logos">
            <a:extLst>
              <a:ext uri="{FF2B5EF4-FFF2-40B4-BE49-F238E27FC236}">
                <a16:creationId xmlns:a16="http://schemas.microsoft.com/office/drawing/2014/main" id="{4C040506-5ACB-4FC9-9C6E-80CD91383F8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10821975" y="5391005"/>
            <a:ext cx="1163286" cy="8373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reeform 10">
            <a:extLst>
              <a:ext uri="{FF2B5EF4-FFF2-40B4-BE49-F238E27FC236}">
                <a16:creationId xmlns:a16="http://schemas.microsoft.com/office/drawing/2014/main" id="{40DE9A0F-C564-4D10-A1C5-A3ED75D46857}"/>
              </a:ext>
            </a:extLst>
          </p:cNvPr>
          <p:cNvSpPr>
            <a:spLocks/>
          </p:cNvSpPr>
          <p:nvPr/>
        </p:nvSpPr>
        <p:spPr bwMode="hidden">
          <a:xfrm>
            <a:off x="0" y="5858128"/>
            <a:ext cx="12192000" cy="1070421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gradFill flip="none" rotWithShape="1">
            <a:gsLst>
              <a:gs pos="0">
                <a:srgbClr val="0B32A1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F7664C-731A-4161-9550-76F173C3709C}"/>
              </a:ext>
            </a:extLst>
          </p:cNvPr>
          <p:cNvCxnSpPr/>
          <p:nvPr/>
        </p:nvCxnSpPr>
        <p:spPr>
          <a:xfrm>
            <a:off x="498231" y="615462"/>
            <a:ext cx="8850923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R•W Shared Staffing (11.15).jpg">
            <a:extLst>
              <a:ext uri="{FF2B5EF4-FFF2-40B4-BE49-F238E27FC236}">
                <a16:creationId xmlns:a16="http://schemas.microsoft.com/office/drawing/2014/main" id="{960BD70D-D0F8-423F-BA5D-8BF0FF251B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9" y="255536"/>
            <a:ext cx="4535460" cy="3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3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1FE49CB6CC4F46A564C0C0EF8B0E69" ma:contentTypeVersion="" ma:contentTypeDescription="Create a new document." ma:contentTypeScope="" ma:versionID="3bcaaabc862315af46c7e885f89e12f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12875A-84D1-4DFF-9FBE-9EF87D5DED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DF81F4-67E8-4FED-8104-066F60C36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CCF135-6C09-4707-9547-A3ECE4D6AD13}">
  <ds:schemaRefs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222</Words>
  <Application>Microsoft Office PowerPoint</Application>
  <PresentationFormat>Widescreen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Purpose of today</vt:lpstr>
      <vt:lpstr>Context</vt:lpstr>
      <vt:lpstr>PowerPoint Presentation</vt:lpstr>
      <vt:lpstr>Why we need to change</vt:lpstr>
      <vt:lpstr>Future model</vt:lpstr>
      <vt:lpstr>Recommissioning Programme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WBC HOME CARE HEALTHWATCH PRESENTATION</dc:title>
  <dc:creator>Alipour-Mehraban, Hana</dc:creator>
  <cp:lastModifiedBy>Gijs van Amelsvoort</cp:lastModifiedBy>
  <cp:revision>31</cp:revision>
  <dcterms:created xsi:type="dcterms:W3CDTF">2017-11-15T17:41:18Z</dcterms:created>
  <dcterms:modified xsi:type="dcterms:W3CDTF">2022-06-20T15:52:09Z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63da656-5c75-4f6d-9461-4a3ce9a537cc_Enabled">
    <vt:lpwstr>True</vt:lpwstr>
  </property>
  <property fmtid="{D5CDD505-2E9C-101B-9397-08002B2CF9AE}" pid="3" name="MSIP_Label_763da656-5c75-4f6d-9461-4a3ce9a537cc_SiteId">
    <vt:lpwstr>d9d3f5ac-f803-49be-949f-14a7074d74a7</vt:lpwstr>
  </property>
  <property fmtid="{D5CDD505-2E9C-101B-9397-08002B2CF9AE}" pid="4" name="MSIP_Label_763da656-5c75-4f6d-9461-4a3ce9a537cc_Ref">
    <vt:lpwstr>https://api.informationprotection.azure.com/api/d9d3f5ac-f803-49be-949f-14a7074d74a7</vt:lpwstr>
  </property>
  <property fmtid="{D5CDD505-2E9C-101B-9397-08002B2CF9AE}" pid="5" name="MSIP_Label_763da656-5c75-4f6d-9461-4a3ce9a537cc_SetBy">
    <vt:lpwstr>Hana.AlipourMehraban@richmondandwandsworth.gov.uk</vt:lpwstr>
  </property>
  <property fmtid="{D5CDD505-2E9C-101B-9397-08002B2CF9AE}" pid="6" name="MSIP_Label_763da656-5c75-4f6d-9461-4a3ce9a537cc_SetDate">
    <vt:lpwstr>2017-11-15T17:44:12.9131572+00:00</vt:lpwstr>
  </property>
  <property fmtid="{D5CDD505-2E9C-101B-9397-08002B2CF9AE}" pid="7" name="MSIP_Label_763da656-5c75-4f6d-9461-4a3ce9a537cc_Name">
    <vt:lpwstr>Official</vt:lpwstr>
  </property>
  <property fmtid="{D5CDD505-2E9C-101B-9397-08002B2CF9AE}" pid="8" name="MSIP_Label_763da656-5c75-4f6d-9461-4a3ce9a537cc_Application">
    <vt:lpwstr>Microsoft Azure Information Protection</vt:lpwstr>
  </property>
  <property fmtid="{D5CDD505-2E9C-101B-9397-08002B2CF9AE}" pid="9" name="MSIP_Label_763da656-5c75-4f6d-9461-4a3ce9a537cc_Extended_MSFT_Method">
    <vt:lpwstr>Automatic</vt:lpwstr>
  </property>
  <property fmtid="{D5CDD505-2E9C-101B-9397-08002B2CF9AE}" pid="10" name="Sensitivity">
    <vt:lpwstr>Official</vt:lpwstr>
  </property>
  <property fmtid="{D5CDD505-2E9C-101B-9397-08002B2CF9AE}" pid="11" name="ContentTypeId">
    <vt:lpwstr>0x0101002F1FE49CB6CC4F46A564C0C0EF8B0E69</vt:lpwstr>
  </property>
</Properties>
</file>