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94" r:id="rId2"/>
    <p:sldId id="368" r:id="rId3"/>
    <p:sldId id="295" r:id="rId4"/>
    <p:sldId id="358" r:id="rId5"/>
    <p:sldId id="298" r:id="rId6"/>
    <p:sldId id="367" r:id="rId7"/>
    <p:sldId id="365" r:id="rId8"/>
    <p:sldId id="353" r:id="rId9"/>
    <p:sldId id="359" r:id="rId10"/>
    <p:sldId id="364" r:id="rId11"/>
    <p:sldId id="369" r:id="rId12"/>
    <p:sldId id="370" r:id="rId13"/>
    <p:sldId id="371" r:id="rId14"/>
    <p:sldId id="372" r:id="rId15"/>
  </p:sldIdLst>
  <p:sldSz cx="12192000" cy="6858000"/>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86" d="100"/>
          <a:sy n="86" d="100"/>
        </p:scale>
        <p:origin x="33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6038" y="0"/>
            <a:ext cx="2951162" cy="498475"/>
          </a:xfrm>
          <a:prstGeom prst="rect">
            <a:avLst/>
          </a:prstGeom>
        </p:spPr>
        <p:txBody>
          <a:bodyPr vert="horz" lIns="91440" tIns="45720" rIns="91440" bIns="45720" rtlCol="0"/>
          <a:lstStyle>
            <a:lvl1pPr algn="r">
              <a:defRPr sz="1200"/>
            </a:lvl1pPr>
          </a:lstStyle>
          <a:p>
            <a:fld id="{EC5F32ED-F798-485A-8603-3437040D1AC6}" type="datetimeFigureOut">
              <a:rPr lang="en-GB" smtClean="0"/>
              <a:t>20/06/2022</a:t>
            </a:fld>
            <a:endParaRPr lang="en-GB"/>
          </a:p>
        </p:txBody>
      </p:sp>
      <p:sp>
        <p:nvSpPr>
          <p:cNvPr id="4" name="Slide Image Placeholder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1038" y="4784725"/>
            <a:ext cx="5446712" cy="39131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2450"/>
            <a:ext cx="2951163" cy="4984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6038" y="9442450"/>
            <a:ext cx="2951162" cy="498475"/>
          </a:xfrm>
          <a:prstGeom prst="rect">
            <a:avLst/>
          </a:prstGeom>
        </p:spPr>
        <p:txBody>
          <a:bodyPr vert="horz" lIns="91440" tIns="45720" rIns="91440" bIns="45720" rtlCol="0" anchor="b"/>
          <a:lstStyle>
            <a:lvl1pPr algn="r">
              <a:defRPr sz="1200"/>
            </a:lvl1pPr>
          </a:lstStyle>
          <a:p>
            <a:fld id="{BBFEE87D-4951-4BFE-9286-DF230AC8B82F}" type="slidenum">
              <a:rPr lang="en-GB" smtClean="0"/>
              <a:t>‹#›</a:t>
            </a:fld>
            <a:endParaRPr lang="en-GB"/>
          </a:p>
        </p:txBody>
      </p:sp>
    </p:spTree>
    <p:extLst>
      <p:ext uri="{BB962C8B-B14F-4D97-AF65-F5344CB8AC3E}">
        <p14:creationId xmlns:p14="http://schemas.microsoft.com/office/powerpoint/2010/main" val="806756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Important part of this slide is the message of the STP interventions being : </a:t>
            </a:r>
          </a:p>
          <a:p>
            <a:r>
              <a:rPr lang="en-GB" dirty="0"/>
              <a:t>	Proactive</a:t>
            </a:r>
          </a:p>
          <a:p>
            <a:r>
              <a:rPr lang="en-GB" dirty="0"/>
              <a:t>	Accessible</a:t>
            </a:r>
          </a:p>
          <a:p>
            <a:r>
              <a:rPr lang="en-GB" dirty="0"/>
              <a:t>	Appropriate </a:t>
            </a:r>
          </a:p>
          <a:p>
            <a:endParaRPr lang="en-GB" dirty="0"/>
          </a:p>
          <a:p>
            <a:r>
              <a:rPr lang="en-GB" dirty="0"/>
              <a:t>Some examples are listed here around urgent and emergency care and community/care closer to home and looking at making the system work better together such as community and primary care</a:t>
            </a:r>
          </a:p>
          <a:p>
            <a:endParaRPr lang="en-GB" dirty="0"/>
          </a:p>
          <a:p>
            <a:r>
              <a:rPr lang="en-GB" dirty="0"/>
              <a:t>The development of crisis cafes example to support those with mental health needs </a:t>
            </a:r>
          </a:p>
          <a:p>
            <a:endParaRPr lang="en-GB" dirty="0"/>
          </a:p>
          <a:p>
            <a:r>
              <a:rPr lang="en-GB" dirty="0"/>
              <a:t>E- fragility  project identifying patients at risk of ending up in hospital working with GPs and voluntary sector in an integrated approach</a:t>
            </a:r>
          </a:p>
          <a:p>
            <a:endParaRPr lang="en-GB" dirty="0"/>
          </a:p>
          <a:p>
            <a:endParaRPr lang="en-GB" dirty="0"/>
          </a:p>
        </p:txBody>
      </p:sp>
      <p:sp>
        <p:nvSpPr>
          <p:cNvPr id="4" name="Slide Number Placeholder 3"/>
          <p:cNvSpPr>
            <a:spLocks noGrp="1"/>
          </p:cNvSpPr>
          <p:nvPr>
            <p:ph type="sldNum" sz="quarter" idx="10"/>
          </p:nvPr>
        </p:nvSpPr>
        <p:spPr/>
        <p:txBody>
          <a:bodyPr/>
          <a:lstStyle/>
          <a:p>
            <a:fld id="{09BB4633-53B2-42ED-A81B-872A17DAE4F2}" type="slidenum">
              <a:rPr lang="en-GB" smtClean="0"/>
              <a:t>4</a:t>
            </a:fld>
            <a:endParaRPr lang="en-GB"/>
          </a:p>
        </p:txBody>
      </p:sp>
    </p:spTree>
    <p:extLst>
      <p:ext uri="{BB962C8B-B14F-4D97-AF65-F5344CB8AC3E}">
        <p14:creationId xmlns:p14="http://schemas.microsoft.com/office/powerpoint/2010/main" val="1935667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How will the commissioning intentions make a difference to you  as a patient </a:t>
            </a:r>
          </a:p>
          <a:p>
            <a:endParaRPr lang="en-GB" dirty="0"/>
          </a:p>
          <a:p>
            <a:r>
              <a:rPr lang="en-GB" dirty="0"/>
              <a:t>What benefits will you see </a:t>
            </a:r>
          </a:p>
          <a:p>
            <a:endParaRPr lang="en-GB" dirty="0"/>
          </a:p>
          <a:p>
            <a:r>
              <a:rPr lang="en-GB" dirty="0"/>
              <a:t>What will future clinical pathways  look like </a:t>
            </a:r>
          </a:p>
        </p:txBody>
      </p:sp>
      <p:sp>
        <p:nvSpPr>
          <p:cNvPr id="4" name="Slide Number Placeholder 3"/>
          <p:cNvSpPr>
            <a:spLocks noGrp="1"/>
          </p:cNvSpPr>
          <p:nvPr>
            <p:ph type="sldNum" sz="quarter" idx="10"/>
          </p:nvPr>
        </p:nvSpPr>
        <p:spPr/>
        <p:txBody>
          <a:bodyPr/>
          <a:lstStyle/>
          <a:p>
            <a:fld id="{09BB4633-53B2-42ED-A81B-872A17DAE4F2}" type="slidenum">
              <a:rPr lang="en-GB" smtClean="0"/>
              <a:t>8</a:t>
            </a:fld>
            <a:endParaRPr lang="en-GB"/>
          </a:p>
        </p:txBody>
      </p:sp>
    </p:spTree>
    <p:extLst>
      <p:ext uri="{BB962C8B-B14F-4D97-AF65-F5344CB8AC3E}">
        <p14:creationId xmlns:p14="http://schemas.microsoft.com/office/powerpoint/2010/main" val="30028365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what are the opportunities and challenges</a:t>
            </a:r>
          </a:p>
          <a:p>
            <a:endParaRPr lang="en-GB" dirty="0"/>
          </a:p>
          <a:p>
            <a:r>
              <a:rPr lang="en-GB" dirty="0" err="1"/>
              <a:t>QIPP</a:t>
            </a:r>
            <a:r>
              <a:rPr lang="en-GB" dirty="0"/>
              <a:t> target – to achieve the </a:t>
            </a:r>
            <a:r>
              <a:rPr lang="en-GB" dirty="0" err="1"/>
              <a:t>QIPP</a:t>
            </a:r>
            <a:r>
              <a:rPr lang="en-GB" dirty="0"/>
              <a:t> required we need to take the programme approach and not multiple small projects.  </a:t>
            </a:r>
          </a:p>
          <a:p>
            <a:endParaRPr lang="en-GB" dirty="0"/>
          </a:p>
          <a:p>
            <a:r>
              <a:rPr lang="en-GB" dirty="0"/>
              <a:t>We need system change and for the first time the </a:t>
            </a:r>
            <a:r>
              <a:rPr lang="en-GB" dirty="0" err="1"/>
              <a:t>QIPP</a:t>
            </a:r>
            <a:r>
              <a:rPr lang="en-GB" dirty="0"/>
              <a:t> and CIP (Cost improvement plans) are being built into the commissioning intentions</a:t>
            </a:r>
          </a:p>
          <a:p>
            <a:endParaRPr lang="en-GB" dirty="0"/>
          </a:p>
          <a:p>
            <a:endParaRPr lang="en-GB" dirty="0"/>
          </a:p>
        </p:txBody>
      </p:sp>
      <p:sp>
        <p:nvSpPr>
          <p:cNvPr id="4" name="Slide Number Placeholder 3"/>
          <p:cNvSpPr>
            <a:spLocks noGrp="1"/>
          </p:cNvSpPr>
          <p:nvPr>
            <p:ph type="sldNum" sz="quarter" idx="10"/>
          </p:nvPr>
        </p:nvSpPr>
        <p:spPr/>
        <p:txBody>
          <a:bodyPr/>
          <a:lstStyle/>
          <a:p>
            <a:fld id="{09BB4633-53B2-42ED-A81B-872A17DAE4F2}" type="slidenum">
              <a:rPr lang="en-GB" smtClean="0"/>
              <a:t>9</a:t>
            </a:fld>
            <a:endParaRPr lang="en-GB"/>
          </a:p>
        </p:txBody>
      </p:sp>
    </p:spTree>
    <p:extLst>
      <p:ext uri="{BB962C8B-B14F-4D97-AF65-F5344CB8AC3E}">
        <p14:creationId xmlns:p14="http://schemas.microsoft.com/office/powerpoint/2010/main" val="1255486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3CA61A9-349D-4083-9837-7085557EB2C2}"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496276-CEA4-417B-9281-24D883E4E112}" type="slidenum">
              <a:rPr lang="en-GB" smtClean="0"/>
              <a:t>‹#›</a:t>
            </a:fld>
            <a:endParaRPr lang="en-GB"/>
          </a:p>
        </p:txBody>
      </p:sp>
    </p:spTree>
    <p:extLst>
      <p:ext uri="{BB962C8B-B14F-4D97-AF65-F5344CB8AC3E}">
        <p14:creationId xmlns:p14="http://schemas.microsoft.com/office/powerpoint/2010/main" val="4266790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3CA61A9-349D-4083-9837-7085557EB2C2}"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496276-CEA4-417B-9281-24D883E4E112}" type="slidenum">
              <a:rPr lang="en-GB" smtClean="0"/>
              <a:t>‹#›</a:t>
            </a:fld>
            <a:endParaRPr lang="en-GB"/>
          </a:p>
        </p:txBody>
      </p:sp>
    </p:spTree>
    <p:extLst>
      <p:ext uri="{BB962C8B-B14F-4D97-AF65-F5344CB8AC3E}">
        <p14:creationId xmlns:p14="http://schemas.microsoft.com/office/powerpoint/2010/main" val="4232719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3CA61A9-349D-4083-9837-7085557EB2C2}"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496276-CEA4-417B-9281-24D883E4E112}" type="slidenum">
              <a:rPr lang="en-GB" smtClean="0"/>
              <a:t>‹#›</a:t>
            </a:fld>
            <a:endParaRPr lang="en-GB"/>
          </a:p>
        </p:txBody>
      </p:sp>
    </p:spTree>
    <p:extLst>
      <p:ext uri="{BB962C8B-B14F-4D97-AF65-F5344CB8AC3E}">
        <p14:creationId xmlns:p14="http://schemas.microsoft.com/office/powerpoint/2010/main" val="4290680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3CA61A9-349D-4083-9837-7085557EB2C2}"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496276-CEA4-417B-9281-24D883E4E112}" type="slidenum">
              <a:rPr lang="en-GB" smtClean="0"/>
              <a:t>‹#›</a:t>
            </a:fld>
            <a:endParaRPr lang="en-GB"/>
          </a:p>
        </p:txBody>
      </p:sp>
    </p:spTree>
    <p:extLst>
      <p:ext uri="{BB962C8B-B14F-4D97-AF65-F5344CB8AC3E}">
        <p14:creationId xmlns:p14="http://schemas.microsoft.com/office/powerpoint/2010/main" val="1743767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CA61A9-349D-4083-9837-7085557EB2C2}"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496276-CEA4-417B-9281-24D883E4E112}" type="slidenum">
              <a:rPr lang="en-GB" smtClean="0"/>
              <a:t>‹#›</a:t>
            </a:fld>
            <a:endParaRPr lang="en-GB"/>
          </a:p>
        </p:txBody>
      </p:sp>
    </p:spTree>
    <p:extLst>
      <p:ext uri="{BB962C8B-B14F-4D97-AF65-F5344CB8AC3E}">
        <p14:creationId xmlns:p14="http://schemas.microsoft.com/office/powerpoint/2010/main" val="2171380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3CA61A9-349D-4083-9837-7085557EB2C2}" type="datetimeFigureOut">
              <a:rPr lang="en-GB" smtClean="0"/>
              <a:t>20/06/2022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496276-CEA4-417B-9281-24D883E4E112}" type="slidenum">
              <a:rPr lang="en-GB" smtClean="0"/>
              <a:t>‹#›</a:t>
            </a:fld>
            <a:endParaRPr lang="en-GB"/>
          </a:p>
        </p:txBody>
      </p:sp>
    </p:spTree>
    <p:extLst>
      <p:ext uri="{BB962C8B-B14F-4D97-AF65-F5344CB8AC3E}">
        <p14:creationId xmlns:p14="http://schemas.microsoft.com/office/powerpoint/2010/main" val="1476394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3CA61A9-349D-4083-9837-7085557EB2C2}" type="datetimeFigureOut">
              <a:rPr lang="en-GB" smtClean="0"/>
              <a:t>20/06/2022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A496276-CEA4-417B-9281-24D883E4E112}" type="slidenum">
              <a:rPr lang="en-GB" smtClean="0"/>
              <a:t>‹#›</a:t>
            </a:fld>
            <a:endParaRPr lang="en-GB"/>
          </a:p>
        </p:txBody>
      </p:sp>
    </p:spTree>
    <p:extLst>
      <p:ext uri="{BB962C8B-B14F-4D97-AF65-F5344CB8AC3E}">
        <p14:creationId xmlns:p14="http://schemas.microsoft.com/office/powerpoint/2010/main" val="1795423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3CA61A9-349D-4083-9837-7085557EB2C2}" type="datetimeFigureOut">
              <a:rPr lang="en-GB" smtClean="0"/>
              <a:t>20/06/2022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A496276-CEA4-417B-9281-24D883E4E112}" type="slidenum">
              <a:rPr lang="en-GB" smtClean="0"/>
              <a:t>‹#›</a:t>
            </a:fld>
            <a:endParaRPr lang="en-GB"/>
          </a:p>
        </p:txBody>
      </p:sp>
    </p:spTree>
    <p:extLst>
      <p:ext uri="{BB962C8B-B14F-4D97-AF65-F5344CB8AC3E}">
        <p14:creationId xmlns:p14="http://schemas.microsoft.com/office/powerpoint/2010/main" val="3399061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CA61A9-349D-4083-9837-7085557EB2C2}" type="datetimeFigureOut">
              <a:rPr lang="en-GB" smtClean="0"/>
              <a:t>20/06/2022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A496276-CEA4-417B-9281-24D883E4E112}" type="slidenum">
              <a:rPr lang="en-GB" smtClean="0"/>
              <a:t>‹#›</a:t>
            </a:fld>
            <a:endParaRPr lang="en-GB"/>
          </a:p>
        </p:txBody>
      </p:sp>
    </p:spTree>
    <p:extLst>
      <p:ext uri="{BB962C8B-B14F-4D97-AF65-F5344CB8AC3E}">
        <p14:creationId xmlns:p14="http://schemas.microsoft.com/office/powerpoint/2010/main" val="1054050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CA61A9-349D-4083-9837-7085557EB2C2}" type="datetimeFigureOut">
              <a:rPr lang="en-GB" smtClean="0"/>
              <a:t>20/06/2022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496276-CEA4-417B-9281-24D883E4E112}" type="slidenum">
              <a:rPr lang="en-GB" smtClean="0"/>
              <a:t>‹#›</a:t>
            </a:fld>
            <a:endParaRPr lang="en-GB"/>
          </a:p>
        </p:txBody>
      </p:sp>
    </p:spTree>
    <p:extLst>
      <p:ext uri="{BB962C8B-B14F-4D97-AF65-F5344CB8AC3E}">
        <p14:creationId xmlns:p14="http://schemas.microsoft.com/office/powerpoint/2010/main" val="1903983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CA61A9-349D-4083-9837-7085557EB2C2}" type="datetimeFigureOut">
              <a:rPr lang="en-GB" smtClean="0"/>
              <a:t>20/06/2022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496276-CEA4-417B-9281-24D883E4E112}" type="slidenum">
              <a:rPr lang="en-GB" smtClean="0"/>
              <a:t>‹#›</a:t>
            </a:fld>
            <a:endParaRPr lang="en-GB"/>
          </a:p>
        </p:txBody>
      </p:sp>
    </p:spTree>
    <p:extLst>
      <p:ext uri="{BB962C8B-B14F-4D97-AF65-F5344CB8AC3E}">
        <p14:creationId xmlns:p14="http://schemas.microsoft.com/office/powerpoint/2010/main" val="3680734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CA61A9-349D-4083-9837-7085557EB2C2}" type="datetimeFigureOut">
              <a:rPr lang="en-GB" smtClean="0"/>
              <a:t>20/06/2022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496276-CEA4-417B-9281-24D883E4E112}" type="slidenum">
              <a:rPr lang="en-GB" smtClean="0"/>
              <a:t>‹#›</a:t>
            </a:fld>
            <a:endParaRPr lang="en-GB"/>
          </a:p>
        </p:txBody>
      </p:sp>
    </p:spTree>
    <p:extLst>
      <p:ext uri="{BB962C8B-B14F-4D97-AF65-F5344CB8AC3E}">
        <p14:creationId xmlns:p14="http://schemas.microsoft.com/office/powerpoint/2010/main" val="19814885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Jane.French@swlondon.nhs.uk" TargetMode="External"/><Relationship Id="rId2" Type="http://schemas.openxmlformats.org/officeDocument/2006/relationships/hyperlink" Target="mailto:Debbie.Baronti@swlondon.nhs.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F21A4-5608-4B57-BAB9-8BFA580E3A39}"/>
              </a:ext>
            </a:extLst>
          </p:cNvPr>
          <p:cNvSpPr>
            <a:spLocks noGrp="1"/>
          </p:cNvSpPr>
          <p:nvPr>
            <p:ph type="ctrTitle"/>
          </p:nvPr>
        </p:nvSpPr>
        <p:spPr/>
        <p:txBody>
          <a:bodyPr>
            <a:normAutofit/>
          </a:bodyPr>
          <a:lstStyle/>
          <a:p>
            <a:r>
              <a:rPr lang="en-GB" sz="4000" dirty="0">
                <a:solidFill>
                  <a:srgbClr val="7030A0"/>
                </a:solidFill>
                <a:latin typeface="+mn-lt"/>
              </a:rPr>
              <a:t>Commissioning Intentions</a:t>
            </a:r>
            <a:br>
              <a:rPr lang="en-GB" sz="4000" dirty="0">
                <a:solidFill>
                  <a:srgbClr val="7030A0"/>
                </a:solidFill>
                <a:latin typeface="+mn-lt"/>
              </a:rPr>
            </a:br>
            <a:r>
              <a:rPr lang="en-GB" sz="4400" dirty="0">
                <a:solidFill>
                  <a:srgbClr val="7030A0"/>
                </a:solidFill>
                <a:latin typeface="+mn-lt"/>
              </a:rPr>
              <a:t>2018/2019</a:t>
            </a:r>
            <a:br>
              <a:rPr lang="en-GB" sz="4000" dirty="0">
                <a:solidFill>
                  <a:srgbClr val="002060"/>
                </a:solidFill>
              </a:rPr>
            </a:br>
            <a:endParaRPr lang="en-GB" sz="4000" dirty="0">
              <a:solidFill>
                <a:srgbClr val="002060"/>
              </a:solidFill>
            </a:endParaRPr>
          </a:p>
        </p:txBody>
      </p:sp>
      <p:sp>
        <p:nvSpPr>
          <p:cNvPr id="3" name="Subtitle 2">
            <a:extLst>
              <a:ext uri="{FF2B5EF4-FFF2-40B4-BE49-F238E27FC236}">
                <a16:creationId xmlns:a16="http://schemas.microsoft.com/office/drawing/2014/main" id="{5A8DED1E-9403-4B7C-A001-91CD694A8DA8}"/>
              </a:ext>
            </a:extLst>
          </p:cNvPr>
          <p:cNvSpPr>
            <a:spLocks noGrp="1"/>
          </p:cNvSpPr>
          <p:nvPr>
            <p:ph type="subTitle" idx="1"/>
          </p:nvPr>
        </p:nvSpPr>
        <p:spPr/>
        <p:txBody>
          <a:bodyPr>
            <a:normAutofit fontScale="62500" lnSpcReduction="20000"/>
          </a:bodyPr>
          <a:lstStyle/>
          <a:p>
            <a:r>
              <a:rPr lang="en-GB" sz="2800" dirty="0">
                <a:solidFill>
                  <a:srgbClr val="0070C0"/>
                </a:solidFill>
              </a:rPr>
              <a:t>Merton and Wandsworth</a:t>
            </a:r>
          </a:p>
          <a:p>
            <a:r>
              <a:rPr lang="en-GB" sz="2800" dirty="0">
                <a:solidFill>
                  <a:srgbClr val="0070C0"/>
                </a:solidFill>
              </a:rPr>
              <a:t>Local Transformation Board</a:t>
            </a:r>
          </a:p>
          <a:p>
            <a:endParaRPr lang="en-GB" sz="2800" dirty="0">
              <a:solidFill>
                <a:srgbClr val="0070C0"/>
              </a:solidFill>
            </a:endParaRPr>
          </a:p>
          <a:p>
            <a:r>
              <a:rPr lang="en-GB" sz="2800" dirty="0">
                <a:solidFill>
                  <a:srgbClr val="0070C0"/>
                </a:solidFill>
              </a:rPr>
              <a:t>Debbie Baronti</a:t>
            </a:r>
          </a:p>
          <a:p>
            <a:r>
              <a:rPr lang="en-GB" sz="2800" dirty="0">
                <a:solidFill>
                  <a:srgbClr val="0070C0"/>
                </a:solidFill>
              </a:rPr>
              <a:t>Head of Planning Wandsworth CCG</a:t>
            </a:r>
          </a:p>
        </p:txBody>
      </p:sp>
    </p:spTree>
    <p:extLst>
      <p:ext uri="{BB962C8B-B14F-4D97-AF65-F5344CB8AC3E}">
        <p14:creationId xmlns:p14="http://schemas.microsoft.com/office/powerpoint/2010/main" val="34203485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GB" dirty="0"/>
          </a:p>
          <a:p>
            <a:pPr marL="0" indent="0" algn="ctr">
              <a:buNone/>
            </a:pPr>
            <a:endParaRPr lang="en-GB" dirty="0"/>
          </a:p>
          <a:p>
            <a:pPr marL="0" indent="0" algn="ctr">
              <a:buNone/>
            </a:pPr>
            <a:r>
              <a:rPr lang="en-GB" b="1" dirty="0">
                <a:solidFill>
                  <a:srgbClr val="7030A0"/>
                </a:solidFill>
              </a:rPr>
              <a:t>Case Study</a:t>
            </a:r>
          </a:p>
          <a:p>
            <a:pPr marL="0" indent="0" algn="ctr">
              <a:buNone/>
            </a:pPr>
            <a:r>
              <a:rPr lang="en-GB" b="1" dirty="0">
                <a:solidFill>
                  <a:srgbClr val="7030A0"/>
                </a:solidFill>
              </a:rPr>
              <a:t>A Patient Journey Integrated Care </a:t>
            </a:r>
          </a:p>
          <a:p>
            <a:pPr marL="0" indent="0" algn="ctr">
              <a:buNone/>
            </a:pPr>
            <a:endParaRPr lang="en-GB" b="1" dirty="0">
              <a:solidFill>
                <a:srgbClr val="7030A0"/>
              </a:solidFill>
            </a:endParaRPr>
          </a:p>
          <a:p>
            <a:pPr marL="0" indent="0" algn="ctr">
              <a:buNone/>
            </a:pPr>
            <a:r>
              <a:rPr lang="en-GB" dirty="0">
                <a:solidFill>
                  <a:srgbClr val="0070C0"/>
                </a:solidFill>
              </a:rPr>
              <a:t>Jane French</a:t>
            </a:r>
          </a:p>
          <a:p>
            <a:pPr marL="0" indent="0" algn="ctr">
              <a:buNone/>
            </a:pPr>
            <a:r>
              <a:rPr lang="en-GB" dirty="0">
                <a:solidFill>
                  <a:srgbClr val="0070C0"/>
                </a:solidFill>
              </a:rPr>
              <a:t>Commissioning Manager Older People &amp; Integrated Care</a:t>
            </a:r>
          </a:p>
        </p:txBody>
      </p:sp>
    </p:spTree>
    <p:extLst>
      <p:ext uri="{BB962C8B-B14F-4D97-AF65-F5344CB8AC3E}">
        <p14:creationId xmlns:p14="http://schemas.microsoft.com/office/powerpoint/2010/main" val="3258211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65126"/>
            <a:ext cx="10515600" cy="743004"/>
          </a:xfrm>
        </p:spPr>
        <p:txBody>
          <a:bodyPr>
            <a:normAutofit/>
          </a:bodyPr>
          <a:lstStyle/>
          <a:p>
            <a:r>
              <a:rPr lang="en-GB" sz="2400" b="1" dirty="0">
                <a:solidFill>
                  <a:schemeClr val="accent6">
                    <a:lumMod val="50000"/>
                  </a:schemeClr>
                </a:solidFill>
                <a:latin typeface="Arial" panose="020B0604020202020204" pitchFamily="34" charset="0"/>
                <a:cs typeface="Arial" panose="020B0604020202020204" pitchFamily="34" charset="0"/>
              </a:rPr>
              <a:t>Reintroducing Doris and Maurice</a:t>
            </a:r>
          </a:p>
        </p:txBody>
      </p:sp>
      <p:sp>
        <p:nvSpPr>
          <p:cNvPr id="7" name="TextBox 6"/>
          <p:cNvSpPr txBox="1"/>
          <p:nvPr/>
        </p:nvSpPr>
        <p:spPr>
          <a:xfrm>
            <a:off x="3701988" y="1108130"/>
            <a:ext cx="7510509" cy="2847896"/>
          </a:xfrm>
          <a:prstGeom prst="rect">
            <a:avLst/>
          </a:prstGeom>
          <a:noFill/>
        </p:spPr>
        <p:txBody>
          <a:bodyPr wrap="square" rtlCol="0">
            <a:spAutoFit/>
          </a:bodyPr>
          <a:lstStyle/>
          <a:p>
            <a:pPr marL="742950" marR="1231900" lvl="1" indent="-285750">
              <a:lnSpc>
                <a:spcPct val="100000"/>
              </a:lnSpc>
              <a:spcAft>
                <a:spcPts val="0"/>
              </a:spcAft>
              <a:buFont typeface="Arial" panose="020B0604020202020204" pitchFamily="34" charset="0"/>
              <a:buChar char="•"/>
              <a:tabLst>
                <a:tab pos="3314700" algn="l"/>
              </a:tabLst>
            </a:pPr>
            <a:r>
              <a:rPr lang="en-GB" dirty="0">
                <a:solidFill>
                  <a:srgbClr val="006B54"/>
                </a:solidFill>
                <a:latin typeface="Arial" panose="020B0604020202020204" pitchFamily="34" charset="0"/>
                <a:ea typeface="Arial" panose="020B0604020202020204" pitchFamily="34" charset="0"/>
                <a:cs typeface="Arial" panose="020B0604020202020204" pitchFamily="34" charset="0"/>
              </a:rPr>
              <a:t>Doris and Maurice are both 80 years old and live independently in their own home in Wandsworth</a:t>
            </a:r>
            <a:endParaRPr lang="en-GB" sz="1050" dirty="0">
              <a:latin typeface="Calibri" panose="020F0502020204030204" pitchFamily="34" charset="0"/>
              <a:ea typeface="Calibri" panose="020F0502020204030204" pitchFamily="34" charset="0"/>
              <a:cs typeface="Arial" panose="020B0604020202020204" pitchFamily="34" charset="0"/>
            </a:endParaRPr>
          </a:p>
          <a:p>
            <a:pPr>
              <a:lnSpc>
                <a:spcPts val="740"/>
              </a:lnSpc>
              <a:spcAft>
                <a:spcPts val="0"/>
              </a:spcAft>
            </a:pPr>
            <a:r>
              <a:rPr lang="en-GB" dirty="0">
                <a:solidFill>
                  <a:srgbClr val="006B54"/>
                </a:solidFill>
                <a:latin typeface="Arial" panose="020B0604020202020204" pitchFamily="34" charset="0"/>
                <a:ea typeface="Arial" panose="020B0604020202020204" pitchFamily="34" charset="0"/>
                <a:cs typeface="Arial" panose="020B0604020202020204" pitchFamily="34" charset="0"/>
              </a:rPr>
              <a:t> </a:t>
            </a:r>
            <a:endParaRPr lang="en-GB" sz="1050" dirty="0">
              <a:latin typeface="Calibri" panose="020F0502020204030204" pitchFamily="34" charset="0"/>
              <a:ea typeface="Calibri" panose="020F0502020204030204" pitchFamily="34" charset="0"/>
              <a:cs typeface="Arial" panose="020B0604020202020204" pitchFamily="34" charset="0"/>
            </a:endParaRPr>
          </a:p>
          <a:p>
            <a:pPr marL="742950" marR="1168400" lvl="1" indent="-285750">
              <a:lnSpc>
                <a:spcPct val="100000"/>
              </a:lnSpc>
              <a:spcAft>
                <a:spcPts val="0"/>
              </a:spcAft>
              <a:buFont typeface="Arial" panose="020B0604020202020204" pitchFamily="34" charset="0"/>
              <a:buChar char="•"/>
              <a:tabLst>
                <a:tab pos="3314700" algn="l"/>
              </a:tabLst>
            </a:pPr>
            <a:r>
              <a:rPr lang="en-GB" dirty="0">
                <a:solidFill>
                  <a:srgbClr val="006B54"/>
                </a:solidFill>
                <a:latin typeface="Arial" panose="020B0604020202020204" pitchFamily="34" charset="0"/>
                <a:ea typeface="Arial" panose="020B0604020202020204" pitchFamily="34" charset="0"/>
                <a:cs typeface="Arial" panose="020B0604020202020204" pitchFamily="34" charset="0"/>
              </a:rPr>
              <a:t>They have one child, who lives nearby, and very supportive neighbours</a:t>
            </a:r>
            <a:endParaRPr lang="en-GB" sz="1050" dirty="0">
              <a:latin typeface="Calibri" panose="020F0502020204030204" pitchFamily="34" charset="0"/>
              <a:ea typeface="Calibri" panose="020F0502020204030204" pitchFamily="34" charset="0"/>
              <a:cs typeface="Arial" panose="020B0604020202020204" pitchFamily="34" charset="0"/>
            </a:endParaRPr>
          </a:p>
          <a:p>
            <a:pPr>
              <a:lnSpc>
                <a:spcPts val="745"/>
              </a:lnSpc>
              <a:spcAft>
                <a:spcPts val="0"/>
              </a:spcAft>
            </a:pPr>
            <a:r>
              <a:rPr lang="en-GB" dirty="0">
                <a:solidFill>
                  <a:srgbClr val="006B54"/>
                </a:solidFill>
                <a:latin typeface="Arial" panose="020B0604020202020204" pitchFamily="34" charset="0"/>
                <a:ea typeface="Arial" panose="020B0604020202020204" pitchFamily="34" charset="0"/>
                <a:cs typeface="Arial" panose="020B0604020202020204" pitchFamily="34" charset="0"/>
              </a:rPr>
              <a:t> </a:t>
            </a:r>
            <a:endParaRPr lang="en-GB" sz="1050" dirty="0">
              <a:latin typeface="Calibri" panose="020F0502020204030204" pitchFamily="34" charset="0"/>
              <a:ea typeface="Calibri" panose="020F0502020204030204" pitchFamily="34" charset="0"/>
              <a:cs typeface="Arial" panose="020B0604020202020204" pitchFamily="34" charset="0"/>
            </a:endParaRPr>
          </a:p>
          <a:p>
            <a:pPr marL="742950" marR="647700" lvl="1" indent="-285750">
              <a:lnSpc>
                <a:spcPct val="106000"/>
              </a:lnSpc>
              <a:spcAft>
                <a:spcPts val="0"/>
              </a:spcAft>
              <a:buFont typeface="Arial" panose="020B0604020202020204" pitchFamily="34" charset="0"/>
              <a:buChar char="•"/>
              <a:tabLst>
                <a:tab pos="3314700" algn="l"/>
              </a:tabLst>
            </a:pPr>
            <a:r>
              <a:rPr lang="en-GB" dirty="0">
                <a:solidFill>
                  <a:srgbClr val="006B54"/>
                </a:solidFill>
                <a:latin typeface="Arial" panose="020B0604020202020204" pitchFamily="34" charset="0"/>
                <a:ea typeface="Arial" panose="020B0604020202020204" pitchFamily="34" charset="0"/>
                <a:cs typeface="Arial" panose="020B0604020202020204" pitchFamily="34" charset="0"/>
              </a:rPr>
              <a:t>Both have chronic physical health problems (including diabetes and Parkinson’s); Maurice is becoming increasingly confused and Doris has had several  admissions to hospital in the last year. After each, she is more dependent than before</a:t>
            </a:r>
            <a:endParaRPr lang="en-GB" sz="1050" dirty="0">
              <a:effectLst/>
              <a:latin typeface="Calibri" panose="020F0502020204030204" pitchFamily="34" charset="0"/>
              <a:ea typeface="Calibri" panose="020F0502020204030204" pitchFamily="34" charset="0"/>
              <a:cs typeface="Arial" panose="020B0604020202020204" pitchFamily="34" charset="0"/>
            </a:endParaRPr>
          </a:p>
        </p:txBody>
      </p:sp>
      <p:sp>
        <p:nvSpPr>
          <p:cNvPr id="8" name="TextBox 7"/>
          <p:cNvSpPr txBox="1"/>
          <p:nvPr/>
        </p:nvSpPr>
        <p:spPr>
          <a:xfrm>
            <a:off x="435006" y="4287915"/>
            <a:ext cx="11425561" cy="2300630"/>
          </a:xfrm>
          <a:prstGeom prst="rect">
            <a:avLst/>
          </a:prstGeom>
          <a:noFill/>
        </p:spPr>
        <p:txBody>
          <a:bodyPr wrap="square" rtlCol="0">
            <a:spAutoFit/>
          </a:bodyPr>
          <a:lstStyle/>
          <a:p>
            <a:pPr marL="342900" marR="546100" lvl="0" indent="-342900">
              <a:lnSpc>
                <a:spcPct val="100000"/>
              </a:lnSpc>
              <a:spcAft>
                <a:spcPts val="0"/>
              </a:spcAft>
              <a:buFont typeface="Arial" panose="020B0604020202020204" pitchFamily="34" charset="0"/>
              <a:buChar char="•"/>
              <a:tabLst>
                <a:tab pos="520700" algn="l"/>
              </a:tabLst>
            </a:pPr>
            <a:r>
              <a:rPr lang="en-GB" dirty="0">
                <a:solidFill>
                  <a:srgbClr val="006B54"/>
                </a:solidFill>
                <a:latin typeface="Arial" panose="020B0604020202020204" pitchFamily="34" charset="0"/>
                <a:ea typeface="Arial" panose="020B0604020202020204" pitchFamily="34" charset="0"/>
                <a:cs typeface="Arial" panose="020B0604020202020204" pitchFamily="34" charset="0"/>
              </a:rPr>
              <a:t>Doris and Maurice regularly see their GP, community nurses, hospital specialists, social care reablement team, dementia service and voluntary sector agencies</a:t>
            </a:r>
            <a:endParaRPr lang="en-GB" sz="1050" dirty="0">
              <a:latin typeface="Calibri" panose="020F0502020204030204" pitchFamily="34" charset="0"/>
              <a:ea typeface="Calibri" panose="020F0502020204030204" pitchFamily="34" charset="0"/>
              <a:cs typeface="Arial" panose="020B0604020202020204" pitchFamily="34" charset="0"/>
            </a:endParaRPr>
          </a:p>
          <a:p>
            <a:pPr>
              <a:lnSpc>
                <a:spcPts val="740"/>
              </a:lnSpc>
              <a:spcAft>
                <a:spcPts val="0"/>
              </a:spcAft>
            </a:pPr>
            <a:r>
              <a:rPr lang="en-GB" dirty="0">
                <a:solidFill>
                  <a:srgbClr val="006B54"/>
                </a:solidFill>
                <a:latin typeface="Arial" panose="020B0604020202020204" pitchFamily="34" charset="0"/>
                <a:ea typeface="Arial" panose="020B0604020202020204" pitchFamily="34" charset="0"/>
                <a:cs typeface="Arial" panose="020B0604020202020204" pitchFamily="34" charset="0"/>
              </a:rPr>
              <a:t> </a:t>
            </a:r>
            <a:endParaRPr lang="en-GB" sz="1050" dirty="0">
              <a:latin typeface="Calibri" panose="020F0502020204030204" pitchFamily="34" charset="0"/>
              <a:ea typeface="Calibri" panose="020F0502020204030204" pitchFamily="34" charset="0"/>
              <a:cs typeface="Arial" panose="020B0604020202020204" pitchFamily="34" charset="0"/>
            </a:endParaRPr>
          </a:p>
          <a:p>
            <a:pPr marL="342900" marR="406400" lvl="0" indent="-342900">
              <a:lnSpc>
                <a:spcPct val="100000"/>
              </a:lnSpc>
              <a:spcAft>
                <a:spcPts val="0"/>
              </a:spcAft>
              <a:buFont typeface="Arial" panose="020B0604020202020204" pitchFamily="34" charset="0"/>
              <a:buChar char="•"/>
              <a:tabLst>
                <a:tab pos="520700" algn="l"/>
              </a:tabLst>
            </a:pPr>
            <a:r>
              <a:rPr lang="en-GB" dirty="0">
                <a:solidFill>
                  <a:srgbClr val="006B54"/>
                </a:solidFill>
                <a:latin typeface="Arial" panose="020B0604020202020204" pitchFamily="34" charset="0"/>
                <a:ea typeface="Arial" panose="020B0604020202020204" pitchFamily="34" charset="0"/>
                <a:cs typeface="Arial" panose="020B0604020202020204" pitchFamily="34" charset="0"/>
              </a:rPr>
              <a:t>They think the GP is wonderful but really don’t want to bother her; it takes so long to get an appointment, she must be very busy</a:t>
            </a:r>
            <a:endParaRPr lang="en-GB" sz="1050" dirty="0">
              <a:latin typeface="Calibri" panose="020F0502020204030204" pitchFamily="34" charset="0"/>
              <a:ea typeface="Calibri" panose="020F0502020204030204" pitchFamily="34" charset="0"/>
              <a:cs typeface="Arial" panose="020B0604020202020204" pitchFamily="34" charset="0"/>
            </a:endParaRPr>
          </a:p>
          <a:p>
            <a:pPr>
              <a:lnSpc>
                <a:spcPts val="740"/>
              </a:lnSpc>
              <a:spcAft>
                <a:spcPts val="0"/>
              </a:spcAft>
            </a:pPr>
            <a:r>
              <a:rPr lang="en-GB" dirty="0">
                <a:solidFill>
                  <a:srgbClr val="006B54"/>
                </a:solidFill>
                <a:latin typeface="Arial" panose="020B0604020202020204" pitchFamily="34" charset="0"/>
                <a:ea typeface="Arial" panose="020B0604020202020204" pitchFamily="34" charset="0"/>
                <a:cs typeface="Arial" panose="020B0604020202020204" pitchFamily="34" charset="0"/>
              </a:rPr>
              <a:t> </a:t>
            </a:r>
            <a:endParaRPr lang="en-GB" sz="1050" dirty="0">
              <a:latin typeface="Calibri" panose="020F0502020204030204" pitchFamily="34" charset="0"/>
              <a:ea typeface="Calibri" panose="020F0502020204030204" pitchFamily="34" charset="0"/>
              <a:cs typeface="Arial" panose="020B0604020202020204" pitchFamily="34" charset="0"/>
            </a:endParaRPr>
          </a:p>
          <a:p>
            <a:pPr marL="342900" marR="762000" lvl="0" indent="-342900">
              <a:lnSpc>
                <a:spcPct val="100000"/>
              </a:lnSpc>
              <a:spcAft>
                <a:spcPts val="0"/>
              </a:spcAft>
              <a:buFont typeface="Arial" panose="020B0604020202020204" pitchFamily="34" charset="0"/>
              <a:buChar char="•"/>
              <a:tabLst>
                <a:tab pos="520700" algn="l"/>
              </a:tabLst>
            </a:pPr>
            <a:r>
              <a:rPr lang="en-GB" dirty="0">
                <a:solidFill>
                  <a:srgbClr val="006B54"/>
                </a:solidFill>
                <a:latin typeface="Arial" panose="020B0604020202020204" pitchFamily="34" charset="0"/>
                <a:ea typeface="Arial" panose="020B0604020202020204" pitchFamily="34" charset="0"/>
                <a:cs typeface="Arial" panose="020B0604020202020204" pitchFamily="34" charset="0"/>
              </a:rPr>
              <a:t>They don’t mind seeing many different professionals but it doesn’t help with Bob’s confusion and they are frustrated by repeating so much </a:t>
            </a:r>
            <a:endParaRPr lang="en-GB" sz="1050" dirty="0">
              <a:latin typeface="Calibri" panose="020F0502020204030204" pitchFamily="34" charset="0"/>
              <a:ea typeface="Calibri" panose="020F0502020204030204" pitchFamily="34" charset="0"/>
              <a:cs typeface="Arial" panose="020B0604020202020204" pitchFamily="34" charset="0"/>
            </a:endParaRPr>
          </a:p>
          <a:p>
            <a:pPr>
              <a:lnSpc>
                <a:spcPts val="675"/>
              </a:lnSpc>
              <a:spcAft>
                <a:spcPts val="0"/>
              </a:spcAft>
            </a:pPr>
            <a:r>
              <a:rPr lang="en-GB" dirty="0">
                <a:solidFill>
                  <a:srgbClr val="006B54"/>
                </a:solidFill>
                <a:latin typeface="Arial" panose="020B0604020202020204" pitchFamily="34" charset="0"/>
                <a:ea typeface="Arial" panose="020B0604020202020204" pitchFamily="34" charset="0"/>
                <a:cs typeface="Arial" panose="020B0604020202020204" pitchFamily="34" charset="0"/>
              </a:rPr>
              <a:t> </a:t>
            </a:r>
            <a:endParaRPr lang="en-GB" sz="1050" dirty="0">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Arial" panose="020B0604020202020204" pitchFamily="34" charset="0"/>
              <a:buChar char="•"/>
              <a:tabLst>
                <a:tab pos="520700" algn="l"/>
              </a:tabLst>
            </a:pPr>
            <a:r>
              <a:rPr lang="en-GB" dirty="0">
                <a:solidFill>
                  <a:srgbClr val="006B54"/>
                </a:solidFill>
                <a:latin typeface="Arial" panose="020B0604020202020204" pitchFamily="34" charset="0"/>
                <a:ea typeface="Arial" panose="020B0604020202020204" pitchFamily="34" charset="0"/>
                <a:cs typeface="Arial" panose="020B0604020202020204" pitchFamily="34" charset="0"/>
              </a:rPr>
              <a:t>Most of all they are concerned about how they will manage the next stage of their lives</a:t>
            </a:r>
            <a:endParaRPr lang="en-GB" sz="105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77875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solidFill>
                  <a:schemeClr val="accent6">
                    <a:lumMod val="50000"/>
                  </a:schemeClr>
                </a:solidFill>
                <a:latin typeface="Arial" panose="020B0604020202020204" pitchFamily="34" charset="0"/>
                <a:cs typeface="Arial" panose="020B0604020202020204" pitchFamily="34" charset="0"/>
              </a:rPr>
              <a:t>How do we want to work together to support Doris and Maurice?</a:t>
            </a:r>
          </a:p>
        </p:txBody>
      </p:sp>
      <p:sp>
        <p:nvSpPr>
          <p:cNvPr id="4" name="Content Placeholder 3"/>
          <p:cNvSpPr>
            <a:spLocks noGrp="1"/>
          </p:cNvSpPr>
          <p:nvPr>
            <p:ph sz="half" idx="1"/>
          </p:nvPr>
        </p:nvSpPr>
        <p:spPr/>
        <p:txBody>
          <a:bodyPr>
            <a:normAutofit/>
          </a:bodyPr>
          <a:lstStyle/>
          <a:p>
            <a:pPr marL="0" indent="0" fontAlgn="b">
              <a:spcBef>
                <a:spcPts val="0"/>
              </a:spcBef>
              <a:buNone/>
            </a:pPr>
            <a:r>
              <a:rPr lang="en-GB" sz="3200" b="1" dirty="0">
                <a:solidFill>
                  <a:srgbClr val="006B54"/>
                </a:solidFill>
                <a:latin typeface="Arial" panose="020B0604020202020204" pitchFamily="34" charset="0"/>
                <a:ea typeface="Arial" panose="020B0604020202020204" pitchFamily="34" charset="0"/>
                <a:cs typeface="Arial" panose="020B0604020202020204" pitchFamily="34" charset="0"/>
              </a:rPr>
              <a:t>Currently</a:t>
            </a:r>
            <a:endParaRPr lang="en-GB" sz="2400" dirty="0">
              <a:latin typeface="Arial" panose="020B0604020202020204" pitchFamily="34" charset="0"/>
            </a:endParaRPr>
          </a:p>
          <a:p>
            <a:pPr fontAlgn="b"/>
            <a:r>
              <a:rPr lang="en-GB" sz="2400" dirty="0">
                <a:solidFill>
                  <a:srgbClr val="006B54"/>
                </a:solidFill>
                <a:latin typeface="Arial" panose="020B0604020202020204" pitchFamily="34" charset="0"/>
                <a:ea typeface="Arial" panose="020B0604020202020204" pitchFamily="34" charset="0"/>
                <a:cs typeface="Arial" panose="020B0604020202020204" pitchFamily="34" charset="0"/>
              </a:rPr>
              <a:t>Complicated</a:t>
            </a:r>
            <a:endParaRPr lang="en-GB" sz="2400" dirty="0">
              <a:latin typeface="Arial" panose="020B0604020202020204" pitchFamily="34" charset="0"/>
            </a:endParaRPr>
          </a:p>
          <a:p>
            <a:pPr fontAlgn="b"/>
            <a:r>
              <a:rPr lang="en-GB" sz="2400" dirty="0">
                <a:solidFill>
                  <a:srgbClr val="006B54"/>
                </a:solidFill>
                <a:latin typeface="Arial" panose="020B0604020202020204" pitchFamily="34" charset="0"/>
                <a:ea typeface="Arial" panose="020B0604020202020204" pitchFamily="34" charset="0"/>
                <a:cs typeface="Arial" panose="020B0604020202020204" pitchFamily="34" charset="0"/>
              </a:rPr>
              <a:t>Gaps</a:t>
            </a:r>
            <a:endParaRPr lang="en-GB" sz="2400" dirty="0">
              <a:latin typeface="Arial" panose="020B0604020202020204" pitchFamily="34" charset="0"/>
            </a:endParaRPr>
          </a:p>
          <a:p>
            <a:pPr fontAlgn="b"/>
            <a:r>
              <a:rPr lang="en-GB" sz="2400" dirty="0">
                <a:solidFill>
                  <a:srgbClr val="006B54"/>
                </a:solidFill>
                <a:latin typeface="Arial" panose="020B0604020202020204" pitchFamily="34" charset="0"/>
                <a:ea typeface="Arial" panose="020B0604020202020204" pitchFamily="34" charset="0"/>
                <a:cs typeface="Arial" panose="020B0604020202020204" pitchFamily="34" charset="0"/>
              </a:rPr>
              <a:t>Inefficient</a:t>
            </a:r>
            <a:endParaRPr lang="en-GB" sz="2400" dirty="0">
              <a:latin typeface="Arial" panose="020B0604020202020204" pitchFamily="34" charset="0"/>
            </a:endParaRPr>
          </a:p>
          <a:p>
            <a:pPr fontAlgn="b"/>
            <a:r>
              <a:rPr lang="en-GB" sz="2400" dirty="0">
                <a:solidFill>
                  <a:srgbClr val="006B54"/>
                </a:solidFill>
                <a:latin typeface="Arial" panose="020B0604020202020204" pitchFamily="34" charset="0"/>
                <a:ea typeface="Arial" panose="020B0604020202020204" pitchFamily="34" charset="0"/>
                <a:cs typeface="Arial" panose="020B0604020202020204" pitchFamily="34" charset="0"/>
              </a:rPr>
              <a:t>Reactive</a:t>
            </a:r>
            <a:endParaRPr lang="en-GB" sz="2400" dirty="0">
              <a:latin typeface="Arial" panose="020B0604020202020204" pitchFamily="34" charset="0"/>
            </a:endParaRPr>
          </a:p>
          <a:p>
            <a:pPr fontAlgn="b"/>
            <a:r>
              <a:rPr lang="en-GB" sz="2400" dirty="0">
                <a:solidFill>
                  <a:srgbClr val="006B54"/>
                </a:solidFill>
                <a:latin typeface="Arial" panose="020B0604020202020204" pitchFamily="34" charset="0"/>
                <a:ea typeface="Arial" panose="020B0604020202020204" pitchFamily="34" charset="0"/>
                <a:cs typeface="Arial" panose="020B0604020202020204" pitchFamily="34" charset="0"/>
              </a:rPr>
              <a:t>‘hands off’</a:t>
            </a:r>
            <a:endParaRPr lang="en-GB" sz="2400" dirty="0">
              <a:latin typeface="Arial" panose="020B0604020202020204" pitchFamily="34" charset="0"/>
            </a:endParaRPr>
          </a:p>
          <a:p>
            <a:pPr fontAlgn="b"/>
            <a:r>
              <a:rPr lang="en-GB" sz="2400" dirty="0">
                <a:solidFill>
                  <a:srgbClr val="006B54"/>
                </a:solidFill>
                <a:latin typeface="Arial" panose="020B0604020202020204" pitchFamily="34" charset="0"/>
                <a:ea typeface="Arial" panose="020B0604020202020204" pitchFamily="34" charset="0"/>
                <a:cs typeface="Arial" panose="020B0604020202020204" pitchFamily="34" charset="0"/>
              </a:rPr>
              <a:t>Fragmented</a:t>
            </a:r>
            <a:endParaRPr lang="en-GB" sz="2400" dirty="0">
              <a:latin typeface="Arial" panose="020B0604020202020204" pitchFamily="34" charset="0"/>
            </a:endParaRPr>
          </a:p>
          <a:p>
            <a:pPr fontAlgn="b"/>
            <a:r>
              <a:rPr lang="en-GB" sz="2400" dirty="0">
                <a:solidFill>
                  <a:srgbClr val="006B54"/>
                </a:solidFill>
                <a:latin typeface="Arial" panose="020B0604020202020204" pitchFamily="34" charset="0"/>
                <a:ea typeface="Arial" panose="020B0604020202020204" pitchFamily="34" charset="0"/>
                <a:cs typeface="Arial" panose="020B0604020202020204" pitchFamily="34" charset="0"/>
              </a:rPr>
              <a:t>Disruptive</a:t>
            </a:r>
            <a:endParaRPr lang="en-GB" sz="2400" dirty="0">
              <a:latin typeface="Arial" panose="020B0604020202020204" pitchFamily="34" charset="0"/>
            </a:endParaRPr>
          </a:p>
          <a:p>
            <a:pPr fontAlgn="b"/>
            <a:r>
              <a:rPr lang="en-GB" sz="2400" dirty="0">
                <a:solidFill>
                  <a:srgbClr val="006B54"/>
                </a:solidFill>
                <a:latin typeface="Arial" panose="020B0604020202020204" pitchFamily="34" charset="0"/>
                <a:ea typeface="Arial" panose="020B0604020202020204" pitchFamily="34" charset="0"/>
                <a:cs typeface="Arial" panose="020B0604020202020204" pitchFamily="34" charset="0"/>
              </a:rPr>
              <a:t>Isolating</a:t>
            </a:r>
            <a:endParaRPr lang="en-GB" sz="2400" dirty="0">
              <a:latin typeface="Arial" panose="020B0604020202020204" pitchFamily="34" charset="0"/>
            </a:endParaRPr>
          </a:p>
          <a:p>
            <a:pPr marL="0" indent="0">
              <a:buNone/>
            </a:pPr>
            <a:endParaRPr lang="en-GB" dirty="0"/>
          </a:p>
        </p:txBody>
      </p:sp>
      <p:sp>
        <p:nvSpPr>
          <p:cNvPr id="8" name="Content Placeholder 7"/>
          <p:cNvSpPr>
            <a:spLocks noGrp="1"/>
          </p:cNvSpPr>
          <p:nvPr>
            <p:ph sz="half" idx="2"/>
          </p:nvPr>
        </p:nvSpPr>
        <p:spPr/>
        <p:txBody>
          <a:bodyPr>
            <a:normAutofit lnSpcReduction="10000"/>
          </a:bodyPr>
          <a:lstStyle/>
          <a:p>
            <a:pPr marL="0" indent="0" fontAlgn="b">
              <a:lnSpc>
                <a:spcPct val="100000"/>
              </a:lnSpc>
              <a:spcBef>
                <a:spcPts val="0"/>
              </a:spcBef>
              <a:buNone/>
            </a:pPr>
            <a:r>
              <a:rPr lang="en-GB" sz="3200" b="1" dirty="0">
                <a:solidFill>
                  <a:srgbClr val="006B54"/>
                </a:solidFill>
                <a:latin typeface="Arial" panose="020B0604020202020204" pitchFamily="34" charset="0"/>
                <a:ea typeface="Arial" panose="020B0604020202020204" pitchFamily="34" charset="0"/>
                <a:cs typeface="Arial" panose="020B0604020202020204" pitchFamily="34" charset="0"/>
              </a:rPr>
              <a:t>What we want</a:t>
            </a:r>
          </a:p>
          <a:p>
            <a:pPr fontAlgn="b">
              <a:lnSpc>
                <a:spcPct val="100000"/>
              </a:lnSpc>
            </a:pPr>
            <a:r>
              <a:rPr lang="en-GB" sz="2400" dirty="0">
                <a:solidFill>
                  <a:srgbClr val="006B54"/>
                </a:solidFill>
                <a:latin typeface="Arial" panose="020B0604020202020204" pitchFamily="34" charset="0"/>
                <a:ea typeface="Arial" panose="020B0604020202020204" pitchFamily="34" charset="0"/>
                <a:cs typeface="Arial" panose="020B0604020202020204" pitchFamily="34" charset="0"/>
              </a:rPr>
              <a:t>Joined up</a:t>
            </a:r>
          </a:p>
          <a:p>
            <a:pPr fontAlgn="b">
              <a:lnSpc>
                <a:spcPct val="100000"/>
              </a:lnSpc>
            </a:pPr>
            <a:r>
              <a:rPr lang="en-GB" sz="2400" dirty="0">
                <a:solidFill>
                  <a:srgbClr val="006B54"/>
                </a:solidFill>
                <a:latin typeface="Arial" panose="020B0604020202020204" pitchFamily="34" charset="0"/>
                <a:ea typeface="Arial" panose="020B0604020202020204" pitchFamily="34" charset="0"/>
                <a:cs typeface="Arial" panose="020B0604020202020204" pitchFamily="34" charset="0"/>
              </a:rPr>
              <a:t>Efficient</a:t>
            </a:r>
          </a:p>
          <a:p>
            <a:pPr fontAlgn="b">
              <a:lnSpc>
                <a:spcPct val="100000"/>
              </a:lnSpc>
            </a:pPr>
            <a:r>
              <a:rPr lang="en-GB" sz="2400" dirty="0">
                <a:solidFill>
                  <a:srgbClr val="006B54"/>
                </a:solidFill>
                <a:latin typeface="Arial" panose="020B0604020202020204" pitchFamily="34" charset="0"/>
                <a:ea typeface="Arial" panose="020B0604020202020204" pitchFamily="34" charset="0"/>
                <a:cs typeface="Arial" panose="020B0604020202020204" pitchFamily="34" charset="0"/>
              </a:rPr>
              <a:t>Proactive</a:t>
            </a:r>
          </a:p>
          <a:p>
            <a:pPr fontAlgn="b">
              <a:lnSpc>
                <a:spcPct val="100000"/>
              </a:lnSpc>
            </a:pPr>
            <a:r>
              <a:rPr lang="en-GB" sz="2400" dirty="0">
                <a:solidFill>
                  <a:srgbClr val="006B54"/>
                </a:solidFill>
                <a:latin typeface="Arial" panose="020B0604020202020204" pitchFamily="34" charset="0"/>
                <a:ea typeface="Arial" panose="020B0604020202020204" pitchFamily="34" charset="0"/>
                <a:cs typeface="Arial" panose="020B0604020202020204" pitchFamily="34" charset="0"/>
              </a:rPr>
              <a:t>Give control and choice</a:t>
            </a:r>
          </a:p>
          <a:p>
            <a:pPr fontAlgn="b">
              <a:lnSpc>
                <a:spcPct val="100000"/>
              </a:lnSpc>
            </a:pPr>
            <a:r>
              <a:rPr lang="en-GB" sz="2400" dirty="0">
                <a:solidFill>
                  <a:srgbClr val="006B54"/>
                </a:solidFill>
                <a:latin typeface="Arial" panose="020B0604020202020204" pitchFamily="34" charset="0"/>
                <a:ea typeface="Arial" panose="020B0604020202020204" pitchFamily="34" charset="0"/>
                <a:cs typeface="Arial" panose="020B0604020202020204" pitchFamily="34" charset="0"/>
              </a:rPr>
              <a:t>Navigated</a:t>
            </a:r>
          </a:p>
          <a:p>
            <a:pPr fontAlgn="b">
              <a:lnSpc>
                <a:spcPct val="100000"/>
              </a:lnSpc>
            </a:pPr>
            <a:r>
              <a:rPr lang="en-GB" sz="2400" dirty="0">
                <a:solidFill>
                  <a:srgbClr val="006B54"/>
                </a:solidFill>
                <a:latin typeface="Arial" panose="020B0604020202020204" pitchFamily="34" charset="0"/>
                <a:ea typeface="Arial" panose="020B0604020202020204" pitchFamily="34" charset="0"/>
                <a:cs typeface="Arial" panose="020B0604020202020204" pitchFamily="34" charset="0"/>
              </a:rPr>
              <a:t>Integrated</a:t>
            </a:r>
          </a:p>
          <a:p>
            <a:pPr fontAlgn="b">
              <a:lnSpc>
                <a:spcPct val="100000"/>
              </a:lnSpc>
            </a:pPr>
            <a:r>
              <a:rPr lang="en-GB" sz="2400" dirty="0">
                <a:solidFill>
                  <a:srgbClr val="006B54"/>
                </a:solidFill>
                <a:latin typeface="Arial" panose="020B0604020202020204" pitchFamily="34" charset="0"/>
                <a:ea typeface="Arial" panose="020B0604020202020204" pitchFamily="34" charset="0"/>
                <a:cs typeface="Arial" panose="020B0604020202020204" pitchFamily="34" charset="0"/>
              </a:rPr>
              <a:t>Continuity of care</a:t>
            </a:r>
          </a:p>
          <a:p>
            <a:pPr fontAlgn="b">
              <a:lnSpc>
                <a:spcPct val="100000"/>
              </a:lnSpc>
            </a:pPr>
            <a:r>
              <a:rPr lang="en-GB" sz="2400" dirty="0">
                <a:solidFill>
                  <a:srgbClr val="006B54"/>
                </a:solidFill>
                <a:latin typeface="Arial" panose="020B0604020202020204" pitchFamily="34" charset="0"/>
                <a:ea typeface="Arial" panose="020B0604020202020204" pitchFamily="34" charset="0"/>
                <a:cs typeface="Arial" panose="020B0604020202020204" pitchFamily="34" charset="0"/>
              </a:rPr>
              <a:t>Connected</a:t>
            </a:r>
          </a:p>
        </p:txBody>
      </p:sp>
    </p:spTree>
    <p:extLst>
      <p:ext uri="{BB962C8B-B14F-4D97-AF65-F5344CB8AC3E}">
        <p14:creationId xmlns:p14="http://schemas.microsoft.com/office/powerpoint/2010/main" val="1100114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04382"/>
          </a:xfrm>
        </p:spPr>
        <p:txBody>
          <a:bodyPr>
            <a:normAutofit/>
          </a:bodyPr>
          <a:lstStyle/>
          <a:p>
            <a:r>
              <a:rPr lang="en-GB" sz="3200" b="1" dirty="0">
                <a:solidFill>
                  <a:schemeClr val="accent6">
                    <a:lumMod val="50000"/>
                  </a:schemeClr>
                </a:solidFill>
                <a:latin typeface="Arial" panose="020B0604020202020204" pitchFamily="34" charset="0"/>
                <a:cs typeface="Arial" panose="020B0604020202020204" pitchFamily="34" charset="0"/>
              </a:rPr>
              <a:t>Wandsworth Integrated Health and Social Care</a:t>
            </a:r>
          </a:p>
        </p:txBody>
      </p:sp>
      <p:sp>
        <p:nvSpPr>
          <p:cNvPr id="6" name="Rounded Rectangle 5"/>
          <p:cNvSpPr/>
          <p:nvPr/>
        </p:nvSpPr>
        <p:spPr>
          <a:xfrm>
            <a:off x="754602" y="2188346"/>
            <a:ext cx="3000653" cy="1544714"/>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285750" indent="-285750">
              <a:buFont typeface="Arial" panose="020B0604020202020204" pitchFamily="34" charset="0"/>
              <a:buChar char="•"/>
            </a:pPr>
            <a:r>
              <a:rPr lang="en-GB" dirty="0"/>
              <a:t>Social Prescribing</a:t>
            </a:r>
          </a:p>
          <a:p>
            <a:pPr marL="285750" indent="-285750">
              <a:buFont typeface="Arial" panose="020B0604020202020204" pitchFamily="34" charset="0"/>
              <a:buChar char="•"/>
            </a:pPr>
            <a:r>
              <a:rPr lang="en-GB" dirty="0"/>
              <a:t>Self Management</a:t>
            </a:r>
          </a:p>
          <a:p>
            <a:pPr marL="285750" indent="-285750">
              <a:buFont typeface="Arial" panose="020B0604020202020204" pitchFamily="34" charset="0"/>
              <a:buChar char="•"/>
            </a:pPr>
            <a:r>
              <a:rPr lang="en-GB" dirty="0"/>
              <a:t>Patient Education</a:t>
            </a:r>
          </a:p>
          <a:p>
            <a:pPr marL="285750" indent="-285750">
              <a:buFont typeface="Arial" panose="020B0604020202020204" pitchFamily="34" charset="0"/>
              <a:buChar char="•"/>
            </a:pPr>
            <a:r>
              <a:rPr lang="en-GB" dirty="0"/>
              <a:t>Community advice and referral service (CAB)</a:t>
            </a:r>
          </a:p>
        </p:txBody>
      </p:sp>
      <p:sp>
        <p:nvSpPr>
          <p:cNvPr id="7" name="Rounded Rectangle 6"/>
          <p:cNvSpPr/>
          <p:nvPr/>
        </p:nvSpPr>
        <p:spPr>
          <a:xfrm>
            <a:off x="754602" y="1567649"/>
            <a:ext cx="3000653" cy="461639"/>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GB" dirty="0">
                <a:solidFill>
                  <a:schemeClr val="bg1"/>
                </a:solidFill>
              </a:rPr>
              <a:t>Preventative</a:t>
            </a:r>
          </a:p>
        </p:txBody>
      </p:sp>
      <p:sp>
        <p:nvSpPr>
          <p:cNvPr id="8" name="Rounded Rectangle 7"/>
          <p:cNvSpPr/>
          <p:nvPr/>
        </p:nvSpPr>
        <p:spPr>
          <a:xfrm>
            <a:off x="754600" y="3946865"/>
            <a:ext cx="3000653" cy="46163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a:t>Proactive</a:t>
            </a:r>
          </a:p>
        </p:txBody>
      </p:sp>
      <p:sp>
        <p:nvSpPr>
          <p:cNvPr id="9" name="Rounded Rectangle 8"/>
          <p:cNvSpPr/>
          <p:nvPr/>
        </p:nvSpPr>
        <p:spPr>
          <a:xfrm>
            <a:off x="754600" y="4622309"/>
            <a:ext cx="3000653" cy="162905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285750" indent="-285750">
              <a:buFont typeface="Arial" panose="020B0604020202020204" pitchFamily="34" charset="0"/>
              <a:buChar char="•"/>
            </a:pPr>
            <a:r>
              <a:rPr lang="en-GB" dirty="0"/>
              <a:t>Risk Stratification</a:t>
            </a:r>
          </a:p>
          <a:p>
            <a:pPr marL="285750" indent="-285750">
              <a:buFont typeface="Arial" panose="020B0604020202020204" pitchFamily="34" charset="0"/>
              <a:buChar char="•"/>
            </a:pPr>
            <a:r>
              <a:rPr lang="en-GB" dirty="0"/>
              <a:t>Enhanced Care Pathway</a:t>
            </a:r>
          </a:p>
          <a:p>
            <a:pPr marL="285750" indent="-285750">
              <a:buFont typeface="Arial" panose="020B0604020202020204" pitchFamily="34" charset="0"/>
              <a:buChar char="•"/>
            </a:pPr>
            <a:r>
              <a:rPr lang="en-GB" dirty="0"/>
              <a:t>Multidisciplinary Locality Teams</a:t>
            </a:r>
          </a:p>
          <a:p>
            <a:pPr marL="285750" indent="-285750">
              <a:buFont typeface="Arial" panose="020B0604020202020204" pitchFamily="34" charset="0"/>
              <a:buChar char="•"/>
            </a:pPr>
            <a:r>
              <a:rPr lang="en-GB" dirty="0"/>
              <a:t>Health and Social Care Coordinators</a:t>
            </a:r>
          </a:p>
        </p:txBody>
      </p:sp>
      <p:sp>
        <p:nvSpPr>
          <p:cNvPr id="10" name="Rounded Rectangle 9"/>
          <p:cNvSpPr/>
          <p:nvPr/>
        </p:nvSpPr>
        <p:spPr>
          <a:xfrm>
            <a:off x="7935897" y="1567649"/>
            <a:ext cx="3000653" cy="461639"/>
          </a:xfrm>
          <a:prstGeom prst="roundRect">
            <a:avLst/>
          </a:prstGeom>
          <a:solidFill>
            <a:srgbClr val="99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Reactive</a:t>
            </a:r>
          </a:p>
        </p:txBody>
      </p:sp>
      <p:sp>
        <p:nvSpPr>
          <p:cNvPr id="11" name="Rounded Rectangle 10"/>
          <p:cNvSpPr/>
          <p:nvPr/>
        </p:nvSpPr>
        <p:spPr>
          <a:xfrm>
            <a:off x="7935897" y="2188346"/>
            <a:ext cx="3000653" cy="4063013"/>
          </a:xfrm>
          <a:prstGeom prst="roundRect">
            <a:avLst/>
          </a:prstGeom>
          <a:solidFill>
            <a:srgbClr val="99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dirty="0"/>
              <a:t>Rapid response </a:t>
            </a:r>
          </a:p>
          <a:p>
            <a:pPr marL="285750" indent="-285750">
              <a:buFont typeface="Arial" panose="020B0604020202020204" pitchFamily="34" charset="0"/>
              <a:buChar char="•"/>
            </a:pPr>
            <a:r>
              <a:rPr lang="en-GB" dirty="0" err="1"/>
              <a:t>Quickstart</a:t>
            </a:r>
            <a:r>
              <a:rPr lang="en-GB" dirty="0"/>
              <a:t> social care </a:t>
            </a:r>
          </a:p>
          <a:p>
            <a:pPr marL="285750" indent="-285750">
              <a:buFont typeface="Arial" panose="020B0604020202020204" pitchFamily="34" charset="0"/>
              <a:buChar char="•"/>
            </a:pPr>
            <a:r>
              <a:rPr lang="en-GB" dirty="0"/>
              <a:t>Integrated  hospital discharge team</a:t>
            </a:r>
          </a:p>
          <a:p>
            <a:pPr marL="285750" indent="-285750">
              <a:buFont typeface="Arial" panose="020B0604020202020204" pitchFamily="34" charset="0"/>
              <a:buChar char="•"/>
            </a:pPr>
            <a:r>
              <a:rPr lang="en-GB" dirty="0"/>
              <a:t>Housing adaptations </a:t>
            </a:r>
          </a:p>
          <a:p>
            <a:pPr marL="285750" indent="-285750">
              <a:buFont typeface="Arial" panose="020B0604020202020204" pitchFamily="34" charset="0"/>
              <a:buChar char="•"/>
            </a:pPr>
            <a:r>
              <a:rPr lang="en-GB" dirty="0"/>
              <a:t>Geriatric Holistic assessment</a:t>
            </a:r>
          </a:p>
          <a:p>
            <a:pPr marL="285750" indent="-285750">
              <a:buFont typeface="Arial" panose="020B0604020202020204" pitchFamily="34" charset="0"/>
              <a:buChar char="•"/>
            </a:pPr>
            <a:r>
              <a:rPr lang="en-GB" dirty="0"/>
              <a:t>Short term step up beds</a:t>
            </a:r>
          </a:p>
          <a:p>
            <a:pPr marL="285750" indent="-285750">
              <a:buFont typeface="Arial" panose="020B0604020202020204" pitchFamily="34" charset="0"/>
              <a:buChar char="•"/>
            </a:pPr>
            <a:r>
              <a:rPr lang="en-GB" dirty="0"/>
              <a:t>Better Care at Home</a:t>
            </a:r>
          </a:p>
          <a:p>
            <a:pPr marL="285750" indent="-285750">
              <a:buFont typeface="Arial" panose="020B0604020202020204" pitchFamily="34" charset="0"/>
              <a:buChar char="•"/>
            </a:pPr>
            <a:r>
              <a:rPr lang="en-GB" dirty="0"/>
              <a:t>Mental and physical health care</a:t>
            </a:r>
          </a:p>
          <a:p>
            <a:pPr algn="ctr"/>
            <a:endParaRPr lang="en-GB" dirty="0"/>
          </a:p>
        </p:txBody>
      </p:sp>
      <p:sp>
        <p:nvSpPr>
          <p:cNvPr id="5" name="Content Placeholder 4">
            <a:extLst>
              <a:ext uri="{FF2B5EF4-FFF2-40B4-BE49-F238E27FC236}">
                <a16:creationId xmlns:a16="http://schemas.microsoft.com/office/drawing/2014/main" id="{B0EC0AB5-772A-8F3A-86D4-5518E9196EF9}"/>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1989119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solidFill>
                  <a:srgbClr val="7030A0"/>
                </a:solidFill>
              </a:rPr>
              <a:t>Thank you </a:t>
            </a:r>
          </a:p>
        </p:txBody>
      </p:sp>
      <p:sp>
        <p:nvSpPr>
          <p:cNvPr id="3" name="Content Placeholder 2"/>
          <p:cNvSpPr>
            <a:spLocks noGrp="1"/>
          </p:cNvSpPr>
          <p:nvPr>
            <p:ph idx="1"/>
          </p:nvPr>
        </p:nvSpPr>
        <p:spPr/>
        <p:txBody>
          <a:bodyPr/>
          <a:lstStyle/>
          <a:p>
            <a:pPr marL="0" indent="0" algn="ctr">
              <a:buNone/>
            </a:pPr>
            <a:endParaRPr lang="en-GB" dirty="0">
              <a:hlinkClick r:id="rId2"/>
            </a:endParaRPr>
          </a:p>
          <a:p>
            <a:pPr marL="0" indent="0" algn="ctr">
              <a:buNone/>
            </a:pPr>
            <a:r>
              <a:rPr lang="en-GB" dirty="0">
                <a:hlinkClick r:id="rId2"/>
              </a:rPr>
              <a:t>Debbie.Baronti@swlondon.nhs.uk</a:t>
            </a:r>
            <a:endParaRPr lang="en-GB" dirty="0"/>
          </a:p>
          <a:p>
            <a:pPr marL="0" indent="0" algn="ctr">
              <a:buNone/>
            </a:pPr>
            <a:endParaRPr lang="en-GB" dirty="0"/>
          </a:p>
          <a:p>
            <a:pPr marL="0" indent="0" algn="ctr">
              <a:buNone/>
            </a:pPr>
            <a:r>
              <a:rPr lang="en-GB" dirty="0">
                <a:hlinkClick r:id="rId3"/>
              </a:rPr>
              <a:t>Jane.French@swlondon.nhs.uk</a:t>
            </a:r>
            <a:endParaRPr lang="en-GB" dirty="0"/>
          </a:p>
          <a:p>
            <a:pPr marL="0" indent="0">
              <a:buNone/>
            </a:pPr>
            <a:endParaRPr lang="en-GB" dirty="0"/>
          </a:p>
        </p:txBody>
      </p:sp>
    </p:spTree>
    <p:extLst>
      <p:ext uri="{BB962C8B-B14F-4D97-AF65-F5344CB8AC3E}">
        <p14:creationId xmlns:p14="http://schemas.microsoft.com/office/powerpoint/2010/main" val="404864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332" y="365125"/>
            <a:ext cx="11398370" cy="1325563"/>
          </a:xfrm>
        </p:spPr>
        <p:txBody>
          <a:bodyPr>
            <a:normAutofit fontScale="90000"/>
          </a:bodyPr>
          <a:lstStyle/>
          <a:p>
            <a:br>
              <a:rPr lang="en-GB" sz="3100" b="1" dirty="0">
                <a:solidFill>
                  <a:srgbClr val="7030A0"/>
                </a:solidFill>
              </a:rPr>
            </a:br>
            <a:br>
              <a:rPr lang="en-GB" sz="3100" b="1" dirty="0">
                <a:solidFill>
                  <a:srgbClr val="7030A0"/>
                </a:solidFill>
              </a:rPr>
            </a:br>
            <a:r>
              <a:rPr lang="en-GB" sz="3100" b="1" dirty="0">
                <a:solidFill>
                  <a:srgbClr val="7030A0"/>
                </a:solidFill>
                <a:latin typeface="+mn-lt"/>
              </a:rPr>
              <a:t>Commissioning Intentions </a:t>
            </a:r>
            <a:br>
              <a:rPr lang="en-GB" sz="3100" b="1" dirty="0">
                <a:solidFill>
                  <a:srgbClr val="7030A0"/>
                </a:solidFill>
              </a:rPr>
            </a:br>
            <a:r>
              <a:rPr lang="en-GB" sz="3100" b="1" dirty="0">
                <a:solidFill>
                  <a:srgbClr val="7030A0"/>
                </a:solidFill>
                <a:latin typeface="+mn-lt"/>
              </a:rPr>
              <a:t>Merton and Wandsworth Local Transformation Board </a:t>
            </a:r>
            <a:br>
              <a:rPr lang="en-GB" sz="3100" b="1" dirty="0">
                <a:solidFill>
                  <a:srgbClr val="7030A0"/>
                </a:solidFill>
                <a:latin typeface="+mn-lt"/>
              </a:rPr>
            </a:br>
            <a:br>
              <a:rPr lang="en-GB" dirty="0">
                <a:solidFill>
                  <a:srgbClr val="0070C0"/>
                </a:solidFill>
              </a:rPr>
            </a:br>
            <a:endParaRPr lang="en-GB" dirty="0"/>
          </a:p>
        </p:txBody>
      </p:sp>
      <p:sp>
        <p:nvSpPr>
          <p:cNvPr id="3" name="Content Placeholder 2"/>
          <p:cNvSpPr>
            <a:spLocks noGrp="1"/>
          </p:cNvSpPr>
          <p:nvPr>
            <p:ph idx="1"/>
          </p:nvPr>
        </p:nvSpPr>
        <p:spPr/>
        <p:txBody>
          <a:bodyPr/>
          <a:lstStyle/>
          <a:p>
            <a:r>
              <a:rPr lang="en-GB" dirty="0">
                <a:solidFill>
                  <a:srgbClr val="0070C0"/>
                </a:solidFill>
              </a:rPr>
              <a:t>Context and background to development</a:t>
            </a:r>
          </a:p>
          <a:p>
            <a:pPr marL="0" indent="0">
              <a:buNone/>
            </a:pPr>
            <a:endParaRPr lang="en-GB" dirty="0">
              <a:solidFill>
                <a:srgbClr val="0070C0"/>
              </a:solidFill>
            </a:endParaRPr>
          </a:p>
          <a:p>
            <a:r>
              <a:rPr lang="en-GB" dirty="0">
                <a:solidFill>
                  <a:srgbClr val="0070C0"/>
                </a:solidFill>
              </a:rPr>
              <a:t>Key initiatives and local delivery - what does this mean for you?</a:t>
            </a:r>
          </a:p>
          <a:p>
            <a:pPr marL="0" indent="0">
              <a:buNone/>
            </a:pPr>
            <a:endParaRPr lang="en-GB" dirty="0">
              <a:solidFill>
                <a:srgbClr val="0070C0"/>
              </a:solidFill>
            </a:endParaRPr>
          </a:p>
          <a:p>
            <a:r>
              <a:rPr lang="en-GB" dirty="0">
                <a:solidFill>
                  <a:srgbClr val="0070C0"/>
                </a:solidFill>
              </a:rPr>
              <a:t>Opportunities &amp; challenges</a:t>
            </a:r>
          </a:p>
          <a:p>
            <a:pPr marL="0" indent="0">
              <a:buNone/>
            </a:pPr>
            <a:endParaRPr lang="en-GB" dirty="0">
              <a:solidFill>
                <a:srgbClr val="0070C0"/>
              </a:solidFill>
            </a:endParaRPr>
          </a:p>
          <a:p>
            <a:r>
              <a:rPr lang="en-GB" dirty="0">
                <a:solidFill>
                  <a:srgbClr val="0070C0"/>
                </a:solidFill>
              </a:rPr>
              <a:t>Case study integrated care –a patient journey</a:t>
            </a:r>
          </a:p>
          <a:p>
            <a:endParaRPr lang="en-GB" dirty="0"/>
          </a:p>
        </p:txBody>
      </p:sp>
    </p:spTree>
    <p:extLst>
      <p:ext uri="{BB962C8B-B14F-4D97-AF65-F5344CB8AC3E}">
        <p14:creationId xmlns:p14="http://schemas.microsoft.com/office/powerpoint/2010/main" val="2244697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59126" y="501134"/>
            <a:ext cx="10294188" cy="738664"/>
          </a:xfrm>
          <a:prstGeom prst="rect">
            <a:avLst/>
          </a:prstGeom>
        </p:spPr>
        <p:txBody>
          <a:bodyPr wrap="square">
            <a:spAutoFit/>
          </a:bodyPr>
          <a:lstStyle/>
          <a:p>
            <a:r>
              <a:rPr lang="en-GB" sz="2400" b="1" dirty="0">
                <a:solidFill>
                  <a:srgbClr val="7030A0"/>
                </a:solidFill>
              </a:rPr>
              <a:t>What are Commissioning Intentions and how are they developed? </a:t>
            </a:r>
          </a:p>
          <a:p>
            <a:r>
              <a:rPr lang="en-GB" b="1" dirty="0">
                <a:solidFill>
                  <a:srgbClr val="7030A0"/>
                </a:solidFill>
              </a:rPr>
              <a:t> </a:t>
            </a:r>
            <a:endParaRPr lang="en-GB" dirty="0"/>
          </a:p>
        </p:txBody>
      </p:sp>
      <p:sp>
        <p:nvSpPr>
          <p:cNvPr id="7" name="TextBox 6"/>
          <p:cNvSpPr txBox="1"/>
          <p:nvPr/>
        </p:nvSpPr>
        <p:spPr>
          <a:xfrm>
            <a:off x="455473" y="1056478"/>
            <a:ext cx="11129886" cy="5606663"/>
          </a:xfrm>
          <a:prstGeom prst="rect">
            <a:avLst/>
          </a:prstGeom>
          <a:noFill/>
        </p:spPr>
        <p:txBody>
          <a:bodyPr wrap="square" rtlCol="0">
            <a:spAutoFit/>
          </a:bodyPr>
          <a:lstStyle/>
          <a:p>
            <a:pPr marL="228600" lvl="2">
              <a:spcBef>
                <a:spcPts val="1000"/>
              </a:spcBef>
            </a:pPr>
            <a:r>
              <a:rPr lang="en-GB" b="1" i="1" dirty="0">
                <a:solidFill>
                  <a:srgbClr val="7030A0"/>
                </a:solidFill>
              </a:rPr>
              <a:t>Commissioning intentions outline the actions we will take to improve health outcomes for our local population</a:t>
            </a:r>
          </a:p>
          <a:p>
            <a:pPr marL="228600" lvl="2">
              <a:spcBef>
                <a:spcPts val="1000"/>
              </a:spcBef>
            </a:pPr>
            <a:endParaRPr lang="en-GB" b="1" dirty="0">
              <a:solidFill>
                <a:srgbClr val="0070C0"/>
              </a:solidFill>
            </a:endParaRPr>
          </a:p>
          <a:p>
            <a:pPr marL="228600" lvl="2">
              <a:spcBef>
                <a:spcPts val="1000"/>
              </a:spcBef>
            </a:pPr>
            <a:r>
              <a:rPr lang="en-GB" b="1" dirty="0">
                <a:solidFill>
                  <a:srgbClr val="0070C0"/>
                </a:solidFill>
              </a:rPr>
              <a:t>Background to development</a:t>
            </a:r>
          </a:p>
          <a:p>
            <a:pPr marL="514350" lvl="2" indent="-285750">
              <a:spcBef>
                <a:spcPts val="1000"/>
              </a:spcBef>
              <a:buFont typeface="Arial" panose="020B0604020202020204" pitchFamily="34" charset="0"/>
              <a:buChar char="•"/>
            </a:pPr>
            <a:r>
              <a:rPr lang="en-GB" dirty="0">
                <a:solidFill>
                  <a:srgbClr val="0070C0"/>
                </a:solidFill>
              </a:rPr>
              <a:t>Five Year Forward View</a:t>
            </a:r>
          </a:p>
          <a:p>
            <a:pPr marL="514350" lvl="2" indent="-285750">
              <a:spcBef>
                <a:spcPts val="1000"/>
              </a:spcBef>
              <a:buFont typeface="Arial" panose="020B0604020202020204" pitchFamily="34" charset="0"/>
              <a:buChar char="•"/>
            </a:pPr>
            <a:r>
              <a:rPr lang="en-GB" dirty="0">
                <a:solidFill>
                  <a:srgbClr val="0070C0"/>
                </a:solidFill>
              </a:rPr>
              <a:t>SWL - Sustainability Transformation Plan &amp; Commissioning Intentions</a:t>
            </a:r>
          </a:p>
          <a:p>
            <a:pPr marL="514350" lvl="2" indent="-285750">
              <a:spcBef>
                <a:spcPts val="1000"/>
              </a:spcBef>
              <a:buFont typeface="Arial" panose="020B0604020202020204" pitchFamily="34" charset="0"/>
              <a:buChar char="•"/>
            </a:pPr>
            <a:r>
              <a:rPr lang="en-GB" dirty="0">
                <a:solidFill>
                  <a:srgbClr val="0070C0"/>
                </a:solidFill>
              </a:rPr>
              <a:t>Financial position and NHS England directions</a:t>
            </a:r>
          </a:p>
          <a:p>
            <a:pPr marL="514350" lvl="2" indent="-285750">
              <a:spcBef>
                <a:spcPts val="1000"/>
              </a:spcBef>
              <a:buFont typeface="Arial" panose="020B0604020202020204" pitchFamily="34" charset="0"/>
              <a:buChar char="•"/>
            </a:pPr>
            <a:r>
              <a:rPr lang="en-GB" dirty="0">
                <a:solidFill>
                  <a:srgbClr val="0070C0"/>
                </a:solidFill>
              </a:rPr>
              <a:t>Local priorities for Merton &amp; Wandsworth</a:t>
            </a:r>
          </a:p>
          <a:p>
            <a:pPr marL="228600" lvl="2">
              <a:spcBef>
                <a:spcPts val="1000"/>
              </a:spcBef>
            </a:pPr>
            <a:endParaRPr lang="en-GB" dirty="0">
              <a:solidFill>
                <a:srgbClr val="0070C0"/>
              </a:solidFill>
            </a:endParaRPr>
          </a:p>
          <a:p>
            <a:pPr marL="228600" lvl="2">
              <a:spcBef>
                <a:spcPts val="1000"/>
              </a:spcBef>
            </a:pPr>
            <a:r>
              <a:rPr lang="en-GB" b="1" dirty="0">
                <a:solidFill>
                  <a:srgbClr val="0070C0"/>
                </a:solidFill>
              </a:rPr>
              <a:t>Local Transformation Board </a:t>
            </a:r>
          </a:p>
          <a:p>
            <a:pPr marL="514350" lvl="2" indent="-285750">
              <a:spcBef>
                <a:spcPts val="1000"/>
              </a:spcBef>
              <a:buFont typeface="Arial" panose="020B0604020202020204" pitchFamily="34" charset="0"/>
              <a:buChar char="•"/>
            </a:pPr>
            <a:r>
              <a:rPr lang="en-GB" dirty="0">
                <a:solidFill>
                  <a:srgbClr val="0070C0"/>
                </a:solidFill>
              </a:rPr>
              <a:t>Partnerships that lead and develop delivery of local care models, improving </a:t>
            </a:r>
          </a:p>
          <a:p>
            <a:pPr marL="228600" lvl="2">
              <a:spcBef>
                <a:spcPts val="1000"/>
              </a:spcBef>
            </a:pPr>
            <a:r>
              <a:rPr lang="en-GB" dirty="0">
                <a:solidFill>
                  <a:srgbClr val="0070C0"/>
                </a:solidFill>
              </a:rPr>
              <a:t>      outcomes for local residents. </a:t>
            </a:r>
          </a:p>
          <a:p>
            <a:pPr marL="514350" lvl="2" indent="-285750">
              <a:spcBef>
                <a:spcPts val="1000"/>
              </a:spcBef>
              <a:buFont typeface="Arial" panose="020B0604020202020204" pitchFamily="34" charset="0"/>
              <a:buChar char="•"/>
            </a:pPr>
            <a:r>
              <a:rPr lang="en-GB" dirty="0">
                <a:solidFill>
                  <a:srgbClr val="0070C0"/>
                </a:solidFill>
              </a:rPr>
              <a:t>Aligned to the South West London commissioning intentions</a:t>
            </a:r>
          </a:p>
          <a:p>
            <a:pPr marL="514350" lvl="2" indent="-285750">
              <a:spcBef>
                <a:spcPts val="1000"/>
              </a:spcBef>
              <a:buFont typeface="Arial" panose="020B0604020202020204" pitchFamily="34" charset="0"/>
              <a:buChar char="•"/>
            </a:pPr>
            <a:endParaRPr lang="en-GB" dirty="0">
              <a:solidFill>
                <a:srgbClr val="0070C0"/>
              </a:solidFill>
            </a:endParaRPr>
          </a:p>
          <a:p>
            <a:pPr marL="228600" lvl="2">
              <a:spcBef>
                <a:spcPts val="1000"/>
              </a:spcBef>
            </a:pPr>
            <a:endParaRPr lang="en-GB" sz="1600" dirty="0">
              <a:solidFill>
                <a:srgbClr val="002060"/>
              </a:solidFill>
            </a:endParaRPr>
          </a:p>
        </p:txBody>
      </p:sp>
      <p:sp>
        <p:nvSpPr>
          <p:cNvPr id="14" name="Flowchart: Extract 13" descr=",k ,m ., ,"/>
          <p:cNvSpPr/>
          <p:nvPr/>
        </p:nvSpPr>
        <p:spPr>
          <a:xfrm>
            <a:off x="7658936" y="2863059"/>
            <a:ext cx="3715674" cy="3828669"/>
          </a:xfrm>
          <a:prstGeom prst="flowChartExtract">
            <a:avLst/>
          </a:prstGeom>
          <a:ln/>
        </p:spPr>
        <p:style>
          <a:lnRef idx="3">
            <a:schemeClr val="lt1"/>
          </a:lnRef>
          <a:fillRef idx="1">
            <a:schemeClr val="accent1"/>
          </a:fillRef>
          <a:effectRef idx="1">
            <a:schemeClr val="accent1"/>
          </a:effectRef>
          <a:fontRef idx="minor">
            <a:schemeClr val="lt1"/>
          </a:fontRef>
        </p:style>
        <p:txBody>
          <a:bodyPr vert="horz" wrap="square" numCol="1" spcCol="0" rtlCol="0" anchor="t" anchorCtr="1"/>
          <a:lstStyle/>
          <a:p>
            <a:pPr algn="ctr"/>
            <a:endParaRPr lang="en-GB" sz="1200"/>
          </a:p>
          <a:p>
            <a:pPr algn="ctr"/>
            <a:endParaRPr lang="en-GB" sz="1200"/>
          </a:p>
          <a:p>
            <a:pPr algn="ctr"/>
            <a:endParaRPr lang="en-GB" sz="1200"/>
          </a:p>
        </p:txBody>
      </p:sp>
      <p:cxnSp>
        <p:nvCxnSpPr>
          <p:cNvPr id="15" name="Straight Connector 14"/>
          <p:cNvCxnSpPr/>
          <p:nvPr/>
        </p:nvCxnSpPr>
        <p:spPr>
          <a:xfrm>
            <a:off x="8838724" y="4249660"/>
            <a:ext cx="1264829" cy="9620"/>
          </a:xfrm>
          <a:prstGeom prst="line">
            <a:avLst/>
          </a:prstGeom>
          <a:ln>
            <a:solidFill>
              <a:srgbClr val="002060"/>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8436634" y="5135592"/>
            <a:ext cx="2186812" cy="1505"/>
          </a:xfrm>
          <a:prstGeom prst="line">
            <a:avLst/>
          </a:prstGeom>
          <a:ln>
            <a:solidFill>
              <a:srgbClr val="002060"/>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8068574" y="5932557"/>
            <a:ext cx="2863404" cy="1"/>
          </a:xfrm>
          <a:prstGeom prst="line">
            <a:avLst/>
          </a:prstGeom>
          <a:ln>
            <a:solidFill>
              <a:srgbClr val="002060"/>
            </a:solidFill>
            <a:prstDash val="dash"/>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9234157" y="3573915"/>
            <a:ext cx="547073" cy="584775"/>
          </a:xfrm>
          <a:prstGeom prst="rect">
            <a:avLst/>
          </a:prstGeom>
          <a:noFill/>
        </p:spPr>
        <p:txBody>
          <a:bodyPr wrap="none" rtlCol="0">
            <a:spAutoFit/>
          </a:bodyPr>
          <a:lstStyle/>
          <a:p>
            <a:r>
              <a:rPr lang="en-GB" sz="1600" dirty="0">
                <a:solidFill>
                  <a:schemeClr val="bg1"/>
                </a:solidFill>
              </a:rPr>
              <a:t>SWL</a:t>
            </a:r>
          </a:p>
          <a:p>
            <a:r>
              <a:rPr lang="en-GB" sz="1600" dirty="0"/>
              <a:t> </a:t>
            </a:r>
            <a:endParaRPr lang="en-GB" sz="1600" dirty="0">
              <a:solidFill>
                <a:schemeClr val="bg1"/>
              </a:solidFill>
            </a:endParaRPr>
          </a:p>
        </p:txBody>
      </p:sp>
      <p:sp>
        <p:nvSpPr>
          <p:cNvPr id="22" name="TextBox 21"/>
          <p:cNvSpPr txBox="1"/>
          <p:nvPr/>
        </p:nvSpPr>
        <p:spPr>
          <a:xfrm>
            <a:off x="9296130" y="4444961"/>
            <a:ext cx="467820" cy="338554"/>
          </a:xfrm>
          <a:prstGeom prst="rect">
            <a:avLst/>
          </a:prstGeom>
          <a:noFill/>
        </p:spPr>
        <p:txBody>
          <a:bodyPr wrap="none" rtlCol="0">
            <a:spAutoFit/>
          </a:bodyPr>
          <a:lstStyle/>
          <a:p>
            <a:r>
              <a:rPr lang="en-GB" sz="1600" dirty="0">
                <a:solidFill>
                  <a:schemeClr val="bg1"/>
                </a:solidFill>
              </a:rPr>
              <a:t>LTB</a:t>
            </a:r>
          </a:p>
        </p:txBody>
      </p:sp>
      <p:sp>
        <p:nvSpPr>
          <p:cNvPr id="23" name="TextBox 22"/>
          <p:cNvSpPr txBox="1"/>
          <p:nvPr/>
        </p:nvSpPr>
        <p:spPr>
          <a:xfrm>
            <a:off x="9261447" y="5328833"/>
            <a:ext cx="610873" cy="338554"/>
          </a:xfrm>
          <a:prstGeom prst="rect">
            <a:avLst/>
          </a:prstGeom>
          <a:noFill/>
        </p:spPr>
        <p:txBody>
          <a:bodyPr wrap="none" rtlCol="0">
            <a:spAutoFit/>
          </a:bodyPr>
          <a:lstStyle/>
          <a:p>
            <a:r>
              <a:rPr lang="en-GB" sz="1600" dirty="0">
                <a:solidFill>
                  <a:schemeClr val="bg1"/>
                </a:solidFill>
              </a:rPr>
              <a:t>CCGs</a:t>
            </a:r>
          </a:p>
        </p:txBody>
      </p:sp>
      <p:sp>
        <p:nvSpPr>
          <p:cNvPr id="24" name="TextBox 23"/>
          <p:cNvSpPr txBox="1"/>
          <p:nvPr/>
        </p:nvSpPr>
        <p:spPr>
          <a:xfrm>
            <a:off x="8278778" y="6155070"/>
            <a:ext cx="3187083" cy="615553"/>
          </a:xfrm>
          <a:prstGeom prst="rect">
            <a:avLst/>
          </a:prstGeom>
          <a:noFill/>
        </p:spPr>
        <p:txBody>
          <a:bodyPr wrap="square" rtlCol="0">
            <a:spAutoFit/>
          </a:bodyPr>
          <a:lstStyle/>
          <a:p>
            <a:r>
              <a:rPr lang="en-GB" sz="1600" dirty="0">
                <a:solidFill>
                  <a:schemeClr val="bg1"/>
                </a:solidFill>
              </a:rPr>
              <a:t>GPs/Localities/Patient Groups</a:t>
            </a:r>
          </a:p>
          <a:p>
            <a:endParaRPr lang="en-GB" dirty="0">
              <a:solidFill>
                <a:schemeClr val="bg1"/>
              </a:solidFill>
            </a:endParaRPr>
          </a:p>
        </p:txBody>
      </p:sp>
      <p:sp>
        <p:nvSpPr>
          <p:cNvPr id="2" name="Down Arrow 1"/>
          <p:cNvSpPr/>
          <p:nvPr/>
        </p:nvSpPr>
        <p:spPr>
          <a:xfrm>
            <a:off x="9387414" y="3957240"/>
            <a:ext cx="225723" cy="445436"/>
          </a:xfrm>
          <a:prstGeom prst="downArrow">
            <a:avLst>
              <a:gd name="adj1" fmla="val 50000"/>
              <a:gd name="adj2" fmla="val 53664"/>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Down Arrow 12"/>
          <p:cNvSpPr/>
          <p:nvPr/>
        </p:nvSpPr>
        <p:spPr>
          <a:xfrm rot="10800000">
            <a:off x="9404403" y="4825799"/>
            <a:ext cx="208733" cy="476243"/>
          </a:xfrm>
          <a:prstGeom prst="downArrow">
            <a:avLst>
              <a:gd name="adj1" fmla="val 50000"/>
              <a:gd name="adj2" fmla="val 53664"/>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Down Arrow 15"/>
          <p:cNvSpPr/>
          <p:nvPr/>
        </p:nvSpPr>
        <p:spPr>
          <a:xfrm rot="10800000">
            <a:off x="9425673" y="5694435"/>
            <a:ext cx="208733" cy="476243"/>
          </a:xfrm>
          <a:prstGeom prst="downArrow">
            <a:avLst>
              <a:gd name="adj1" fmla="val 50000"/>
              <a:gd name="adj2" fmla="val 53664"/>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56309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9993"/>
          </a:xfrm>
        </p:spPr>
        <p:txBody>
          <a:bodyPr>
            <a:normAutofit/>
          </a:bodyPr>
          <a:lstStyle/>
          <a:p>
            <a:r>
              <a:rPr lang="en-GB" sz="2400" b="1" dirty="0">
                <a:solidFill>
                  <a:srgbClr val="7030A0"/>
                </a:solidFill>
                <a:latin typeface="+mn-lt"/>
              </a:rPr>
              <a:t>STP Deliverables – </a:t>
            </a:r>
            <a:r>
              <a:rPr lang="en-GB" sz="2400" b="1" i="1" dirty="0">
                <a:solidFill>
                  <a:srgbClr val="7030A0"/>
                </a:solidFill>
                <a:latin typeface="+mn-lt"/>
              </a:rPr>
              <a:t>Proactive, accessible &amp; appropriate</a:t>
            </a:r>
          </a:p>
        </p:txBody>
      </p:sp>
      <p:sp>
        <p:nvSpPr>
          <p:cNvPr id="3" name="Content Placeholder 2"/>
          <p:cNvSpPr>
            <a:spLocks noGrp="1"/>
          </p:cNvSpPr>
          <p:nvPr>
            <p:ph idx="1"/>
          </p:nvPr>
        </p:nvSpPr>
        <p:spPr>
          <a:xfrm>
            <a:off x="751936" y="1400054"/>
            <a:ext cx="10515600" cy="4978711"/>
          </a:xfrm>
        </p:spPr>
        <p:txBody>
          <a:bodyPr>
            <a:normAutofit fontScale="85000" lnSpcReduction="20000"/>
          </a:bodyPr>
          <a:lstStyle/>
          <a:p>
            <a:pPr marL="0" indent="0">
              <a:buNone/>
            </a:pPr>
            <a:r>
              <a:rPr lang="en-GB" sz="2000" b="1" dirty="0">
                <a:solidFill>
                  <a:srgbClr val="7030A0"/>
                </a:solidFill>
              </a:rPr>
              <a:t>Right Care, Right Time, Right Setting </a:t>
            </a:r>
          </a:p>
          <a:p>
            <a:pPr marL="0" indent="0">
              <a:buNone/>
            </a:pPr>
            <a:endParaRPr lang="en-GB" sz="2000" dirty="0">
              <a:solidFill>
                <a:srgbClr val="0070C0"/>
              </a:solidFill>
            </a:endParaRPr>
          </a:p>
          <a:p>
            <a:pPr marL="0" indent="0">
              <a:buNone/>
            </a:pPr>
            <a:r>
              <a:rPr lang="en-GB" sz="2000" dirty="0">
                <a:solidFill>
                  <a:srgbClr val="0070C0"/>
                </a:solidFill>
              </a:rPr>
              <a:t>Delivering care closer to home </a:t>
            </a:r>
          </a:p>
          <a:p>
            <a:pPr marL="514350" lvl="2" indent="-285750">
              <a:spcBef>
                <a:spcPts val="1000"/>
              </a:spcBef>
            </a:pPr>
            <a:r>
              <a:rPr lang="en-GB" dirty="0">
                <a:solidFill>
                  <a:srgbClr val="0070C0"/>
                </a:solidFill>
              </a:rPr>
              <a:t>Focus on keeping people healthy and out of hospital – hospitalisation can lead to a reduction in independence</a:t>
            </a:r>
          </a:p>
          <a:p>
            <a:pPr marL="514350" lvl="2" indent="-285750">
              <a:spcBef>
                <a:spcPts val="1000"/>
              </a:spcBef>
            </a:pPr>
            <a:r>
              <a:rPr lang="en-GB" dirty="0">
                <a:solidFill>
                  <a:srgbClr val="0070C0"/>
                </a:solidFill>
              </a:rPr>
              <a:t>Early intervention -  providing the right support at home so people don’t need to be admitted to hospital</a:t>
            </a:r>
          </a:p>
          <a:p>
            <a:pPr marL="514350" lvl="2" indent="-285750">
              <a:spcBef>
                <a:spcPts val="1000"/>
              </a:spcBef>
            </a:pPr>
            <a:r>
              <a:rPr lang="en-GB" sz="2000" dirty="0">
                <a:solidFill>
                  <a:srgbClr val="0070C0"/>
                </a:solidFill>
              </a:rPr>
              <a:t>Improving quality of life &amp; support for people at end of life</a:t>
            </a:r>
          </a:p>
          <a:p>
            <a:pPr marL="514350" lvl="2" indent="-285750">
              <a:spcBef>
                <a:spcPts val="1000"/>
              </a:spcBef>
            </a:pPr>
            <a:r>
              <a:rPr lang="en-GB" dirty="0">
                <a:solidFill>
                  <a:srgbClr val="0070C0"/>
                </a:solidFill>
              </a:rPr>
              <a:t>Keeping people well at home &amp; improving care for residents of care homes</a:t>
            </a:r>
          </a:p>
          <a:p>
            <a:pPr marL="514350" lvl="2" indent="-285750">
              <a:spcBef>
                <a:spcPts val="1000"/>
              </a:spcBef>
            </a:pPr>
            <a:r>
              <a:rPr lang="en-GB" dirty="0">
                <a:solidFill>
                  <a:srgbClr val="0070C0"/>
                </a:solidFill>
              </a:rPr>
              <a:t>Supporting enhanced primary/community services to be delivered on a locality basis to align with the primary care model of care </a:t>
            </a:r>
          </a:p>
          <a:p>
            <a:pPr marL="0" indent="0">
              <a:buNone/>
            </a:pPr>
            <a:endParaRPr lang="en-GB" sz="2000" dirty="0">
              <a:solidFill>
                <a:srgbClr val="0070C0"/>
              </a:solidFill>
            </a:endParaRPr>
          </a:p>
          <a:p>
            <a:r>
              <a:rPr lang="en-GB" sz="2000" dirty="0">
                <a:solidFill>
                  <a:srgbClr val="0070C0"/>
                </a:solidFill>
              </a:rPr>
              <a:t>Increase access to GPs and community based urgent and emergency care</a:t>
            </a:r>
          </a:p>
          <a:p>
            <a:r>
              <a:rPr lang="en-GB" sz="2000" dirty="0">
                <a:solidFill>
                  <a:srgbClr val="0070C0"/>
                </a:solidFill>
              </a:rPr>
              <a:t>Increasing access to community based crisis care and home based integrated care packages</a:t>
            </a:r>
          </a:p>
          <a:p>
            <a:r>
              <a:rPr lang="en-GB" sz="2000" dirty="0">
                <a:solidFill>
                  <a:srgbClr val="0070C0"/>
                </a:solidFill>
              </a:rPr>
              <a:t>Embed triage and navigation – to help people to access urgent/emergency care support that is appropriate to their need</a:t>
            </a:r>
          </a:p>
          <a:p>
            <a:pPr marL="0" indent="0">
              <a:buNone/>
            </a:pPr>
            <a:endParaRPr lang="en-GB" sz="2000" dirty="0">
              <a:solidFill>
                <a:srgbClr val="0070C0"/>
              </a:solidFill>
            </a:endParaRPr>
          </a:p>
          <a:p>
            <a:r>
              <a:rPr lang="en-GB" sz="2000" dirty="0">
                <a:solidFill>
                  <a:srgbClr val="0070C0"/>
                </a:solidFill>
              </a:rPr>
              <a:t>Making best use of acute resources to deliver timely and effective urgent and emergency care</a:t>
            </a:r>
          </a:p>
          <a:p>
            <a:r>
              <a:rPr lang="en-GB" sz="2000" dirty="0">
                <a:solidFill>
                  <a:srgbClr val="0070C0"/>
                </a:solidFill>
              </a:rPr>
              <a:t>One stop shop models of care where clinical and diagnostic treatment plans are delivered in one visit</a:t>
            </a:r>
          </a:p>
          <a:p>
            <a:endParaRPr lang="en-GB" sz="2000" dirty="0">
              <a:solidFill>
                <a:srgbClr val="0070C0"/>
              </a:solidFill>
            </a:endParaRPr>
          </a:p>
          <a:p>
            <a:endParaRPr lang="en-GB" dirty="0"/>
          </a:p>
          <a:p>
            <a:endParaRPr lang="en-GB" dirty="0"/>
          </a:p>
          <a:p>
            <a:endParaRPr lang="en-GB" dirty="0"/>
          </a:p>
        </p:txBody>
      </p:sp>
    </p:spTree>
    <p:extLst>
      <p:ext uri="{BB962C8B-B14F-4D97-AF65-F5344CB8AC3E}">
        <p14:creationId xmlns:p14="http://schemas.microsoft.com/office/powerpoint/2010/main" val="3756225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637" y="1164281"/>
            <a:ext cx="3121340" cy="3039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374004" y="81014"/>
            <a:ext cx="10515600" cy="811807"/>
          </a:xfrm>
        </p:spPr>
        <p:txBody>
          <a:bodyPr>
            <a:normAutofit/>
          </a:bodyPr>
          <a:lstStyle/>
          <a:p>
            <a:r>
              <a:rPr lang="en-GB" sz="2400" b="1" dirty="0">
                <a:solidFill>
                  <a:srgbClr val="7030A0"/>
                </a:solidFill>
                <a:latin typeface="+mn-lt"/>
              </a:rPr>
              <a:t>The local populations</a:t>
            </a:r>
          </a:p>
        </p:txBody>
      </p:sp>
      <p:sp>
        <p:nvSpPr>
          <p:cNvPr id="4" name="Slide Number Placeholder 3"/>
          <p:cNvSpPr>
            <a:spLocks noGrp="1"/>
          </p:cNvSpPr>
          <p:nvPr>
            <p:ph type="sldNum" sz="quarter" idx="12"/>
          </p:nvPr>
        </p:nvSpPr>
        <p:spPr/>
        <p:txBody>
          <a:bodyPr/>
          <a:lstStyle/>
          <a:p>
            <a:fld id="{B7264CBB-1AEA-43A4-ADEF-CC2DFC9C1C0E}" type="slidenum">
              <a:rPr lang="en-GB" smtClean="0">
                <a:solidFill>
                  <a:prstClr val="black">
                    <a:tint val="75000"/>
                  </a:prstClr>
                </a:solidFill>
              </a:rPr>
              <a:pPr/>
              <a:t>5</a:t>
            </a:fld>
            <a:endParaRPr lang="en-GB" dirty="0">
              <a:solidFill>
                <a:prstClr val="black">
                  <a:tint val="75000"/>
                </a:prstClr>
              </a:solidFill>
            </a:endParaRPr>
          </a:p>
        </p:txBody>
      </p:sp>
      <p:sp>
        <p:nvSpPr>
          <p:cNvPr id="8" name="Rectangle 7"/>
          <p:cNvSpPr/>
          <p:nvPr/>
        </p:nvSpPr>
        <p:spPr>
          <a:xfrm>
            <a:off x="3280434" y="5542883"/>
            <a:ext cx="817853" cy="523220"/>
          </a:xfrm>
          <a:prstGeom prst="rect">
            <a:avLst/>
          </a:prstGeom>
        </p:spPr>
        <p:txBody>
          <a:bodyPr wrap="none">
            <a:spAutoFit/>
          </a:bodyPr>
          <a:lstStyle/>
          <a:p>
            <a:r>
              <a:rPr lang="en-GB" sz="1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206,000 </a:t>
            </a:r>
            <a:br>
              <a:rPr lang="en-GB" sz="1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GB" sz="1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in 2016</a:t>
            </a:r>
          </a:p>
        </p:txBody>
      </p:sp>
      <p:sp>
        <p:nvSpPr>
          <p:cNvPr id="9" name="Rectangle 8"/>
          <p:cNvSpPr/>
          <p:nvPr/>
        </p:nvSpPr>
        <p:spPr>
          <a:xfrm>
            <a:off x="1044879" y="4279853"/>
            <a:ext cx="1441357" cy="369332"/>
          </a:xfrm>
          <a:prstGeom prst="rect">
            <a:avLst/>
          </a:prstGeom>
        </p:spPr>
        <p:txBody>
          <a:bodyPr wrap="none">
            <a:spAutoFit/>
          </a:bodyPr>
          <a:lstStyle/>
          <a:p>
            <a:r>
              <a:rPr lang="en-GB" dirty="0" err="1">
                <a:solidFill>
                  <a:prstClr val="black"/>
                </a:solidFill>
              </a:rPr>
              <a:t>Wandsworth</a:t>
            </a:r>
            <a:r>
              <a:rPr lang="en-GB" dirty="0">
                <a:solidFill>
                  <a:prstClr val="black"/>
                </a:solidFill>
              </a:rPr>
              <a:t> </a:t>
            </a:r>
            <a:endParaRPr lang="en-GB" dirty="0"/>
          </a:p>
        </p:txBody>
      </p:sp>
      <p:sp>
        <p:nvSpPr>
          <p:cNvPr id="22" name="Up Arrow 21"/>
          <p:cNvSpPr/>
          <p:nvPr/>
        </p:nvSpPr>
        <p:spPr>
          <a:xfrm>
            <a:off x="1180337" y="4883340"/>
            <a:ext cx="1161588" cy="728973"/>
          </a:xfrm>
          <a:prstGeom prst="upArrow">
            <a:avLst>
              <a:gd name="adj1" fmla="val 50000"/>
              <a:gd name="adj2" fmla="val 26067"/>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sp>
        <p:nvSpPr>
          <p:cNvPr id="14" name="TextBox 13"/>
          <p:cNvSpPr txBox="1"/>
          <p:nvPr/>
        </p:nvSpPr>
        <p:spPr>
          <a:xfrm>
            <a:off x="1480234" y="5542883"/>
            <a:ext cx="576064" cy="523220"/>
          </a:xfrm>
          <a:prstGeom prst="rect">
            <a:avLst/>
          </a:prstGeom>
          <a:solidFill>
            <a:srgbClr val="00B0F0"/>
          </a:solidFill>
        </p:spPr>
        <p:txBody>
          <a:bodyPr wrap="square" rtlCol="0">
            <a:spAutoFit/>
          </a:bodyPr>
          <a:lstStyle/>
          <a:p>
            <a:pPr algn="ctr"/>
            <a:r>
              <a:rPr lang="en-GB" sz="1400" dirty="0"/>
              <a:t>4% 2021</a:t>
            </a:r>
            <a:endParaRPr lang="en-GB" dirty="0"/>
          </a:p>
        </p:txBody>
      </p:sp>
      <p:sp>
        <p:nvSpPr>
          <p:cNvPr id="16" name="TextBox 15"/>
          <p:cNvSpPr txBox="1"/>
          <p:nvPr/>
        </p:nvSpPr>
        <p:spPr>
          <a:xfrm>
            <a:off x="1446738" y="5029253"/>
            <a:ext cx="576064" cy="523220"/>
          </a:xfrm>
          <a:prstGeom prst="rect">
            <a:avLst/>
          </a:prstGeom>
          <a:noFill/>
        </p:spPr>
        <p:txBody>
          <a:bodyPr wrap="square" rtlCol="0">
            <a:spAutoFit/>
          </a:bodyPr>
          <a:lstStyle/>
          <a:p>
            <a:pPr algn="ctr"/>
            <a:r>
              <a:rPr lang="en-GB" sz="1400" dirty="0"/>
              <a:t>5% 2026</a:t>
            </a:r>
            <a:endParaRPr lang="en-GB" dirty="0"/>
          </a:p>
        </p:txBody>
      </p:sp>
      <p:sp>
        <p:nvSpPr>
          <p:cNvPr id="25" name="Up Arrow 24"/>
          <p:cNvSpPr/>
          <p:nvPr/>
        </p:nvSpPr>
        <p:spPr>
          <a:xfrm>
            <a:off x="3066934" y="4880543"/>
            <a:ext cx="1161588" cy="511023"/>
          </a:xfrm>
          <a:prstGeom prst="upArrow">
            <a:avLst>
              <a:gd name="adj1" fmla="val 50000"/>
              <a:gd name="adj2" fmla="val 55646"/>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00" dirty="0"/>
          </a:p>
        </p:txBody>
      </p:sp>
      <p:sp>
        <p:nvSpPr>
          <p:cNvPr id="28" name="TextBox 27"/>
          <p:cNvSpPr txBox="1"/>
          <p:nvPr/>
        </p:nvSpPr>
        <p:spPr>
          <a:xfrm>
            <a:off x="3357331" y="5400035"/>
            <a:ext cx="580794" cy="107722"/>
          </a:xfrm>
          <a:prstGeom prst="rect">
            <a:avLst/>
          </a:prstGeom>
          <a:solidFill>
            <a:srgbClr val="00B0F0"/>
          </a:solidFill>
        </p:spPr>
        <p:txBody>
          <a:bodyPr wrap="square" rtlCol="0">
            <a:spAutoFit/>
          </a:bodyPr>
          <a:lstStyle/>
          <a:p>
            <a:endParaRPr lang="en-GB" sz="100" dirty="0"/>
          </a:p>
        </p:txBody>
      </p:sp>
      <p:sp>
        <p:nvSpPr>
          <p:cNvPr id="44" name="Rectangle 43"/>
          <p:cNvSpPr/>
          <p:nvPr/>
        </p:nvSpPr>
        <p:spPr>
          <a:xfrm>
            <a:off x="3223273" y="4604979"/>
            <a:ext cx="959637" cy="307777"/>
          </a:xfrm>
          <a:prstGeom prst="rect">
            <a:avLst/>
          </a:prstGeom>
        </p:spPr>
        <p:txBody>
          <a:bodyPr wrap="square">
            <a:spAutoFit/>
          </a:bodyPr>
          <a:lstStyle/>
          <a:p>
            <a:r>
              <a:rPr lang="en-GB" sz="1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207,000</a:t>
            </a:r>
          </a:p>
        </p:txBody>
      </p:sp>
      <p:sp>
        <p:nvSpPr>
          <p:cNvPr id="15" name="Rectangle 14"/>
          <p:cNvSpPr/>
          <p:nvPr/>
        </p:nvSpPr>
        <p:spPr>
          <a:xfrm>
            <a:off x="1288625" y="4577865"/>
            <a:ext cx="777777" cy="307777"/>
          </a:xfrm>
          <a:prstGeom prst="rect">
            <a:avLst/>
          </a:prstGeom>
        </p:spPr>
        <p:txBody>
          <a:bodyPr wrap="none">
            <a:spAutoFit/>
          </a:bodyPr>
          <a:lstStyle/>
          <a:p>
            <a:r>
              <a:rPr lang="en-GB" sz="1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348,000</a:t>
            </a:r>
          </a:p>
        </p:txBody>
      </p:sp>
      <p:sp>
        <p:nvSpPr>
          <p:cNvPr id="1040" name="Rectangle 1039"/>
          <p:cNvSpPr/>
          <p:nvPr/>
        </p:nvSpPr>
        <p:spPr>
          <a:xfrm>
            <a:off x="3647728" y="1610798"/>
            <a:ext cx="2016224" cy="954107"/>
          </a:xfrm>
          <a:prstGeom prst="rect">
            <a:avLst/>
          </a:prstGeom>
        </p:spPr>
        <p:txBody>
          <a:bodyPr wrap="square">
            <a:spAutoFit/>
          </a:bodyPr>
          <a:lstStyle/>
          <a:p>
            <a:pPr lvl="0" algn="ctr"/>
            <a:r>
              <a:rPr lang="en-GB" sz="1400" dirty="0"/>
              <a:t>Wandsworth has a  larger population,  with  a higher % of 25-35   year olds </a:t>
            </a:r>
          </a:p>
        </p:txBody>
      </p:sp>
      <p:sp>
        <p:nvSpPr>
          <p:cNvPr id="62" name="Rounded Rectangle 61"/>
          <p:cNvSpPr/>
          <p:nvPr/>
        </p:nvSpPr>
        <p:spPr>
          <a:xfrm>
            <a:off x="8253919" y="1468682"/>
            <a:ext cx="2635685" cy="720080"/>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050" name="TextBox 1049"/>
          <p:cNvSpPr txBox="1"/>
          <p:nvPr/>
        </p:nvSpPr>
        <p:spPr>
          <a:xfrm>
            <a:off x="8217410" y="1468682"/>
            <a:ext cx="2672194" cy="738664"/>
          </a:xfrm>
          <a:prstGeom prst="rect">
            <a:avLst/>
          </a:prstGeom>
          <a:noFill/>
        </p:spPr>
        <p:txBody>
          <a:bodyPr wrap="square" rtlCol="0">
            <a:spAutoFit/>
          </a:bodyPr>
          <a:lstStyle/>
          <a:p>
            <a:r>
              <a:rPr lang="en-GB" sz="1400" dirty="0"/>
              <a:t>Statements of Educational Need for children have risen across both areas</a:t>
            </a:r>
          </a:p>
        </p:txBody>
      </p:sp>
      <p:sp>
        <p:nvSpPr>
          <p:cNvPr id="55" name="Rounded Rectangle 54"/>
          <p:cNvSpPr/>
          <p:nvPr/>
        </p:nvSpPr>
        <p:spPr>
          <a:xfrm>
            <a:off x="8033373" y="5680341"/>
            <a:ext cx="3528393" cy="956029"/>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7" name="Rectangle 56"/>
          <p:cNvSpPr/>
          <p:nvPr/>
        </p:nvSpPr>
        <p:spPr>
          <a:xfrm>
            <a:off x="8033373" y="5711078"/>
            <a:ext cx="3999116" cy="954107"/>
          </a:xfrm>
          <a:prstGeom prst="rect">
            <a:avLst/>
          </a:prstGeom>
        </p:spPr>
        <p:txBody>
          <a:bodyPr wrap="square">
            <a:spAutoFit/>
          </a:bodyPr>
          <a:lstStyle/>
          <a:p>
            <a:r>
              <a:rPr lang="en-GB" sz="1400" dirty="0"/>
              <a:t>In the population aged over 65 there will be an increase in diagnosed dementia by 600 in Wandsworth and 500 in Merton by 2025. The combined total will be 5,000 across both areas</a:t>
            </a:r>
          </a:p>
        </p:txBody>
      </p:sp>
      <p:sp>
        <p:nvSpPr>
          <p:cNvPr id="1044" name="Rounded Rectangle 1043"/>
          <p:cNvSpPr/>
          <p:nvPr/>
        </p:nvSpPr>
        <p:spPr>
          <a:xfrm>
            <a:off x="8293788" y="3309844"/>
            <a:ext cx="3060012" cy="1169552"/>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45" name="Rectangle 1044"/>
          <p:cNvSpPr/>
          <p:nvPr/>
        </p:nvSpPr>
        <p:spPr>
          <a:xfrm>
            <a:off x="9410119" y="3359068"/>
            <a:ext cx="1943681" cy="954107"/>
          </a:xfrm>
          <a:prstGeom prst="rect">
            <a:avLst/>
          </a:prstGeom>
        </p:spPr>
        <p:txBody>
          <a:bodyPr wrap="square">
            <a:spAutoFit/>
          </a:bodyPr>
          <a:lstStyle/>
          <a:p>
            <a:r>
              <a:rPr lang="en-GB" sz="1400" dirty="0"/>
              <a:t>An additional 1000 people in each borough will have restricted mobility by 2025</a:t>
            </a:r>
          </a:p>
        </p:txBody>
      </p:sp>
      <p:sp>
        <p:nvSpPr>
          <p:cNvPr id="13" name="Rectangle 12"/>
          <p:cNvSpPr/>
          <p:nvPr/>
        </p:nvSpPr>
        <p:spPr>
          <a:xfrm>
            <a:off x="3223272" y="4294730"/>
            <a:ext cx="895758" cy="369332"/>
          </a:xfrm>
          <a:prstGeom prst="rect">
            <a:avLst/>
          </a:prstGeom>
        </p:spPr>
        <p:txBody>
          <a:bodyPr wrap="square">
            <a:spAutoFit/>
          </a:bodyPr>
          <a:lstStyle/>
          <a:p>
            <a:r>
              <a:rPr lang="en-GB" dirty="0">
                <a:solidFill>
                  <a:prstClr val="black"/>
                </a:solidFill>
              </a:rPr>
              <a:t>Merton</a:t>
            </a:r>
            <a:endParaRPr lang="en-GB" dirty="0"/>
          </a:p>
        </p:txBody>
      </p:sp>
      <p:pic>
        <p:nvPicPr>
          <p:cNvPr id="32" name="Picture 10" descr="C:\Users\lgibson\AppData\Local\Microsoft\Windows\Temporary Internet Files\Content.IE5\JT0RUWFR\stock-photo-dementia-message-design-isolated-on-white-background-mental-health-symbol-conceptual-design-106327814[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26098" y="4845943"/>
            <a:ext cx="801942" cy="677195"/>
          </a:xfrm>
          <a:prstGeom prst="rect">
            <a:avLst/>
          </a:prstGeom>
          <a:noFill/>
          <a:extLst>
            <a:ext uri="{909E8E84-426E-40DD-AFC4-6F175D3DCCD1}">
              <a14:hiddenFill xmlns:a14="http://schemas.microsoft.com/office/drawing/2010/main">
                <a:solidFill>
                  <a:srgbClr val="FFFFFF"/>
                </a:solidFill>
              </a14:hiddenFill>
            </a:ext>
          </a:extLst>
        </p:spPr>
      </p:pic>
      <p:sp>
        <p:nvSpPr>
          <p:cNvPr id="33" name="Rectangle 32"/>
          <p:cNvSpPr/>
          <p:nvPr/>
        </p:nvSpPr>
        <p:spPr>
          <a:xfrm>
            <a:off x="6368797" y="5228093"/>
            <a:ext cx="630090" cy="1606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4" name="Picture 2" descr="C:\Users\lgibson\AppData\Local\Microsoft\Windows\Temporary Internet Files\Content.IE5\0FAJQAL4\yes-smoking[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94335" y="2754949"/>
            <a:ext cx="672892" cy="951645"/>
          </a:xfrm>
          <a:prstGeom prst="rect">
            <a:avLst/>
          </a:prstGeom>
          <a:noFill/>
          <a:extLst>
            <a:ext uri="{909E8E84-426E-40DD-AFC4-6F175D3DCCD1}">
              <a14:hiddenFill xmlns:a14="http://schemas.microsoft.com/office/drawing/2010/main">
                <a:solidFill>
                  <a:srgbClr val="FFFFFF"/>
                </a:solidFill>
              </a14:hiddenFill>
            </a:ext>
          </a:extLst>
        </p:spPr>
      </p:pic>
      <p:sp>
        <p:nvSpPr>
          <p:cNvPr id="36" name="Oval 35"/>
          <p:cNvSpPr/>
          <p:nvPr/>
        </p:nvSpPr>
        <p:spPr>
          <a:xfrm>
            <a:off x="6312024" y="2148345"/>
            <a:ext cx="648072" cy="64807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7" name="Picture 4" descr="C:\Users\lgibson\AppData\Local\Microsoft\Windows\Temporary Internet Files\Content.IE5\N4GQ4JX7\RethinkMentalIllnesslogo250_250[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53604" y="3065197"/>
            <a:ext cx="686569" cy="686569"/>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6" descr="C:\Users\lgibson\AppData\Local\Microsoft\Windows\Temporary Internet Files\Content.IE5\0FAJQAL4\hypertension[1].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827232" y="3885068"/>
            <a:ext cx="639204" cy="639204"/>
          </a:xfrm>
          <a:prstGeom prst="rect">
            <a:avLst/>
          </a:prstGeom>
          <a:noFill/>
          <a:extLst>
            <a:ext uri="{909E8E84-426E-40DD-AFC4-6F175D3DCCD1}">
              <a14:hiddenFill xmlns:a14="http://schemas.microsoft.com/office/drawing/2010/main">
                <a:solidFill>
                  <a:srgbClr val="FFFFFF"/>
                </a:solidFill>
              </a14:hiddenFill>
            </a:ext>
          </a:extLst>
        </p:spPr>
      </p:pic>
      <p:sp>
        <p:nvSpPr>
          <p:cNvPr id="39" name="Oval 38"/>
          <p:cNvSpPr/>
          <p:nvPr/>
        </p:nvSpPr>
        <p:spPr>
          <a:xfrm>
            <a:off x="5793936" y="3830425"/>
            <a:ext cx="648072" cy="64807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 name="Picture 7" descr="C:\Users\lgibson\AppData\Local\Microsoft\Windows\Temporary Internet Files\Content.IE5\JT0RUWFR\diabetes03112014[1].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878945" y="4231193"/>
            <a:ext cx="630090" cy="419725"/>
          </a:xfrm>
          <a:prstGeom prst="rect">
            <a:avLst/>
          </a:prstGeom>
          <a:noFill/>
          <a:extLst>
            <a:ext uri="{909E8E84-426E-40DD-AFC4-6F175D3DCCD1}">
              <a14:hiddenFill xmlns:a14="http://schemas.microsoft.com/office/drawing/2010/main">
                <a:solidFill>
                  <a:srgbClr val="FFFFFF"/>
                </a:solidFill>
              </a14:hiddenFill>
            </a:ext>
          </a:extLst>
        </p:spPr>
      </p:pic>
      <p:sp>
        <p:nvSpPr>
          <p:cNvPr id="41" name="Oval 40"/>
          <p:cNvSpPr/>
          <p:nvPr/>
        </p:nvSpPr>
        <p:spPr>
          <a:xfrm>
            <a:off x="6881733" y="4123800"/>
            <a:ext cx="648072" cy="64807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Oval 41"/>
          <p:cNvSpPr/>
          <p:nvPr/>
        </p:nvSpPr>
        <p:spPr>
          <a:xfrm>
            <a:off x="6312024" y="4795245"/>
            <a:ext cx="648072" cy="64807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p:cNvSpPr/>
          <p:nvPr/>
        </p:nvSpPr>
        <p:spPr>
          <a:xfrm>
            <a:off x="5568388" y="1572282"/>
            <a:ext cx="1535724" cy="646331"/>
          </a:xfrm>
          <a:prstGeom prst="rect">
            <a:avLst/>
          </a:prstGeom>
          <a:noFill/>
        </p:spPr>
        <p:txBody>
          <a:bodyPr wrap="square" lIns="91440" tIns="45720" rIns="91440" bIns="45720">
            <a:spAutoFit/>
          </a:bodyPr>
          <a:lstStyle/>
          <a:p>
            <a:pPr algn="ctr"/>
            <a:r>
              <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Morbidity in adults</a:t>
            </a:r>
          </a:p>
        </p:txBody>
      </p:sp>
      <p:sp>
        <p:nvSpPr>
          <p:cNvPr id="1041" name="Rectangle 1040"/>
          <p:cNvSpPr/>
          <p:nvPr/>
        </p:nvSpPr>
        <p:spPr>
          <a:xfrm>
            <a:off x="2358253" y="6100124"/>
            <a:ext cx="3788581" cy="738664"/>
          </a:xfrm>
          <a:prstGeom prst="rect">
            <a:avLst/>
          </a:prstGeom>
        </p:spPr>
        <p:txBody>
          <a:bodyPr wrap="square">
            <a:spAutoFit/>
          </a:bodyPr>
          <a:lstStyle/>
          <a:p>
            <a:pPr algn="ctr"/>
            <a:r>
              <a:rPr lang="en-GB" sz="1400" dirty="0"/>
              <a:t>By 2026 the Merton population is not expected to grow significantly, with Nine Elms the Wandsworth population will grow by 27,000</a:t>
            </a:r>
          </a:p>
        </p:txBody>
      </p:sp>
      <p:sp>
        <p:nvSpPr>
          <p:cNvPr id="7" name="Rectangle 6"/>
          <p:cNvSpPr/>
          <p:nvPr/>
        </p:nvSpPr>
        <p:spPr>
          <a:xfrm>
            <a:off x="1403611" y="6125943"/>
            <a:ext cx="817853" cy="523220"/>
          </a:xfrm>
          <a:prstGeom prst="rect">
            <a:avLst/>
          </a:prstGeom>
        </p:spPr>
        <p:txBody>
          <a:bodyPr wrap="none">
            <a:spAutoFit/>
          </a:bodyPr>
          <a:lstStyle/>
          <a:p>
            <a:r>
              <a:rPr lang="en-GB" sz="1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321,000 </a:t>
            </a:r>
            <a:br>
              <a:rPr lang="en-GB" sz="1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GB" sz="1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in 2016</a:t>
            </a:r>
          </a:p>
        </p:txBody>
      </p:sp>
      <p:sp>
        <p:nvSpPr>
          <p:cNvPr id="23" name="Rectangle 22"/>
          <p:cNvSpPr/>
          <p:nvPr/>
        </p:nvSpPr>
        <p:spPr>
          <a:xfrm>
            <a:off x="6065127" y="6525344"/>
            <a:ext cx="951743" cy="1219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78028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6"/>
            <a:ext cx="10515600" cy="673561"/>
          </a:xfrm>
        </p:spPr>
        <p:txBody>
          <a:bodyPr>
            <a:normAutofit/>
          </a:bodyPr>
          <a:lstStyle/>
          <a:p>
            <a:r>
              <a:rPr lang="en-GB" sz="2200" b="1" dirty="0">
                <a:solidFill>
                  <a:srgbClr val="7030A0"/>
                </a:solidFill>
              </a:rPr>
              <a:t>System Impact - 6 commissioning programmes (1/2)</a:t>
            </a:r>
            <a:endParaRPr lang="en-GB" sz="2200" dirty="0"/>
          </a:p>
        </p:txBody>
      </p:sp>
      <p:graphicFrame>
        <p:nvGraphicFramePr>
          <p:cNvPr id="7" name="Table 6"/>
          <p:cNvGraphicFramePr>
            <a:graphicFrameLocks noGrp="1"/>
          </p:cNvGraphicFramePr>
          <p:nvPr>
            <p:extLst>
              <p:ext uri="{D42A27DB-BD31-4B8C-83A1-F6EECF244321}">
                <p14:modId xmlns:p14="http://schemas.microsoft.com/office/powerpoint/2010/main" val="2654059679"/>
              </p:ext>
            </p:extLst>
          </p:nvPr>
        </p:nvGraphicFramePr>
        <p:xfrm>
          <a:off x="839788" y="1385491"/>
          <a:ext cx="10310565" cy="5252638"/>
        </p:xfrm>
        <a:graphic>
          <a:graphicData uri="http://schemas.openxmlformats.org/drawingml/2006/table">
            <a:tbl>
              <a:tblPr firstRow="1" bandRow="1">
                <a:tableStyleId>{7DF18680-E054-41AD-8BC1-D1AEF772440D}</a:tableStyleId>
              </a:tblPr>
              <a:tblGrid>
                <a:gridCol w="3436855">
                  <a:extLst>
                    <a:ext uri="{9D8B030D-6E8A-4147-A177-3AD203B41FA5}">
                      <a16:colId xmlns:a16="http://schemas.microsoft.com/office/drawing/2014/main" val="20000"/>
                    </a:ext>
                  </a:extLst>
                </a:gridCol>
                <a:gridCol w="3436855">
                  <a:extLst>
                    <a:ext uri="{9D8B030D-6E8A-4147-A177-3AD203B41FA5}">
                      <a16:colId xmlns:a16="http://schemas.microsoft.com/office/drawing/2014/main" val="20001"/>
                    </a:ext>
                  </a:extLst>
                </a:gridCol>
                <a:gridCol w="3436855">
                  <a:extLst>
                    <a:ext uri="{9D8B030D-6E8A-4147-A177-3AD203B41FA5}">
                      <a16:colId xmlns:a16="http://schemas.microsoft.com/office/drawing/2014/main" val="20002"/>
                    </a:ext>
                  </a:extLst>
                </a:gridCol>
              </a:tblGrid>
              <a:tr h="558718">
                <a:tc>
                  <a:txBody>
                    <a:bodyPr/>
                    <a:lstStyle/>
                    <a:p>
                      <a:r>
                        <a:rPr lang="en-GB" b="0" dirty="0">
                          <a:solidFill>
                            <a:schemeClr val="bg1"/>
                          </a:solidFill>
                        </a:rPr>
                        <a:t>Urgent Care</a:t>
                      </a:r>
                    </a:p>
                  </a:txBody>
                  <a:tcPr>
                    <a:solidFill>
                      <a:srgbClr val="0070C0"/>
                    </a:solidFill>
                  </a:tcPr>
                </a:tc>
                <a:tc>
                  <a:txBody>
                    <a:bodyPr/>
                    <a:lstStyle/>
                    <a:p>
                      <a:r>
                        <a:rPr lang="en-GB" b="0" dirty="0"/>
                        <a:t>Primary Care</a:t>
                      </a:r>
                    </a:p>
                  </a:txBody>
                  <a:tcPr>
                    <a:solidFill>
                      <a:srgbClr val="0070C0"/>
                    </a:solidFill>
                  </a:tcPr>
                </a:tc>
                <a:tc>
                  <a:txBody>
                    <a:bodyPr/>
                    <a:lstStyle/>
                    <a:p>
                      <a:r>
                        <a:rPr lang="en-GB" b="0" dirty="0"/>
                        <a:t>Integrated Care</a:t>
                      </a:r>
                    </a:p>
                  </a:txBody>
                  <a:tcPr>
                    <a:solidFill>
                      <a:srgbClr val="0070C0"/>
                    </a:solidFill>
                  </a:tcPr>
                </a:tc>
                <a:extLst>
                  <a:ext uri="{0D108BD9-81ED-4DB2-BD59-A6C34878D82A}">
                    <a16:rowId xmlns:a16="http://schemas.microsoft.com/office/drawing/2014/main" val="10000"/>
                  </a:ext>
                </a:extLst>
              </a:tr>
              <a:tr h="1202781">
                <a:tc>
                  <a:txBody>
                    <a:bodyPr/>
                    <a:lstStyle/>
                    <a:p>
                      <a:r>
                        <a:rPr lang="en-GB" sz="1600" dirty="0">
                          <a:solidFill>
                            <a:srgbClr val="0070C0"/>
                          </a:solidFill>
                        </a:rPr>
                        <a:t>Appropriate use of ambulance call outs</a:t>
                      </a:r>
                    </a:p>
                    <a:p>
                      <a:r>
                        <a:rPr lang="en-GB" sz="1600" dirty="0">
                          <a:solidFill>
                            <a:srgbClr val="0070C0"/>
                          </a:solidFill>
                        </a:rPr>
                        <a:t> </a:t>
                      </a:r>
                    </a:p>
                    <a:p>
                      <a:r>
                        <a:rPr lang="en-GB" sz="1600" dirty="0">
                          <a:solidFill>
                            <a:srgbClr val="0070C0"/>
                          </a:solidFill>
                        </a:rPr>
                        <a:t>Using alternatives to A&amp;E to reduce inappropriate A&amp;E attendances and  emergency admissions</a:t>
                      </a:r>
                    </a:p>
                    <a:p>
                      <a:endParaRPr lang="en-GB" dirty="0">
                        <a:solidFill>
                          <a:srgbClr val="0070C0"/>
                        </a:solidFill>
                      </a:endParaRPr>
                    </a:p>
                  </a:txBody>
                  <a:tcPr>
                    <a:solidFill>
                      <a:schemeClr val="accent1">
                        <a:lumMod val="20000"/>
                        <a:lumOff val="80000"/>
                      </a:schemeClr>
                    </a:solidFill>
                  </a:tcPr>
                </a:tc>
                <a:tc>
                  <a:txBody>
                    <a:bodyPr/>
                    <a:lstStyle/>
                    <a:p>
                      <a:r>
                        <a:rPr lang="en-GB" sz="1600" dirty="0">
                          <a:solidFill>
                            <a:srgbClr val="0070C0"/>
                          </a:solidFill>
                        </a:rPr>
                        <a:t>8-8, E- consultation, direct booking from A&amp;E, 111 &amp; OOH</a:t>
                      </a:r>
                    </a:p>
                    <a:p>
                      <a:endParaRPr lang="en-GB" sz="1600" dirty="0">
                        <a:solidFill>
                          <a:srgbClr val="0070C0"/>
                        </a:solidFill>
                      </a:endParaRPr>
                    </a:p>
                    <a:p>
                      <a:r>
                        <a:rPr lang="en-GB" sz="1600" kern="1200" dirty="0">
                          <a:solidFill>
                            <a:srgbClr val="0070C0"/>
                          </a:solidFill>
                          <a:effectLst/>
                        </a:rPr>
                        <a:t>Continued roll out of the Multispecialty Community Provider model</a:t>
                      </a:r>
                    </a:p>
                    <a:p>
                      <a:endParaRPr lang="en-GB" sz="1600" kern="1200" dirty="0">
                        <a:solidFill>
                          <a:srgbClr val="0070C0"/>
                        </a:solidFill>
                        <a:effectLst/>
                      </a:endParaRPr>
                    </a:p>
                    <a:p>
                      <a:r>
                        <a:rPr lang="en-GB" sz="1600" kern="1200" dirty="0">
                          <a:solidFill>
                            <a:srgbClr val="0070C0"/>
                          </a:solidFill>
                          <a:effectLst/>
                        </a:rPr>
                        <a:t>Diagnostic Services –access to a range of diagnostic services locally</a:t>
                      </a:r>
                      <a:endParaRPr lang="en-GB" sz="1600" dirty="0">
                        <a:solidFill>
                          <a:srgbClr val="0070C0"/>
                        </a:solidFill>
                      </a:endParaRP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solidFill>
                            <a:srgbClr val="0070C0"/>
                          </a:solidFill>
                        </a:rPr>
                        <a:t>Improving</a:t>
                      </a:r>
                      <a:r>
                        <a:rPr lang="en-GB" sz="1600" baseline="0" dirty="0">
                          <a:solidFill>
                            <a:srgbClr val="0070C0"/>
                          </a:solidFill>
                        </a:rPr>
                        <a:t> intermediate care and </a:t>
                      </a:r>
                      <a:r>
                        <a:rPr lang="en-GB" sz="1600" baseline="0" dirty="0" err="1">
                          <a:solidFill>
                            <a:srgbClr val="0070C0"/>
                          </a:solidFill>
                        </a:rPr>
                        <a:t>reablement</a:t>
                      </a:r>
                      <a:r>
                        <a:rPr lang="en-GB" sz="1600" baseline="0" dirty="0">
                          <a:solidFill>
                            <a:srgbClr val="0070C0"/>
                          </a:solidFill>
                        </a:rPr>
                        <a:t> to support people to remain independent at home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dirty="0">
                        <a:solidFill>
                          <a:srgbClr val="0070C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solidFill>
                            <a:srgbClr val="0070C0"/>
                          </a:solidFill>
                        </a:rPr>
                        <a:t>Ensuring delays in discharge from hospital are reduced</a:t>
                      </a:r>
                    </a:p>
                    <a:p>
                      <a:endParaRPr lang="en-GB" dirty="0">
                        <a:solidFill>
                          <a:srgbClr val="0070C0"/>
                        </a:solidFill>
                      </a:endParaRPr>
                    </a:p>
                  </a:txBody>
                  <a:tcPr>
                    <a:solidFill>
                      <a:schemeClr val="accent1">
                        <a:lumMod val="20000"/>
                        <a:lumOff val="80000"/>
                      </a:schemeClr>
                    </a:solidFill>
                  </a:tcPr>
                </a:tc>
                <a:extLst>
                  <a:ext uri="{0D108BD9-81ED-4DB2-BD59-A6C34878D82A}">
                    <a16:rowId xmlns:a16="http://schemas.microsoft.com/office/drawing/2014/main" val="10001"/>
                  </a:ext>
                </a:extLst>
              </a:tr>
              <a:tr h="0">
                <a:tc>
                  <a:txBody>
                    <a:bodyPr/>
                    <a:lstStyle/>
                    <a:p>
                      <a:r>
                        <a:rPr lang="en-GB" dirty="0">
                          <a:solidFill>
                            <a:schemeClr val="bg1"/>
                          </a:solidFill>
                        </a:rPr>
                        <a:t>Initiatives</a:t>
                      </a:r>
                    </a:p>
                  </a:txBody>
                  <a:tcPr>
                    <a:solidFill>
                      <a:srgbClr val="0070C0"/>
                    </a:solidFill>
                  </a:tcPr>
                </a:tc>
                <a:tc>
                  <a:txBody>
                    <a:bodyPr/>
                    <a:lstStyle/>
                    <a:p>
                      <a:endParaRPr lang="en-GB" dirty="0">
                        <a:solidFill>
                          <a:schemeClr val="bg1"/>
                        </a:solidFill>
                      </a:endParaRPr>
                    </a:p>
                  </a:txBody>
                  <a:tcPr>
                    <a:solidFill>
                      <a:srgbClr val="0070C0"/>
                    </a:solidFill>
                  </a:tcPr>
                </a:tc>
                <a:tc>
                  <a:txBody>
                    <a:bodyPr/>
                    <a:lstStyle/>
                    <a:p>
                      <a:endParaRPr lang="en-GB" dirty="0">
                        <a:solidFill>
                          <a:schemeClr val="bg1"/>
                        </a:solidFill>
                      </a:endParaRPr>
                    </a:p>
                  </a:txBody>
                  <a:tcPr>
                    <a:solidFill>
                      <a:srgbClr val="0070C0"/>
                    </a:solidFill>
                  </a:tcPr>
                </a:tc>
                <a:extLst>
                  <a:ext uri="{0D108BD9-81ED-4DB2-BD59-A6C34878D82A}">
                    <a16:rowId xmlns:a16="http://schemas.microsoft.com/office/drawing/2014/main" val="10002"/>
                  </a:ext>
                </a:extLst>
              </a:tr>
              <a:tr h="1202781">
                <a:tc>
                  <a:txBody>
                    <a:bodyPr/>
                    <a:lstStyle/>
                    <a:p>
                      <a:pPr marL="285750" indent="-285750">
                        <a:buFont typeface="Arial" panose="020B0604020202020204" pitchFamily="34" charset="0"/>
                        <a:buChar char="•"/>
                      </a:pPr>
                      <a:r>
                        <a:rPr lang="en-GB" sz="1600" dirty="0">
                          <a:solidFill>
                            <a:srgbClr val="0070C0"/>
                          </a:solidFill>
                        </a:rPr>
                        <a:t>Alternative Care Pathways </a:t>
                      </a:r>
                    </a:p>
                    <a:p>
                      <a:pPr marL="285750" indent="-285750">
                        <a:buFont typeface="Arial" panose="020B0604020202020204" pitchFamily="34" charset="0"/>
                        <a:buChar char="•"/>
                      </a:pPr>
                      <a:r>
                        <a:rPr lang="en-GB" sz="1600" dirty="0">
                          <a:solidFill>
                            <a:srgbClr val="0070C0"/>
                          </a:solidFill>
                        </a:rPr>
                        <a:t>Rapid Response home visits </a:t>
                      </a:r>
                    </a:p>
                    <a:p>
                      <a:pPr marL="285750" indent="-285750">
                        <a:buFont typeface="Arial" panose="020B0604020202020204" pitchFamily="34" charset="0"/>
                        <a:buChar char="•"/>
                      </a:pPr>
                      <a:r>
                        <a:rPr lang="en-GB" sz="1600" dirty="0">
                          <a:solidFill>
                            <a:srgbClr val="0070C0"/>
                          </a:solidFill>
                        </a:rPr>
                        <a:t>Extending the Frequent Attenders initiative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solidFill>
                            <a:srgbClr val="0070C0"/>
                          </a:solidFill>
                        </a:rPr>
                        <a:t>Front door streaming at A&amp;E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solidFill>
                            <a:srgbClr val="0070C0"/>
                          </a:solidFill>
                        </a:rPr>
                        <a:t>Older People’s Advice &amp; Liaison (at SGH front door)</a:t>
                      </a:r>
                    </a:p>
                    <a:p>
                      <a:endParaRPr lang="en-GB" sz="1600" dirty="0">
                        <a:solidFill>
                          <a:srgbClr val="0070C0"/>
                        </a:solidFill>
                      </a:endParaRPr>
                    </a:p>
                  </a:txBody>
                  <a:tcPr>
                    <a:solidFill>
                      <a:schemeClr val="accent1">
                        <a:lumMod val="20000"/>
                        <a:lumOff val="80000"/>
                      </a:schemeClr>
                    </a:solidFill>
                  </a:tcPr>
                </a:tc>
                <a:tc>
                  <a:txBody>
                    <a:bodyPr/>
                    <a:lstStyle/>
                    <a:p>
                      <a:pPr marL="285750" indent="-285750">
                        <a:buFont typeface="Arial" panose="020B0604020202020204" pitchFamily="34" charset="0"/>
                        <a:buChar char="•"/>
                      </a:pPr>
                      <a:r>
                        <a:rPr lang="en-GB" sz="1600" dirty="0">
                          <a:solidFill>
                            <a:srgbClr val="0070C0"/>
                          </a:solidFill>
                        </a:rPr>
                        <a:t>111 direct booking to UTC and primary care</a:t>
                      </a:r>
                    </a:p>
                    <a:p>
                      <a:pPr marL="285750" indent="-285750">
                        <a:buFont typeface="Arial" panose="020B0604020202020204" pitchFamily="34" charset="0"/>
                        <a:buChar char="•"/>
                      </a:pPr>
                      <a:r>
                        <a:rPr lang="en-GB" sz="1600" dirty="0">
                          <a:solidFill>
                            <a:srgbClr val="0070C0"/>
                          </a:solidFill>
                        </a:rPr>
                        <a:t>Expand Rapid Access Clinic (QMH and Nelson)</a:t>
                      </a:r>
                    </a:p>
                    <a:p>
                      <a:pPr marL="285750" indent="-285750">
                        <a:buFont typeface="Arial" panose="020B0604020202020204" pitchFamily="34" charset="0"/>
                        <a:buChar char="•"/>
                      </a:pPr>
                      <a:r>
                        <a:rPr lang="en-GB" sz="1600" dirty="0">
                          <a:solidFill>
                            <a:srgbClr val="0070C0"/>
                          </a:solidFill>
                        </a:rPr>
                        <a:t>Expand Enhanced Care Pathway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solidFill>
                            <a:srgbClr val="0070C0"/>
                          </a:solidFill>
                        </a:rPr>
                        <a:t>Rapid response in reach to Nursing Homes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solidFill>
                            <a:srgbClr val="0070C0"/>
                          </a:solidFill>
                        </a:rPr>
                        <a:t>Extend red bag scheme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solidFill>
                            <a:srgbClr val="0070C0"/>
                          </a:solidFill>
                        </a:rPr>
                        <a:t>Community based short term step up beds</a:t>
                      </a:r>
                    </a:p>
                    <a:p>
                      <a:pPr marL="285750" indent="-285750">
                        <a:buFont typeface="Arial" panose="020B0604020202020204" pitchFamily="34" charset="0"/>
                        <a:buChar char="•"/>
                      </a:pPr>
                      <a:r>
                        <a:rPr lang="en-GB" sz="1600" dirty="0">
                          <a:solidFill>
                            <a:srgbClr val="0070C0"/>
                          </a:solidFill>
                        </a:rPr>
                        <a:t>Reduce CHC assessments carried out in hospital (D2A) to &lt;15%</a:t>
                      </a:r>
                    </a:p>
                    <a:p>
                      <a:pPr marL="285750" indent="-285750">
                        <a:buFont typeface="Arial" panose="020B0604020202020204" pitchFamily="34" charset="0"/>
                        <a:buChar char="•"/>
                      </a:pPr>
                      <a:r>
                        <a:rPr lang="en-GB" sz="1600" dirty="0">
                          <a:solidFill>
                            <a:srgbClr val="0070C0"/>
                          </a:solidFill>
                        </a:rPr>
                        <a:t>Extend access to integrated health and care </a:t>
                      </a:r>
                      <a:r>
                        <a:rPr lang="en-GB" sz="1600" dirty="0" err="1">
                          <a:solidFill>
                            <a:srgbClr val="0070C0"/>
                          </a:solidFill>
                        </a:rPr>
                        <a:t>reablement</a:t>
                      </a:r>
                      <a:r>
                        <a:rPr lang="en-GB" sz="1600" dirty="0">
                          <a:solidFill>
                            <a:srgbClr val="0070C0"/>
                          </a:solidFill>
                        </a:rPr>
                        <a:t> </a:t>
                      </a:r>
                    </a:p>
                  </a:txBody>
                  <a:tcPr>
                    <a:solidFill>
                      <a:schemeClr val="accent1">
                        <a:lumMod val="20000"/>
                        <a:lumOff val="80000"/>
                      </a:schemeClr>
                    </a:solidFill>
                  </a:tcPr>
                </a:tc>
                <a:extLst>
                  <a:ext uri="{0D108BD9-81ED-4DB2-BD59-A6C34878D82A}">
                    <a16:rowId xmlns:a16="http://schemas.microsoft.com/office/drawing/2014/main" val="10003"/>
                  </a:ext>
                </a:extLst>
              </a:tr>
            </a:tbl>
          </a:graphicData>
        </a:graphic>
      </p:graphicFrame>
      <p:sp>
        <p:nvSpPr>
          <p:cNvPr id="8" name="Rectangle 7"/>
          <p:cNvSpPr/>
          <p:nvPr/>
        </p:nvSpPr>
        <p:spPr>
          <a:xfrm>
            <a:off x="916979" y="900462"/>
            <a:ext cx="3682034" cy="369332"/>
          </a:xfrm>
          <a:prstGeom prst="rect">
            <a:avLst/>
          </a:prstGeom>
        </p:spPr>
        <p:txBody>
          <a:bodyPr wrap="none">
            <a:spAutoFit/>
          </a:bodyPr>
          <a:lstStyle/>
          <a:p>
            <a:r>
              <a:rPr lang="en-GB" b="1" dirty="0">
                <a:solidFill>
                  <a:srgbClr val="0070C0"/>
                </a:solidFill>
              </a:rPr>
              <a:t>Right Care, Right Time, Right Setting </a:t>
            </a:r>
            <a:endParaRPr lang="en-GB" dirty="0">
              <a:solidFill>
                <a:srgbClr val="0070C0"/>
              </a:solidFill>
            </a:endParaRPr>
          </a:p>
        </p:txBody>
      </p:sp>
    </p:spTree>
    <p:extLst>
      <p:ext uri="{BB962C8B-B14F-4D97-AF65-F5344CB8AC3E}">
        <p14:creationId xmlns:p14="http://schemas.microsoft.com/office/powerpoint/2010/main" val="734102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6"/>
            <a:ext cx="10515600" cy="673561"/>
          </a:xfrm>
        </p:spPr>
        <p:txBody>
          <a:bodyPr>
            <a:normAutofit/>
          </a:bodyPr>
          <a:lstStyle/>
          <a:p>
            <a:r>
              <a:rPr lang="en-GB" sz="2200" b="1" dirty="0">
                <a:solidFill>
                  <a:srgbClr val="7030A0"/>
                </a:solidFill>
              </a:rPr>
              <a:t>System Impact - 6 commissioning programmes (2/2)</a:t>
            </a:r>
            <a:endParaRPr lang="en-GB" sz="2200" dirty="0"/>
          </a:p>
        </p:txBody>
      </p:sp>
      <p:graphicFrame>
        <p:nvGraphicFramePr>
          <p:cNvPr id="7" name="Table 6"/>
          <p:cNvGraphicFramePr>
            <a:graphicFrameLocks noGrp="1"/>
          </p:cNvGraphicFramePr>
          <p:nvPr>
            <p:extLst>
              <p:ext uri="{D42A27DB-BD31-4B8C-83A1-F6EECF244321}">
                <p14:modId xmlns:p14="http://schemas.microsoft.com/office/powerpoint/2010/main" val="2863062063"/>
              </p:ext>
            </p:extLst>
          </p:nvPr>
        </p:nvGraphicFramePr>
        <p:xfrm>
          <a:off x="839788" y="1385491"/>
          <a:ext cx="10310565" cy="5223129"/>
        </p:xfrm>
        <a:graphic>
          <a:graphicData uri="http://schemas.openxmlformats.org/drawingml/2006/table">
            <a:tbl>
              <a:tblPr firstRow="1" bandRow="1">
                <a:tableStyleId>{7DF18680-E054-41AD-8BC1-D1AEF772440D}</a:tableStyleId>
              </a:tblPr>
              <a:tblGrid>
                <a:gridCol w="3436855">
                  <a:extLst>
                    <a:ext uri="{9D8B030D-6E8A-4147-A177-3AD203B41FA5}">
                      <a16:colId xmlns:a16="http://schemas.microsoft.com/office/drawing/2014/main" val="20000"/>
                    </a:ext>
                  </a:extLst>
                </a:gridCol>
                <a:gridCol w="3436855">
                  <a:extLst>
                    <a:ext uri="{9D8B030D-6E8A-4147-A177-3AD203B41FA5}">
                      <a16:colId xmlns:a16="http://schemas.microsoft.com/office/drawing/2014/main" val="20001"/>
                    </a:ext>
                  </a:extLst>
                </a:gridCol>
                <a:gridCol w="3436855">
                  <a:extLst>
                    <a:ext uri="{9D8B030D-6E8A-4147-A177-3AD203B41FA5}">
                      <a16:colId xmlns:a16="http://schemas.microsoft.com/office/drawing/2014/main" val="20002"/>
                    </a:ext>
                  </a:extLst>
                </a:gridCol>
              </a:tblGrid>
              <a:tr h="5587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bg1"/>
                          </a:solidFill>
                        </a:rPr>
                        <a:t>Mental</a:t>
                      </a:r>
                      <a:r>
                        <a:rPr lang="en-GB" baseline="0" dirty="0">
                          <a:solidFill>
                            <a:schemeClr val="bg1"/>
                          </a:solidFill>
                        </a:rPr>
                        <a:t> Health</a:t>
                      </a:r>
                      <a:endParaRPr lang="en-GB" dirty="0">
                        <a:solidFill>
                          <a:schemeClr val="bg1"/>
                        </a:solidFill>
                      </a:endParaRPr>
                    </a:p>
                    <a:p>
                      <a:endParaRPr lang="en-GB" b="0" dirty="0">
                        <a:solidFill>
                          <a:schemeClr val="bg1"/>
                        </a:solidFill>
                      </a:endParaRPr>
                    </a:p>
                  </a:txBody>
                  <a:tcPr>
                    <a:solidFill>
                      <a:srgbClr val="0070C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bg1"/>
                          </a:solidFill>
                        </a:rPr>
                        <a:t>Planned Care</a:t>
                      </a:r>
                    </a:p>
                    <a:p>
                      <a:endParaRPr lang="en-GB" b="0" dirty="0"/>
                    </a:p>
                  </a:txBody>
                  <a:tcPr>
                    <a:solidFill>
                      <a:srgbClr val="0070C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bg1"/>
                          </a:solidFill>
                        </a:rPr>
                        <a:t>Children</a:t>
                      </a:r>
                    </a:p>
                    <a:p>
                      <a:endParaRPr lang="en-GB" b="0" dirty="0"/>
                    </a:p>
                  </a:txBody>
                  <a:tcPr>
                    <a:solidFill>
                      <a:srgbClr val="0070C0"/>
                    </a:solidFill>
                  </a:tcPr>
                </a:tc>
                <a:extLst>
                  <a:ext uri="{0D108BD9-81ED-4DB2-BD59-A6C34878D82A}">
                    <a16:rowId xmlns:a16="http://schemas.microsoft.com/office/drawing/2014/main" val="10000"/>
                  </a:ext>
                </a:extLst>
              </a:tr>
              <a:tr h="1202781">
                <a:tc>
                  <a:txBody>
                    <a:bodyPr/>
                    <a:lstStyle/>
                    <a:p>
                      <a:r>
                        <a:rPr lang="en-GB" sz="1600" kern="1200" dirty="0">
                          <a:solidFill>
                            <a:srgbClr val="0070C0"/>
                          </a:solidFill>
                          <a:effectLst/>
                          <a:latin typeface="+mn-lt"/>
                          <a:ea typeface="+mn-ea"/>
                          <a:cs typeface="+mn-cs"/>
                        </a:rPr>
                        <a:t>Making psychological therapies more accessible &amp; responsive in crisis situations</a:t>
                      </a:r>
                    </a:p>
                    <a:p>
                      <a:endParaRPr lang="en-GB" sz="1600" kern="1200" dirty="0">
                        <a:solidFill>
                          <a:srgbClr val="0070C0"/>
                        </a:solidFill>
                        <a:effectLst/>
                        <a:latin typeface="+mn-lt"/>
                        <a:ea typeface="+mn-ea"/>
                        <a:cs typeface="+mn-cs"/>
                      </a:endParaRPr>
                    </a:p>
                    <a:p>
                      <a:r>
                        <a:rPr lang="en-GB" sz="1600" kern="1200" dirty="0">
                          <a:solidFill>
                            <a:srgbClr val="0070C0"/>
                          </a:solidFill>
                          <a:effectLst/>
                          <a:latin typeface="+mn-lt"/>
                          <a:ea typeface="+mn-ea"/>
                          <a:cs typeface="+mn-cs"/>
                        </a:rPr>
                        <a:t>Ensuring an integrated approach to physical health in those with mental illness</a:t>
                      </a:r>
                      <a:endParaRPr lang="en-GB" sz="1600" dirty="0">
                        <a:solidFill>
                          <a:srgbClr val="0070C0"/>
                        </a:solidFill>
                      </a:endParaRPr>
                    </a:p>
                    <a:p>
                      <a:endParaRPr lang="en-GB" sz="1600" dirty="0"/>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solidFill>
                            <a:srgbClr val="0070C0"/>
                          </a:solidFill>
                        </a:rPr>
                        <a:t>Ensuring good use of hospital beds – so that patients are only in hospital for as  long as  necessary and are supported on discharge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srgbClr val="0070C0"/>
                        </a:solidFill>
                      </a:endParaRPr>
                    </a:p>
                    <a:p>
                      <a:r>
                        <a:rPr lang="en-GB" sz="1600" dirty="0">
                          <a:solidFill>
                            <a:srgbClr val="0070C0"/>
                          </a:solidFill>
                        </a:rPr>
                        <a:t>Providing community based outpatient clinics</a:t>
                      </a:r>
                      <a:endParaRPr lang="en-GB" sz="1600" dirty="0"/>
                    </a:p>
                    <a:p>
                      <a:endParaRPr lang="en-GB" sz="1600" dirty="0">
                        <a:solidFill>
                          <a:srgbClr val="0070C0"/>
                        </a:solidFill>
                      </a:endParaRP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solidFill>
                            <a:srgbClr val="0070C0"/>
                          </a:solidFill>
                          <a:effectLst/>
                        </a:rPr>
                        <a:t>Proactive case management and integrated care planning for children with complex needs and Long</a:t>
                      </a:r>
                      <a:r>
                        <a:rPr lang="en-GB" sz="1600" baseline="0" dirty="0">
                          <a:solidFill>
                            <a:srgbClr val="0070C0"/>
                          </a:solidFill>
                          <a:effectLst/>
                        </a:rPr>
                        <a:t> Term Conditions</a:t>
                      </a:r>
                      <a:endParaRPr lang="en-GB" sz="1600" dirty="0">
                        <a:solidFill>
                          <a:srgbClr val="0070C0"/>
                        </a:solidFill>
                      </a:endParaRPr>
                    </a:p>
                    <a:p>
                      <a:endParaRPr lang="en-GB" sz="1600" dirty="0"/>
                    </a:p>
                  </a:txBody>
                  <a:tcPr>
                    <a:solidFill>
                      <a:schemeClr val="accent1">
                        <a:lumMod val="20000"/>
                        <a:lumOff val="80000"/>
                      </a:schemeClr>
                    </a:solidFill>
                  </a:tcPr>
                </a:tc>
                <a:extLst>
                  <a:ext uri="{0D108BD9-81ED-4DB2-BD59-A6C34878D82A}">
                    <a16:rowId xmlns:a16="http://schemas.microsoft.com/office/drawing/2014/main" val="10001"/>
                  </a:ext>
                </a:extLst>
              </a:tr>
              <a:tr h="4928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bg1"/>
                          </a:solidFill>
                        </a:rPr>
                        <a:t>Initiatives</a:t>
                      </a:r>
                    </a:p>
                    <a:p>
                      <a:endParaRPr lang="en-GB" dirty="0">
                        <a:solidFill>
                          <a:schemeClr val="bg1"/>
                        </a:solidFill>
                      </a:endParaRPr>
                    </a:p>
                  </a:txBody>
                  <a:tcPr>
                    <a:solidFill>
                      <a:srgbClr val="0070C0"/>
                    </a:solidFill>
                  </a:tcPr>
                </a:tc>
                <a:tc>
                  <a:txBody>
                    <a:bodyPr/>
                    <a:lstStyle/>
                    <a:p>
                      <a:endParaRPr lang="en-GB" dirty="0">
                        <a:solidFill>
                          <a:schemeClr val="bg1"/>
                        </a:solidFill>
                      </a:endParaRPr>
                    </a:p>
                  </a:txBody>
                  <a:tcPr>
                    <a:solidFill>
                      <a:srgbClr val="0070C0"/>
                    </a:solidFill>
                  </a:tcPr>
                </a:tc>
                <a:tc>
                  <a:txBody>
                    <a:bodyPr/>
                    <a:lstStyle/>
                    <a:p>
                      <a:endParaRPr lang="en-GB" dirty="0">
                        <a:solidFill>
                          <a:schemeClr val="bg1"/>
                        </a:solidFill>
                      </a:endParaRPr>
                    </a:p>
                  </a:txBody>
                  <a:tcPr>
                    <a:solidFill>
                      <a:srgbClr val="0070C0"/>
                    </a:solidFill>
                  </a:tcPr>
                </a:tc>
                <a:extLst>
                  <a:ext uri="{0D108BD9-81ED-4DB2-BD59-A6C34878D82A}">
                    <a16:rowId xmlns:a16="http://schemas.microsoft.com/office/drawing/2014/main" val="10002"/>
                  </a:ext>
                </a:extLst>
              </a:tr>
              <a:tr h="1202781">
                <a:tc>
                  <a:txBody>
                    <a:bodyPr/>
                    <a:lstStyle/>
                    <a:p>
                      <a:pPr marL="342900" lvl="0" indent="-342900">
                        <a:lnSpc>
                          <a:spcPct val="107000"/>
                        </a:lnSpc>
                        <a:spcAft>
                          <a:spcPts val="0"/>
                        </a:spcAft>
                        <a:buFont typeface="Symbol" panose="05050102010706020507" pitchFamily="18" charset="2"/>
                        <a:buChar char=""/>
                      </a:pPr>
                      <a:r>
                        <a:rPr lang="en-GB" sz="1600" dirty="0">
                          <a:solidFill>
                            <a:srgbClr val="0070C0"/>
                          </a:solidFill>
                          <a:effectLst/>
                        </a:rPr>
                        <a:t>Improve access and recovery rates for IAPT</a:t>
                      </a:r>
                    </a:p>
                    <a:p>
                      <a:pPr marL="342900" lvl="0" indent="-342900">
                        <a:lnSpc>
                          <a:spcPct val="107000"/>
                        </a:lnSpc>
                        <a:spcAft>
                          <a:spcPts val="0"/>
                        </a:spcAft>
                        <a:buFont typeface="Symbol" panose="05050102010706020507" pitchFamily="18" charset="2"/>
                        <a:buChar char=""/>
                      </a:pPr>
                      <a:r>
                        <a:rPr lang="en-GB" sz="1600" dirty="0">
                          <a:solidFill>
                            <a:srgbClr val="0070C0"/>
                          </a:solidFill>
                          <a:effectLst/>
                        </a:rPr>
                        <a:t>Improve access to community based CAMHS crisis response </a:t>
                      </a:r>
                    </a:p>
                    <a:p>
                      <a:pPr marL="342900" lvl="0" indent="-342900">
                        <a:lnSpc>
                          <a:spcPct val="107000"/>
                        </a:lnSpc>
                        <a:spcAft>
                          <a:spcPts val="0"/>
                        </a:spcAft>
                        <a:buFont typeface="Symbol" panose="05050102010706020507" pitchFamily="18" charset="2"/>
                        <a:buChar char=""/>
                      </a:pPr>
                      <a:r>
                        <a:rPr lang="en-GB" sz="1600" dirty="0">
                          <a:solidFill>
                            <a:srgbClr val="0070C0"/>
                          </a:solidFill>
                          <a:effectLst/>
                        </a:rPr>
                        <a:t>Increase uptake of IAPT for people with LTCs</a:t>
                      </a:r>
                    </a:p>
                    <a:p>
                      <a:endParaRPr lang="en-GB" sz="1600" dirty="0">
                        <a:solidFill>
                          <a:srgbClr val="0070C0"/>
                        </a:solidFill>
                      </a:endParaRPr>
                    </a:p>
                  </a:txBody>
                  <a:tcPr>
                    <a:solidFill>
                      <a:schemeClr val="accent1">
                        <a:lumMod val="20000"/>
                        <a:lumOff val="80000"/>
                      </a:schemeClr>
                    </a:solidFill>
                  </a:tcPr>
                </a:tc>
                <a:tc>
                  <a:txBody>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600" dirty="0">
                          <a:solidFill>
                            <a:srgbClr val="0070C0"/>
                          </a:solidFill>
                          <a:effectLst/>
                        </a:rPr>
                        <a:t>Extend diabetes community model to management of other LTCs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600" dirty="0">
                          <a:solidFill>
                            <a:srgbClr val="0070C0"/>
                          </a:solidFill>
                          <a:effectLst/>
                        </a:rPr>
                        <a:t>Increase access to virtual consultant advice across all specialties, including real time advice where agreed.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p>
                  </a:txBody>
                  <a:tcPr>
                    <a:solidFill>
                      <a:schemeClr val="accent1">
                        <a:lumMod val="20000"/>
                        <a:lumOff val="80000"/>
                      </a:schemeClr>
                    </a:solidFill>
                  </a:tcPr>
                </a:tc>
                <a:tc>
                  <a:txBody>
                    <a:bodyPr/>
                    <a:lstStyle/>
                    <a:p>
                      <a:pPr marL="342900" lvl="0" indent="-342900">
                        <a:lnSpc>
                          <a:spcPct val="107000"/>
                        </a:lnSpc>
                        <a:spcAft>
                          <a:spcPts val="0"/>
                        </a:spcAft>
                        <a:buFont typeface="Symbol" panose="05050102010706020507" pitchFamily="18" charset="2"/>
                        <a:buChar char=""/>
                      </a:pPr>
                      <a:r>
                        <a:rPr lang="en-GB" sz="1600" dirty="0">
                          <a:solidFill>
                            <a:srgbClr val="0070C0"/>
                          </a:solidFill>
                          <a:effectLst/>
                        </a:rPr>
                        <a:t>Proactive case management &amp; integrated care planning for children with complex needs &amp; LTCs,</a:t>
                      </a:r>
                    </a:p>
                    <a:p>
                      <a:pPr marL="342900" lvl="0" indent="-342900">
                        <a:lnSpc>
                          <a:spcPct val="107000"/>
                        </a:lnSpc>
                        <a:spcAft>
                          <a:spcPts val="0"/>
                        </a:spcAft>
                        <a:buFont typeface="Symbol" panose="05050102010706020507" pitchFamily="18" charset="2"/>
                        <a:buChar char=""/>
                      </a:pPr>
                      <a:r>
                        <a:rPr lang="en-GB" sz="1600" dirty="0">
                          <a:solidFill>
                            <a:srgbClr val="0070C0"/>
                          </a:solidFill>
                          <a:effectLst/>
                        </a:rPr>
                        <a:t>Review school based therapies service</a:t>
                      </a:r>
                    </a:p>
                    <a:p>
                      <a:endParaRPr lang="en-GB" sz="1600" dirty="0">
                        <a:solidFill>
                          <a:srgbClr val="0070C0"/>
                        </a:solidFill>
                      </a:endParaRPr>
                    </a:p>
                  </a:txBody>
                  <a:tcPr>
                    <a:solidFill>
                      <a:schemeClr val="accent1">
                        <a:lumMod val="20000"/>
                        <a:lumOff val="80000"/>
                      </a:schemeClr>
                    </a:solidFill>
                  </a:tcPr>
                </a:tc>
                <a:extLst>
                  <a:ext uri="{0D108BD9-81ED-4DB2-BD59-A6C34878D82A}">
                    <a16:rowId xmlns:a16="http://schemas.microsoft.com/office/drawing/2014/main" val="10003"/>
                  </a:ext>
                </a:extLst>
              </a:tr>
            </a:tbl>
          </a:graphicData>
        </a:graphic>
      </p:graphicFrame>
      <p:sp>
        <p:nvSpPr>
          <p:cNvPr id="8" name="Rectangle 7"/>
          <p:cNvSpPr/>
          <p:nvPr/>
        </p:nvSpPr>
        <p:spPr>
          <a:xfrm>
            <a:off x="916979" y="900462"/>
            <a:ext cx="3682034" cy="369332"/>
          </a:xfrm>
          <a:prstGeom prst="rect">
            <a:avLst/>
          </a:prstGeom>
        </p:spPr>
        <p:txBody>
          <a:bodyPr wrap="none">
            <a:spAutoFit/>
          </a:bodyPr>
          <a:lstStyle/>
          <a:p>
            <a:r>
              <a:rPr lang="en-GB" b="1" dirty="0">
                <a:solidFill>
                  <a:srgbClr val="0070C0"/>
                </a:solidFill>
              </a:rPr>
              <a:t>Right Care, Right Time, Right Setting </a:t>
            </a:r>
            <a:endParaRPr lang="en-GB" dirty="0">
              <a:solidFill>
                <a:srgbClr val="0070C0"/>
              </a:solidFill>
            </a:endParaRPr>
          </a:p>
        </p:txBody>
      </p:sp>
    </p:spTree>
    <p:extLst>
      <p:ext uri="{BB962C8B-B14F-4D97-AF65-F5344CB8AC3E}">
        <p14:creationId xmlns:p14="http://schemas.microsoft.com/office/powerpoint/2010/main" val="2943928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3470" y="466725"/>
            <a:ext cx="10515600" cy="663510"/>
          </a:xfrm>
        </p:spPr>
        <p:txBody>
          <a:bodyPr>
            <a:normAutofit/>
          </a:bodyPr>
          <a:lstStyle/>
          <a:p>
            <a:r>
              <a:rPr lang="en-GB" sz="2400" b="1" dirty="0">
                <a:solidFill>
                  <a:srgbClr val="7030A0"/>
                </a:solidFill>
                <a:latin typeface="Calibri" panose="020F0502020204030204" pitchFamily="34" charset="0"/>
              </a:rPr>
              <a:t>What will this mean for you ?</a:t>
            </a:r>
          </a:p>
        </p:txBody>
      </p:sp>
      <p:sp>
        <p:nvSpPr>
          <p:cNvPr id="3" name="Content Placeholder 2"/>
          <p:cNvSpPr>
            <a:spLocks noGrp="1"/>
          </p:cNvSpPr>
          <p:nvPr>
            <p:ph idx="1"/>
          </p:nvPr>
        </p:nvSpPr>
        <p:spPr>
          <a:xfrm>
            <a:off x="621383" y="1225485"/>
            <a:ext cx="10515600" cy="5297863"/>
          </a:xfrm>
        </p:spPr>
        <p:txBody>
          <a:bodyPr>
            <a:normAutofit/>
          </a:bodyPr>
          <a:lstStyle/>
          <a:p>
            <a:pPr marL="0" indent="0">
              <a:lnSpc>
                <a:spcPct val="120000"/>
              </a:lnSpc>
              <a:spcBef>
                <a:spcPts val="0"/>
              </a:spcBef>
              <a:buNone/>
            </a:pPr>
            <a:r>
              <a:rPr lang="en-GB" sz="1800" dirty="0">
                <a:solidFill>
                  <a:srgbClr val="0070C0"/>
                </a:solidFill>
                <a:cs typeface="Arial" panose="020B0604020202020204" pitchFamily="34" charset="0"/>
              </a:rPr>
              <a:t>Care will be:</a:t>
            </a:r>
          </a:p>
          <a:p>
            <a:pPr marL="0" indent="0">
              <a:lnSpc>
                <a:spcPct val="120000"/>
              </a:lnSpc>
              <a:spcBef>
                <a:spcPts val="0"/>
              </a:spcBef>
              <a:buNone/>
            </a:pPr>
            <a:endParaRPr lang="en-GB" sz="1600" dirty="0">
              <a:solidFill>
                <a:srgbClr val="0070C0"/>
              </a:solidFill>
              <a:cs typeface="Arial" panose="020B0604020202020204" pitchFamily="34" charset="0"/>
            </a:endParaRPr>
          </a:p>
          <a:p>
            <a:pPr marL="357188" lvl="0" indent="-357188">
              <a:lnSpc>
                <a:spcPct val="120000"/>
              </a:lnSpc>
              <a:spcBef>
                <a:spcPts val="0"/>
              </a:spcBef>
            </a:pPr>
            <a:r>
              <a:rPr lang="en-GB" sz="1800" dirty="0">
                <a:solidFill>
                  <a:srgbClr val="0070C0"/>
                </a:solidFill>
              </a:rPr>
              <a:t>Patient centred </a:t>
            </a:r>
          </a:p>
          <a:p>
            <a:pPr marL="357188" lvl="0" indent="-357188">
              <a:lnSpc>
                <a:spcPct val="120000"/>
              </a:lnSpc>
              <a:spcBef>
                <a:spcPts val="0"/>
              </a:spcBef>
            </a:pPr>
            <a:r>
              <a:rPr lang="en-GB" sz="1800" dirty="0">
                <a:solidFill>
                  <a:srgbClr val="0070C0"/>
                </a:solidFill>
              </a:rPr>
              <a:t>Proactive and preventative to support people earlier in the pathway</a:t>
            </a:r>
          </a:p>
          <a:p>
            <a:pPr marL="357188" lvl="0" indent="-357188">
              <a:lnSpc>
                <a:spcPct val="120000"/>
              </a:lnSpc>
              <a:spcBef>
                <a:spcPts val="0"/>
              </a:spcBef>
            </a:pPr>
            <a:r>
              <a:rPr lang="en-GB" sz="1800" dirty="0">
                <a:solidFill>
                  <a:srgbClr val="0070C0"/>
                </a:solidFill>
              </a:rPr>
              <a:t>Integrated, holistic and personalised to improve patient outcomes and significantly reduce avoidable/unnecessary attendance/admission to hospital</a:t>
            </a:r>
          </a:p>
          <a:p>
            <a:pPr marL="357188" indent="-357188">
              <a:lnSpc>
                <a:spcPct val="120000"/>
              </a:lnSpc>
              <a:spcBef>
                <a:spcPts val="0"/>
              </a:spcBef>
            </a:pPr>
            <a:r>
              <a:rPr lang="en-GB" sz="1800" dirty="0">
                <a:solidFill>
                  <a:srgbClr val="0070C0"/>
                </a:solidFill>
                <a:latin typeface="Calibri" panose="020F0502020204030204" pitchFamily="34" charset="0"/>
              </a:rPr>
              <a:t>Provided out of hospital and closer to patients’ homes where appropriate</a:t>
            </a:r>
          </a:p>
          <a:p>
            <a:pPr marL="357188" indent="-357188">
              <a:lnSpc>
                <a:spcPct val="120000"/>
              </a:lnSpc>
              <a:spcBef>
                <a:spcPts val="0"/>
              </a:spcBef>
            </a:pPr>
            <a:r>
              <a:rPr lang="en-GB" sz="1800" dirty="0">
                <a:solidFill>
                  <a:srgbClr val="0070C0"/>
                </a:solidFill>
                <a:latin typeface="Calibri" panose="020F0502020204030204" pitchFamily="34" charset="0"/>
              </a:rPr>
              <a:t>Targeted to reduce health inequalities</a:t>
            </a:r>
          </a:p>
          <a:p>
            <a:pPr marL="357188" indent="-357188">
              <a:lnSpc>
                <a:spcPct val="120000"/>
              </a:lnSpc>
              <a:spcBef>
                <a:spcPts val="0"/>
              </a:spcBef>
            </a:pPr>
            <a:endParaRPr lang="en-GB" sz="1800" dirty="0">
              <a:solidFill>
                <a:srgbClr val="0070C0"/>
              </a:solidFill>
              <a:latin typeface="Calibri" panose="020F0502020204030204" pitchFamily="34" charset="0"/>
            </a:endParaRPr>
          </a:p>
          <a:p>
            <a:pPr marL="0" indent="0">
              <a:lnSpc>
                <a:spcPct val="120000"/>
              </a:lnSpc>
              <a:spcBef>
                <a:spcPts val="0"/>
              </a:spcBef>
              <a:buNone/>
            </a:pPr>
            <a:endParaRPr lang="en-GB" sz="1800" dirty="0">
              <a:solidFill>
                <a:srgbClr val="0070C0"/>
              </a:solidFill>
              <a:latin typeface="Calibri" panose="020F0502020204030204" pitchFamily="34" charset="0"/>
            </a:endParaRPr>
          </a:p>
          <a:p>
            <a:pPr marL="357188" indent="-357188">
              <a:lnSpc>
                <a:spcPct val="120000"/>
              </a:lnSpc>
              <a:spcBef>
                <a:spcPts val="0"/>
              </a:spcBef>
            </a:pPr>
            <a:r>
              <a:rPr lang="en-GB" sz="1800" dirty="0">
                <a:solidFill>
                  <a:srgbClr val="0070C0"/>
                </a:solidFill>
              </a:rPr>
              <a:t>The promotion of patient self-care will improve patient health and well-being and encourage better self-management of conditions</a:t>
            </a:r>
            <a:r>
              <a:rPr lang="en-GB" sz="1800" dirty="0">
                <a:solidFill>
                  <a:schemeClr val="tx2"/>
                </a:solidFill>
              </a:rPr>
              <a:t>. </a:t>
            </a:r>
          </a:p>
          <a:p>
            <a:pPr marL="357188" indent="-357188">
              <a:lnSpc>
                <a:spcPct val="120000"/>
              </a:lnSpc>
              <a:spcBef>
                <a:spcPts val="0"/>
              </a:spcBef>
            </a:pPr>
            <a:endParaRPr lang="en-GB" sz="1800" dirty="0">
              <a:solidFill>
                <a:schemeClr val="tx2"/>
              </a:solidFill>
              <a:latin typeface="Calibri" panose="020F0502020204030204" pitchFamily="34" charset="0"/>
            </a:endParaRPr>
          </a:p>
          <a:p>
            <a:pPr marL="0" indent="0">
              <a:lnSpc>
                <a:spcPct val="120000"/>
              </a:lnSpc>
              <a:spcBef>
                <a:spcPts val="0"/>
              </a:spcBef>
              <a:buNone/>
            </a:pPr>
            <a:r>
              <a:rPr lang="en-GB" sz="1800" dirty="0">
                <a:solidFill>
                  <a:schemeClr val="tx2"/>
                </a:solidFill>
                <a:latin typeface="Calibri" panose="020F0502020204030204" pitchFamily="34" charset="0"/>
              </a:rPr>
              <a:t> </a:t>
            </a:r>
          </a:p>
          <a:p>
            <a:pPr marL="342900" indent="-342900">
              <a:lnSpc>
                <a:spcPct val="120000"/>
              </a:lnSpc>
              <a:spcBef>
                <a:spcPts val="0"/>
              </a:spcBef>
            </a:pPr>
            <a:endParaRPr lang="en-GB" sz="1800" dirty="0">
              <a:solidFill>
                <a:srgbClr val="0070C0"/>
              </a:solidFill>
              <a:latin typeface="Calibri" panose="020F0502020204030204" pitchFamily="34" charset="0"/>
            </a:endParaRPr>
          </a:p>
        </p:txBody>
      </p:sp>
    </p:spTree>
    <p:extLst>
      <p:ext uri="{BB962C8B-B14F-4D97-AF65-F5344CB8AC3E}">
        <p14:creationId xmlns:p14="http://schemas.microsoft.com/office/powerpoint/2010/main" val="3088494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07DB1-7619-4B4F-B6A4-D1A457799C47}"/>
              </a:ext>
            </a:extLst>
          </p:cNvPr>
          <p:cNvSpPr>
            <a:spLocks noGrp="1"/>
          </p:cNvSpPr>
          <p:nvPr>
            <p:ph type="title"/>
          </p:nvPr>
        </p:nvSpPr>
        <p:spPr>
          <a:xfrm>
            <a:off x="789819" y="278040"/>
            <a:ext cx="10515600" cy="1325563"/>
          </a:xfrm>
        </p:spPr>
        <p:txBody>
          <a:bodyPr>
            <a:normAutofit/>
          </a:bodyPr>
          <a:lstStyle/>
          <a:p>
            <a:r>
              <a:rPr lang="en-GB" sz="2400" b="1" dirty="0">
                <a:solidFill>
                  <a:srgbClr val="7030A0"/>
                </a:solidFill>
                <a:latin typeface="+mn-lt"/>
              </a:rPr>
              <a:t>Opportunities and challenges</a:t>
            </a:r>
            <a:br>
              <a:rPr lang="en-GB" sz="2400" b="1" dirty="0">
                <a:solidFill>
                  <a:srgbClr val="002060"/>
                </a:solidFill>
              </a:rPr>
            </a:br>
            <a:endParaRPr lang="en-GB" sz="2400" b="1" dirty="0">
              <a:solidFill>
                <a:srgbClr val="002060"/>
              </a:solidFill>
            </a:endParaRPr>
          </a:p>
        </p:txBody>
      </p:sp>
      <p:sp>
        <p:nvSpPr>
          <p:cNvPr id="5" name="Content Placeholder 4">
            <a:extLst>
              <a:ext uri="{FF2B5EF4-FFF2-40B4-BE49-F238E27FC236}">
                <a16:creationId xmlns:a16="http://schemas.microsoft.com/office/drawing/2014/main" id="{FF5BBD9D-3E31-47D7-AD1D-BAEDB088E021}"/>
              </a:ext>
            </a:extLst>
          </p:cNvPr>
          <p:cNvSpPr>
            <a:spLocks noGrp="1"/>
          </p:cNvSpPr>
          <p:nvPr>
            <p:ph idx="1"/>
          </p:nvPr>
        </p:nvSpPr>
        <p:spPr>
          <a:xfrm>
            <a:off x="702734" y="1201947"/>
            <a:ext cx="10515600" cy="5221856"/>
          </a:xfrm>
        </p:spPr>
        <p:txBody>
          <a:bodyPr>
            <a:normAutofit/>
          </a:bodyPr>
          <a:lstStyle/>
          <a:p>
            <a:pPr marL="0" indent="0">
              <a:buNone/>
            </a:pPr>
            <a:endParaRPr lang="en-GB" sz="1800" b="1" dirty="0">
              <a:solidFill>
                <a:srgbClr val="0070C0"/>
              </a:solidFill>
            </a:endParaRPr>
          </a:p>
          <a:p>
            <a:pPr lvl="1"/>
            <a:r>
              <a:rPr lang="en-GB" sz="1800" dirty="0">
                <a:solidFill>
                  <a:srgbClr val="0070C0"/>
                </a:solidFill>
              </a:rPr>
              <a:t>Clearer patient pathways </a:t>
            </a:r>
          </a:p>
          <a:p>
            <a:pPr lvl="1"/>
            <a:r>
              <a:rPr lang="en-GB" sz="1800" dirty="0">
                <a:solidFill>
                  <a:srgbClr val="0070C0"/>
                </a:solidFill>
              </a:rPr>
              <a:t>Reducing inappropriate use of acute services</a:t>
            </a:r>
          </a:p>
          <a:p>
            <a:pPr lvl="1"/>
            <a:r>
              <a:rPr lang="en-GB" sz="1800" dirty="0">
                <a:solidFill>
                  <a:srgbClr val="0070C0"/>
                </a:solidFill>
              </a:rPr>
              <a:t>Improving access to community services and care closer to home</a:t>
            </a:r>
          </a:p>
          <a:p>
            <a:pPr lvl="1"/>
            <a:r>
              <a:rPr lang="en-GB" sz="1800" dirty="0">
                <a:solidFill>
                  <a:srgbClr val="0070C0"/>
                </a:solidFill>
              </a:rPr>
              <a:t>Improving discharges from hospital</a:t>
            </a:r>
          </a:p>
          <a:p>
            <a:pPr lvl="1"/>
            <a:r>
              <a:rPr lang="en-GB" sz="1800" dirty="0">
                <a:solidFill>
                  <a:srgbClr val="0070C0"/>
                </a:solidFill>
              </a:rPr>
              <a:t>Making the system work better together e.g. looking at integrated approach across programme </a:t>
            </a:r>
          </a:p>
          <a:p>
            <a:pPr lvl="1"/>
            <a:r>
              <a:rPr lang="en-GB" sz="1800" dirty="0">
                <a:solidFill>
                  <a:srgbClr val="0070C0"/>
                </a:solidFill>
              </a:rPr>
              <a:t>We want to make the patient journey better but we also need to  be mindful of financial constraints</a:t>
            </a:r>
          </a:p>
          <a:p>
            <a:pPr marL="457200" lvl="1" indent="0">
              <a:buNone/>
            </a:pPr>
            <a:endParaRPr lang="en-GB" sz="1600" dirty="0">
              <a:solidFill>
                <a:srgbClr val="0070C0"/>
              </a:solidFill>
            </a:endParaRPr>
          </a:p>
          <a:p>
            <a:pPr lvl="1"/>
            <a:endParaRPr lang="en-GB" sz="1400" b="1" dirty="0">
              <a:solidFill>
                <a:srgbClr val="0070C0"/>
              </a:solidFill>
            </a:endParaRPr>
          </a:p>
          <a:p>
            <a:pPr marL="0" lvl="2" indent="0">
              <a:spcBef>
                <a:spcPts val="1000"/>
              </a:spcBef>
              <a:buNone/>
            </a:pPr>
            <a:r>
              <a:rPr lang="en-GB" sz="1800" b="1" dirty="0">
                <a:solidFill>
                  <a:srgbClr val="7030A0"/>
                </a:solidFill>
              </a:rPr>
              <a:t>  New approaches</a:t>
            </a:r>
          </a:p>
          <a:p>
            <a:pPr marL="685800" lvl="3">
              <a:spcBef>
                <a:spcPts val="1000"/>
              </a:spcBef>
            </a:pPr>
            <a:r>
              <a:rPr lang="en-GB" dirty="0">
                <a:solidFill>
                  <a:srgbClr val="0070C0"/>
                </a:solidFill>
              </a:rPr>
              <a:t>First time provider Cost Improvement Plans are considered and built into Commissioning Intentions - recognition we are one health economy across the STP.</a:t>
            </a:r>
          </a:p>
          <a:p>
            <a:pPr marL="685800" lvl="3">
              <a:spcBef>
                <a:spcPts val="1000"/>
              </a:spcBef>
            </a:pPr>
            <a:r>
              <a:rPr lang="en-GB" dirty="0">
                <a:solidFill>
                  <a:srgbClr val="0070C0"/>
                </a:solidFill>
              </a:rPr>
              <a:t>Agreement transformation can bring longer term benefit to patient care and affordability but needs careful management</a:t>
            </a:r>
          </a:p>
          <a:p>
            <a:pPr marL="685800" lvl="3">
              <a:spcBef>
                <a:spcPts val="1000"/>
              </a:spcBef>
            </a:pPr>
            <a:r>
              <a:rPr lang="en-GB" dirty="0">
                <a:solidFill>
                  <a:srgbClr val="0070C0"/>
                </a:solidFill>
              </a:rPr>
              <a:t>Need to explore ways to develop fair and transparent ways of working across the local health and care economy</a:t>
            </a:r>
            <a:r>
              <a:rPr lang="en-GB" sz="1600" dirty="0">
                <a:solidFill>
                  <a:srgbClr val="0070C0"/>
                </a:solidFill>
              </a:rPr>
              <a:t>.</a:t>
            </a:r>
          </a:p>
          <a:p>
            <a:endParaRPr lang="en-GB" sz="1600" dirty="0"/>
          </a:p>
        </p:txBody>
      </p:sp>
    </p:spTree>
    <p:extLst>
      <p:ext uri="{BB962C8B-B14F-4D97-AF65-F5344CB8AC3E}">
        <p14:creationId xmlns:p14="http://schemas.microsoft.com/office/powerpoint/2010/main" val="17536290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1493</TotalTime>
  <Words>1489</Words>
  <Application>Microsoft Office PowerPoint</Application>
  <PresentationFormat>Widescreen</PresentationFormat>
  <Paragraphs>232</Paragraphs>
  <Slides>14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Symbol</vt:lpstr>
      <vt:lpstr>Office Theme</vt:lpstr>
      <vt:lpstr>Commissioning Intentions 2018/2019 </vt:lpstr>
      <vt:lpstr>  Commissioning Intentions  Merton and Wandsworth Local Transformation Board   </vt:lpstr>
      <vt:lpstr>PowerPoint Presentation</vt:lpstr>
      <vt:lpstr>STP Deliverables – Proactive, accessible &amp; appropriate</vt:lpstr>
      <vt:lpstr>The local populations</vt:lpstr>
      <vt:lpstr>System Impact - 6 commissioning programmes (1/2)</vt:lpstr>
      <vt:lpstr>System Impact - 6 commissioning programmes (2/2)</vt:lpstr>
      <vt:lpstr>What will this mean for you ?</vt:lpstr>
      <vt:lpstr>Opportunities and challenges </vt:lpstr>
      <vt:lpstr>PowerPoint Presentation</vt:lpstr>
      <vt:lpstr>Reintroducing Doris and Maurice</vt:lpstr>
      <vt:lpstr>How do we want to work together to support Doris and Maurice?</vt:lpstr>
      <vt:lpstr>Wandsworth Integrated Health and Social Care</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Debbie Baronti (Wandsworth CCG)</dc:creator>
  <cp:lastModifiedBy>Gijs van Amelsvoort</cp:lastModifiedBy>
  <cp:revision>110</cp:revision>
  <cp:lastPrinted>2017-11-09T12:46:13Z</cp:lastPrinted>
  <dcterms:created xsi:type="dcterms:W3CDTF">2017-09-05T14:40:48Z</dcterms:created>
  <dcterms:modified xsi:type="dcterms:W3CDTF">2022-06-20T15:50:44Z</dcterms:modified>
</cp:coreProperties>
</file>