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8" r:id="rId2"/>
    <p:sldId id="265" r:id="rId3"/>
    <p:sldId id="260" r:id="rId4"/>
    <p:sldId id="261" r:id="rId5"/>
    <p:sldId id="262" r:id="rId6"/>
    <p:sldId id="263"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1"/>
    <p:restoredTop sz="83737" autoAdjust="0"/>
  </p:normalViewPr>
  <p:slideViewPr>
    <p:cSldViewPr>
      <p:cViewPr varScale="1">
        <p:scale>
          <a:sx n="95" d="100"/>
          <a:sy n="95" d="100"/>
        </p:scale>
        <p:origin x="14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B1CB9-9174-4778-929E-246F82808578}" type="doc">
      <dgm:prSet loTypeId="urn:microsoft.com/office/officeart/2005/8/layout/process2" loCatId="process" qsTypeId="urn:microsoft.com/office/officeart/2005/8/quickstyle/simple1" qsCatId="simple" csTypeId="urn:microsoft.com/office/officeart/2005/8/colors/colorful5" csCatId="colorful" phldr="1"/>
      <dgm:spPr/>
    </dgm:pt>
    <dgm:pt modelId="{B2CE7234-28EC-4EEC-94D9-1FDF63D8CCAE}">
      <dgm:prSet phldrT="[Text]"/>
      <dgm:spPr/>
      <dgm:t>
        <a:bodyPr/>
        <a:lstStyle/>
        <a:p>
          <a:r>
            <a:rPr lang="en-GB" dirty="0"/>
            <a:t>1. Meet with organisation manager/lead</a:t>
          </a:r>
        </a:p>
      </dgm:t>
    </dgm:pt>
    <dgm:pt modelId="{84E1E2BE-CD5F-42B4-AD9C-D97E6EFFCBB1}" type="parTrans" cxnId="{AEF1D6B2-C17C-46A5-B9EA-FBE638B64D2A}">
      <dgm:prSet/>
      <dgm:spPr/>
      <dgm:t>
        <a:bodyPr/>
        <a:lstStyle/>
        <a:p>
          <a:endParaRPr lang="en-GB"/>
        </a:p>
      </dgm:t>
    </dgm:pt>
    <dgm:pt modelId="{7D2E9327-9239-4100-B839-E191D4852999}" type="sibTrans" cxnId="{AEF1D6B2-C17C-46A5-B9EA-FBE638B64D2A}">
      <dgm:prSet/>
      <dgm:spPr/>
      <dgm:t>
        <a:bodyPr/>
        <a:lstStyle/>
        <a:p>
          <a:endParaRPr lang="en-GB"/>
        </a:p>
      </dgm:t>
    </dgm:pt>
    <dgm:pt modelId="{98CBED5A-ADC6-449C-A4F9-626E3C4D6A3A}">
      <dgm:prSet phldrT="[Text]"/>
      <dgm:spPr/>
      <dgm:t>
        <a:bodyPr/>
        <a:lstStyle/>
        <a:p>
          <a:r>
            <a:rPr lang="en-GB" dirty="0"/>
            <a:t>2. Identify their requirements and what the groups needs are</a:t>
          </a:r>
        </a:p>
      </dgm:t>
    </dgm:pt>
    <dgm:pt modelId="{74EBB792-9DE9-4643-B1D0-6D7FD9F1B0B3}" type="parTrans" cxnId="{BD9DB09E-9FE7-48EC-9587-2D0639FEF669}">
      <dgm:prSet/>
      <dgm:spPr/>
      <dgm:t>
        <a:bodyPr/>
        <a:lstStyle/>
        <a:p>
          <a:endParaRPr lang="en-GB"/>
        </a:p>
      </dgm:t>
    </dgm:pt>
    <dgm:pt modelId="{63A5F76E-95E4-4688-8583-440D1BD063D9}" type="sibTrans" cxnId="{BD9DB09E-9FE7-48EC-9587-2D0639FEF669}">
      <dgm:prSet/>
      <dgm:spPr/>
      <dgm:t>
        <a:bodyPr/>
        <a:lstStyle/>
        <a:p>
          <a:endParaRPr lang="en-GB"/>
        </a:p>
      </dgm:t>
    </dgm:pt>
    <dgm:pt modelId="{6CADFD6E-364E-48F0-9A55-0F7B8A42013B}">
      <dgm:prSet phldrT="[Text]"/>
      <dgm:spPr/>
      <dgm:t>
        <a:bodyPr/>
        <a:lstStyle/>
        <a:p>
          <a:r>
            <a:rPr lang="en-GB" dirty="0"/>
            <a:t>3. Tailor the workshop to meet these needs</a:t>
          </a:r>
        </a:p>
      </dgm:t>
    </dgm:pt>
    <dgm:pt modelId="{AE5CF3BA-CC45-4538-A96F-E1A67283DD15}" type="parTrans" cxnId="{5B869DC8-F450-4B56-ABFF-7CFE7691DDD9}">
      <dgm:prSet/>
      <dgm:spPr/>
      <dgm:t>
        <a:bodyPr/>
        <a:lstStyle/>
        <a:p>
          <a:endParaRPr lang="en-GB"/>
        </a:p>
      </dgm:t>
    </dgm:pt>
    <dgm:pt modelId="{B6D2EE11-3E91-441E-8E2C-CA62652D0465}" type="sibTrans" cxnId="{5B869DC8-F450-4B56-ABFF-7CFE7691DDD9}">
      <dgm:prSet/>
      <dgm:spPr/>
      <dgm:t>
        <a:bodyPr/>
        <a:lstStyle/>
        <a:p>
          <a:endParaRPr lang="en-GB"/>
        </a:p>
      </dgm:t>
    </dgm:pt>
    <dgm:pt modelId="{B69F0D62-CB68-419B-9637-8DD186A737CA}" type="pres">
      <dgm:prSet presAssocID="{BEAB1CB9-9174-4778-929E-246F82808578}" presName="linearFlow" presStyleCnt="0">
        <dgm:presLayoutVars>
          <dgm:resizeHandles val="exact"/>
        </dgm:presLayoutVars>
      </dgm:prSet>
      <dgm:spPr/>
    </dgm:pt>
    <dgm:pt modelId="{4EF45F0E-C589-4C77-9E62-107A455744AF}" type="pres">
      <dgm:prSet presAssocID="{B2CE7234-28EC-4EEC-94D9-1FDF63D8CCAE}" presName="node" presStyleLbl="node1" presStyleIdx="0" presStyleCnt="3">
        <dgm:presLayoutVars>
          <dgm:bulletEnabled val="1"/>
        </dgm:presLayoutVars>
      </dgm:prSet>
      <dgm:spPr/>
    </dgm:pt>
    <dgm:pt modelId="{CD2C7F39-1E00-40E2-B29E-694F401D21DD}" type="pres">
      <dgm:prSet presAssocID="{7D2E9327-9239-4100-B839-E191D4852999}" presName="sibTrans" presStyleLbl="sibTrans2D1" presStyleIdx="0" presStyleCnt="2"/>
      <dgm:spPr/>
    </dgm:pt>
    <dgm:pt modelId="{993E158C-89D5-46F4-8D8F-7675A2CB65A3}" type="pres">
      <dgm:prSet presAssocID="{7D2E9327-9239-4100-B839-E191D4852999}" presName="connectorText" presStyleLbl="sibTrans2D1" presStyleIdx="0" presStyleCnt="2"/>
      <dgm:spPr/>
    </dgm:pt>
    <dgm:pt modelId="{593C688D-DA55-4C7B-859E-7EE7F02F80E6}" type="pres">
      <dgm:prSet presAssocID="{98CBED5A-ADC6-449C-A4F9-626E3C4D6A3A}" presName="node" presStyleLbl="node1" presStyleIdx="1" presStyleCnt="3">
        <dgm:presLayoutVars>
          <dgm:bulletEnabled val="1"/>
        </dgm:presLayoutVars>
      </dgm:prSet>
      <dgm:spPr/>
    </dgm:pt>
    <dgm:pt modelId="{6DCB3110-97D6-4707-B8E1-A540083873A4}" type="pres">
      <dgm:prSet presAssocID="{63A5F76E-95E4-4688-8583-440D1BD063D9}" presName="sibTrans" presStyleLbl="sibTrans2D1" presStyleIdx="1" presStyleCnt="2"/>
      <dgm:spPr/>
    </dgm:pt>
    <dgm:pt modelId="{B48E77F6-9326-4298-9B37-FF178DE7EBEE}" type="pres">
      <dgm:prSet presAssocID="{63A5F76E-95E4-4688-8583-440D1BD063D9}" presName="connectorText" presStyleLbl="sibTrans2D1" presStyleIdx="1" presStyleCnt="2"/>
      <dgm:spPr/>
    </dgm:pt>
    <dgm:pt modelId="{AAB72526-6F51-44A9-8CAB-000FC8745F6F}" type="pres">
      <dgm:prSet presAssocID="{6CADFD6E-364E-48F0-9A55-0F7B8A42013B}" presName="node" presStyleLbl="node1" presStyleIdx="2" presStyleCnt="3">
        <dgm:presLayoutVars>
          <dgm:bulletEnabled val="1"/>
        </dgm:presLayoutVars>
      </dgm:prSet>
      <dgm:spPr/>
    </dgm:pt>
  </dgm:ptLst>
  <dgm:cxnLst>
    <dgm:cxn modelId="{69A47E17-DECA-40F9-AC27-003E69701A71}" type="presOf" srcId="{63A5F76E-95E4-4688-8583-440D1BD063D9}" destId="{6DCB3110-97D6-4707-B8E1-A540083873A4}" srcOrd="0" destOrd="0" presId="urn:microsoft.com/office/officeart/2005/8/layout/process2"/>
    <dgm:cxn modelId="{8046F119-2EA5-44B7-BE40-215680E6E234}" type="presOf" srcId="{63A5F76E-95E4-4688-8583-440D1BD063D9}" destId="{B48E77F6-9326-4298-9B37-FF178DE7EBEE}" srcOrd="1" destOrd="0" presId="urn:microsoft.com/office/officeart/2005/8/layout/process2"/>
    <dgm:cxn modelId="{0EC9EF70-8E58-4E09-A22E-803A12C187B4}" type="presOf" srcId="{BEAB1CB9-9174-4778-929E-246F82808578}" destId="{B69F0D62-CB68-419B-9637-8DD186A737CA}" srcOrd="0" destOrd="0" presId="urn:microsoft.com/office/officeart/2005/8/layout/process2"/>
    <dgm:cxn modelId="{02A8887D-F927-40EF-B41F-D936B32E76B4}" type="presOf" srcId="{7D2E9327-9239-4100-B839-E191D4852999}" destId="{CD2C7F39-1E00-40E2-B29E-694F401D21DD}" srcOrd="0" destOrd="0" presId="urn:microsoft.com/office/officeart/2005/8/layout/process2"/>
    <dgm:cxn modelId="{BD9DB09E-9FE7-48EC-9587-2D0639FEF669}" srcId="{BEAB1CB9-9174-4778-929E-246F82808578}" destId="{98CBED5A-ADC6-449C-A4F9-626E3C4D6A3A}" srcOrd="1" destOrd="0" parTransId="{74EBB792-9DE9-4643-B1D0-6D7FD9F1B0B3}" sibTransId="{63A5F76E-95E4-4688-8583-440D1BD063D9}"/>
    <dgm:cxn modelId="{BDA912B2-EF6C-4330-A873-1B8EED3DD915}" type="presOf" srcId="{7D2E9327-9239-4100-B839-E191D4852999}" destId="{993E158C-89D5-46F4-8D8F-7675A2CB65A3}" srcOrd="1" destOrd="0" presId="urn:microsoft.com/office/officeart/2005/8/layout/process2"/>
    <dgm:cxn modelId="{AEF1D6B2-C17C-46A5-B9EA-FBE638B64D2A}" srcId="{BEAB1CB9-9174-4778-929E-246F82808578}" destId="{B2CE7234-28EC-4EEC-94D9-1FDF63D8CCAE}" srcOrd="0" destOrd="0" parTransId="{84E1E2BE-CD5F-42B4-AD9C-D97E6EFFCBB1}" sibTransId="{7D2E9327-9239-4100-B839-E191D4852999}"/>
    <dgm:cxn modelId="{B7D060C4-EA8E-4473-BD93-90FF2F38D63E}" type="presOf" srcId="{B2CE7234-28EC-4EEC-94D9-1FDF63D8CCAE}" destId="{4EF45F0E-C589-4C77-9E62-107A455744AF}" srcOrd="0" destOrd="0" presId="urn:microsoft.com/office/officeart/2005/8/layout/process2"/>
    <dgm:cxn modelId="{5B869DC8-F450-4B56-ABFF-7CFE7691DDD9}" srcId="{BEAB1CB9-9174-4778-929E-246F82808578}" destId="{6CADFD6E-364E-48F0-9A55-0F7B8A42013B}" srcOrd="2" destOrd="0" parTransId="{AE5CF3BA-CC45-4538-A96F-E1A67283DD15}" sibTransId="{B6D2EE11-3E91-441E-8E2C-CA62652D0465}"/>
    <dgm:cxn modelId="{4E046DD3-362D-4BDA-8CB6-F6067AA878BE}" type="presOf" srcId="{98CBED5A-ADC6-449C-A4F9-626E3C4D6A3A}" destId="{593C688D-DA55-4C7B-859E-7EE7F02F80E6}" srcOrd="0" destOrd="0" presId="urn:microsoft.com/office/officeart/2005/8/layout/process2"/>
    <dgm:cxn modelId="{854A1BED-1F30-49B3-BC47-0BA6C9EE3B07}" type="presOf" srcId="{6CADFD6E-364E-48F0-9A55-0F7B8A42013B}" destId="{AAB72526-6F51-44A9-8CAB-000FC8745F6F}" srcOrd="0" destOrd="0" presId="urn:microsoft.com/office/officeart/2005/8/layout/process2"/>
    <dgm:cxn modelId="{1F759C58-E920-482D-95C2-9489180FFC4D}" type="presParOf" srcId="{B69F0D62-CB68-419B-9637-8DD186A737CA}" destId="{4EF45F0E-C589-4C77-9E62-107A455744AF}" srcOrd="0" destOrd="0" presId="urn:microsoft.com/office/officeart/2005/8/layout/process2"/>
    <dgm:cxn modelId="{75E2B35F-8230-4B7B-8E13-B14F138202A8}" type="presParOf" srcId="{B69F0D62-CB68-419B-9637-8DD186A737CA}" destId="{CD2C7F39-1E00-40E2-B29E-694F401D21DD}" srcOrd="1" destOrd="0" presId="urn:microsoft.com/office/officeart/2005/8/layout/process2"/>
    <dgm:cxn modelId="{F1DAEC5F-2A6E-48BE-A2FA-C1FB2CD3C417}" type="presParOf" srcId="{CD2C7F39-1E00-40E2-B29E-694F401D21DD}" destId="{993E158C-89D5-46F4-8D8F-7675A2CB65A3}" srcOrd="0" destOrd="0" presId="urn:microsoft.com/office/officeart/2005/8/layout/process2"/>
    <dgm:cxn modelId="{928B6EC2-9EBC-4183-B719-242A5FD382A7}" type="presParOf" srcId="{B69F0D62-CB68-419B-9637-8DD186A737CA}" destId="{593C688D-DA55-4C7B-859E-7EE7F02F80E6}" srcOrd="2" destOrd="0" presId="urn:microsoft.com/office/officeart/2005/8/layout/process2"/>
    <dgm:cxn modelId="{22C3144C-9336-4287-96AF-6E254B95417A}" type="presParOf" srcId="{B69F0D62-CB68-419B-9637-8DD186A737CA}" destId="{6DCB3110-97D6-4707-B8E1-A540083873A4}" srcOrd="3" destOrd="0" presId="urn:microsoft.com/office/officeart/2005/8/layout/process2"/>
    <dgm:cxn modelId="{E36D539B-1D3A-47C5-907D-BADF38F71577}" type="presParOf" srcId="{6DCB3110-97D6-4707-B8E1-A540083873A4}" destId="{B48E77F6-9326-4298-9B37-FF178DE7EBEE}" srcOrd="0" destOrd="0" presId="urn:microsoft.com/office/officeart/2005/8/layout/process2"/>
    <dgm:cxn modelId="{F45D7F4F-88C2-4CC3-8510-677C298C9EFE}" type="presParOf" srcId="{B69F0D62-CB68-419B-9637-8DD186A737CA}" destId="{AAB72526-6F51-44A9-8CAB-000FC8745F6F}"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F83BC-7DB0-4553-B0CD-4F1C87A7226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97EC3EC1-8281-42E7-AF05-44C7C7E1B8D5}">
      <dgm:prSet phldrT="[Text]"/>
      <dgm:spPr/>
      <dgm:t>
        <a:bodyPr/>
        <a:lstStyle/>
        <a:p>
          <a:r>
            <a:rPr lang="en-GB" dirty="0"/>
            <a:t>Managing wellbeing during Lockdown</a:t>
          </a:r>
        </a:p>
      </dgm:t>
    </dgm:pt>
    <dgm:pt modelId="{68D219E1-DC55-4497-8436-7BD9A9E2FF8F}" type="parTrans" cxnId="{C118CDAA-ED48-4895-9132-2AA5245ABA7F}">
      <dgm:prSet/>
      <dgm:spPr/>
      <dgm:t>
        <a:bodyPr/>
        <a:lstStyle/>
        <a:p>
          <a:endParaRPr lang="en-GB"/>
        </a:p>
      </dgm:t>
    </dgm:pt>
    <dgm:pt modelId="{C440F33D-C1E1-4B1C-B3F8-2482A1197C63}" type="sibTrans" cxnId="{C118CDAA-ED48-4895-9132-2AA5245ABA7F}">
      <dgm:prSet/>
      <dgm:spPr/>
      <dgm:t>
        <a:bodyPr/>
        <a:lstStyle/>
        <a:p>
          <a:endParaRPr lang="en-GB"/>
        </a:p>
      </dgm:t>
    </dgm:pt>
    <dgm:pt modelId="{71F2DA69-5B3B-47AA-86E9-D6E6C4A98C42}">
      <dgm:prSet phldrT="[Text]"/>
      <dgm:spPr/>
      <dgm:t>
        <a:bodyPr/>
        <a:lstStyle/>
        <a:p>
          <a:r>
            <a:rPr lang="en-GB" dirty="0"/>
            <a:t>Resilience and wellbeing post-lockdown</a:t>
          </a:r>
        </a:p>
      </dgm:t>
    </dgm:pt>
    <dgm:pt modelId="{42C2B6B1-799D-418E-AF6E-F5C482C3927D}" type="parTrans" cxnId="{07CEE902-3743-4B8A-AC39-8FC935640AC4}">
      <dgm:prSet/>
      <dgm:spPr/>
      <dgm:t>
        <a:bodyPr/>
        <a:lstStyle/>
        <a:p>
          <a:endParaRPr lang="en-GB"/>
        </a:p>
      </dgm:t>
    </dgm:pt>
    <dgm:pt modelId="{F0DD2701-4BA1-4115-98D5-A6B32740F058}" type="sibTrans" cxnId="{07CEE902-3743-4B8A-AC39-8FC935640AC4}">
      <dgm:prSet/>
      <dgm:spPr/>
      <dgm:t>
        <a:bodyPr/>
        <a:lstStyle/>
        <a:p>
          <a:endParaRPr lang="en-GB"/>
        </a:p>
      </dgm:t>
    </dgm:pt>
    <dgm:pt modelId="{C8BBA882-598E-4AAE-B367-CFB3650AD95B}">
      <dgm:prSet phldrT="[Text]"/>
      <dgm:spPr/>
      <dgm:t>
        <a:bodyPr/>
        <a:lstStyle/>
        <a:p>
          <a:r>
            <a:rPr lang="en-GB" dirty="0"/>
            <a:t>Sleep well</a:t>
          </a:r>
        </a:p>
      </dgm:t>
    </dgm:pt>
    <dgm:pt modelId="{4DE38BC2-BB77-44BF-86E1-CDD388D2BEAA}" type="parTrans" cxnId="{835E05B1-83B5-419A-97F4-16516E0A0858}">
      <dgm:prSet/>
      <dgm:spPr/>
      <dgm:t>
        <a:bodyPr/>
        <a:lstStyle/>
        <a:p>
          <a:endParaRPr lang="en-GB"/>
        </a:p>
      </dgm:t>
    </dgm:pt>
    <dgm:pt modelId="{07E48C44-8EDB-493E-B7BF-1034CE6DC470}" type="sibTrans" cxnId="{835E05B1-83B5-419A-97F4-16516E0A0858}">
      <dgm:prSet/>
      <dgm:spPr/>
      <dgm:t>
        <a:bodyPr/>
        <a:lstStyle/>
        <a:p>
          <a:endParaRPr lang="en-GB"/>
        </a:p>
      </dgm:t>
    </dgm:pt>
    <dgm:pt modelId="{E44D703F-CE40-408E-A4FE-4891777FB60F}">
      <dgm:prSet phldrT="[Text]"/>
      <dgm:spPr/>
      <dgm:t>
        <a:bodyPr/>
        <a:lstStyle/>
        <a:p>
          <a:r>
            <a:rPr lang="en-GB" dirty="0"/>
            <a:t>Managing wellbeing for the shielding population</a:t>
          </a:r>
        </a:p>
      </dgm:t>
    </dgm:pt>
    <dgm:pt modelId="{1F559B4F-0794-455C-B371-290F79BDE5C4}" type="parTrans" cxnId="{4383CC3D-EA08-4ACB-8C52-E9FCB0F1E66B}">
      <dgm:prSet/>
      <dgm:spPr/>
      <dgm:t>
        <a:bodyPr/>
        <a:lstStyle/>
        <a:p>
          <a:endParaRPr lang="en-GB"/>
        </a:p>
      </dgm:t>
    </dgm:pt>
    <dgm:pt modelId="{1414055E-E5B2-48B5-AFB9-2C250AEC68EB}" type="sibTrans" cxnId="{4383CC3D-EA08-4ACB-8C52-E9FCB0F1E66B}">
      <dgm:prSet/>
      <dgm:spPr/>
      <dgm:t>
        <a:bodyPr/>
        <a:lstStyle/>
        <a:p>
          <a:endParaRPr lang="en-GB"/>
        </a:p>
      </dgm:t>
    </dgm:pt>
    <dgm:pt modelId="{2422DB4C-3717-44DB-8C2E-0DDE50A07C60}">
      <dgm:prSet phldrT="[Text]"/>
      <dgm:spPr/>
      <dgm:t>
        <a:bodyPr/>
        <a:lstStyle/>
        <a:p>
          <a:r>
            <a:rPr lang="en-GB" dirty="0"/>
            <a:t>Employment status: Managing wellbeing </a:t>
          </a:r>
        </a:p>
      </dgm:t>
    </dgm:pt>
    <dgm:pt modelId="{51EF1D6C-3492-4596-A33C-5054B1626E2C}" type="parTrans" cxnId="{7BBCDA34-6540-4694-B141-7A0A08A50F36}">
      <dgm:prSet/>
      <dgm:spPr/>
      <dgm:t>
        <a:bodyPr/>
        <a:lstStyle/>
        <a:p>
          <a:endParaRPr lang="en-GB"/>
        </a:p>
      </dgm:t>
    </dgm:pt>
    <dgm:pt modelId="{020A9F18-FF67-471D-9C25-EE44E561D012}" type="sibTrans" cxnId="{7BBCDA34-6540-4694-B141-7A0A08A50F36}">
      <dgm:prSet/>
      <dgm:spPr/>
      <dgm:t>
        <a:bodyPr/>
        <a:lstStyle/>
        <a:p>
          <a:endParaRPr lang="en-GB"/>
        </a:p>
      </dgm:t>
    </dgm:pt>
    <dgm:pt modelId="{8FC46445-7B28-4BE3-AF2B-5E1921D5A3BD}" type="pres">
      <dgm:prSet presAssocID="{672F83BC-7DB0-4553-B0CD-4F1C87A7226B}" presName="diagram" presStyleCnt="0">
        <dgm:presLayoutVars>
          <dgm:dir/>
          <dgm:resizeHandles val="exact"/>
        </dgm:presLayoutVars>
      </dgm:prSet>
      <dgm:spPr/>
    </dgm:pt>
    <dgm:pt modelId="{CE38EA1C-2540-4A1A-8434-2C2B5637BB77}" type="pres">
      <dgm:prSet presAssocID="{97EC3EC1-8281-42E7-AF05-44C7C7E1B8D5}" presName="node" presStyleLbl="node1" presStyleIdx="0" presStyleCnt="5">
        <dgm:presLayoutVars>
          <dgm:bulletEnabled val="1"/>
        </dgm:presLayoutVars>
      </dgm:prSet>
      <dgm:spPr/>
    </dgm:pt>
    <dgm:pt modelId="{2B5A247F-618F-42B6-8FD9-ACE4F04227BE}" type="pres">
      <dgm:prSet presAssocID="{C440F33D-C1E1-4B1C-B3F8-2482A1197C63}" presName="sibTrans" presStyleCnt="0"/>
      <dgm:spPr/>
    </dgm:pt>
    <dgm:pt modelId="{F8CA6E53-2291-46CB-B1D8-2F5A7AFD4B24}" type="pres">
      <dgm:prSet presAssocID="{71F2DA69-5B3B-47AA-86E9-D6E6C4A98C42}" presName="node" presStyleLbl="node1" presStyleIdx="1" presStyleCnt="5">
        <dgm:presLayoutVars>
          <dgm:bulletEnabled val="1"/>
        </dgm:presLayoutVars>
      </dgm:prSet>
      <dgm:spPr/>
    </dgm:pt>
    <dgm:pt modelId="{BAEDB84B-F455-4078-9C08-C7FF106581CC}" type="pres">
      <dgm:prSet presAssocID="{F0DD2701-4BA1-4115-98D5-A6B32740F058}" presName="sibTrans" presStyleCnt="0"/>
      <dgm:spPr/>
    </dgm:pt>
    <dgm:pt modelId="{440DE267-532F-4106-B64C-699CA3805E42}" type="pres">
      <dgm:prSet presAssocID="{C8BBA882-598E-4AAE-B367-CFB3650AD95B}" presName="node" presStyleLbl="node1" presStyleIdx="2" presStyleCnt="5">
        <dgm:presLayoutVars>
          <dgm:bulletEnabled val="1"/>
        </dgm:presLayoutVars>
      </dgm:prSet>
      <dgm:spPr/>
    </dgm:pt>
    <dgm:pt modelId="{3CFBD9A6-18DB-43B5-9392-44858C4B3976}" type="pres">
      <dgm:prSet presAssocID="{07E48C44-8EDB-493E-B7BF-1034CE6DC470}" presName="sibTrans" presStyleCnt="0"/>
      <dgm:spPr/>
    </dgm:pt>
    <dgm:pt modelId="{C86A320C-F290-4AB5-B947-E6C4E96983AD}" type="pres">
      <dgm:prSet presAssocID="{E44D703F-CE40-408E-A4FE-4891777FB60F}" presName="node" presStyleLbl="node1" presStyleIdx="3" presStyleCnt="5">
        <dgm:presLayoutVars>
          <dgm:bulletEnabled val="1"/>
        </dgm:presLayoutVars>
      </dgm:prSet>
      <dgm:spPr/>
    </dgm:pt>
    <dgm:pt modelId="{9A244C39-F03F-4F0F-A206-1A02DFCA2FB2}" type="pres">
      <dgm:prSet presAssocID="{1414055E-E5B2-48B5-AFB9-2C250AEC68EB}" presName="sibTrans" presStyleCnt="0"/>
      <dgm:spPr/>
    </dgm:pt>
    <dgm:pt modelId="{34ED989B-C035-4F29-B7D1-12228A2CED2D}" type="pres">
      <dgm:prSet presAssocID="{2422DB4C-3717-44DB-8C2E-0DDE50A07C60}" presName="node" presStyleLbl="node1" presStyleIdx="4" presStyleCnt="5">
        <dgm:presLayoutVars>
          <dgm:bulletEnabled val="1"/>
        </dgm:presLayoutVars>
      </dgm:prSet>
      <dgm:spPr/>
    </dgm:pt>
  </dgm:ptLst>
  <dgm:cxnLst>
    <dgm:cxn modelId="{07CEE902-3743-4B8A-AC39-8FC935640AC4}" srcId="{672F83BC-7DB0-4553-B0CD-4F1C87A7226B}" destId="{71F2DA69-5B3B-47AA-86E9-D6E6C4A98C42}" srcOrd="1" destOrd="0" parTransId="{42C2B6B1-799D-418E-AF6E-F5C482C3927D}" sibTransId="{F0DD2701-4BA1-4115-98D5-A6B32740F058}"/>
    <dgm:cxn modelId="{75421F1F-E5E1-4EC9-B9B7-FC05654CA736}" type="presOf" srcId="{C8BBA882-598E-4AAE-B367-CFB3650AD95B}" destId="{440DE267-532F-4106-B64C-699CA3805E42}" srcOrd="0" destOrd="0" presId="urn:microsoft.com/office/officeart/2005/8/layout/default"/>
    <dgm:cxn modelId="{A7B81531-025E-49FA-A189-502FE8C7C83D}" type="presOf" srcId="{2422DB4C-3717-44DB-8C2E-0DDE50A07C60}" destId="{34ED989B-C035-4F29-B7D1-12228A2CED2D}" srcOrd="0" destOrd="0" presId="urn:microsoft.com/office/officeart/2005/8/layout/default"/>
    <dgm:cxn modelId="{7BBCDA34-6540-4694-B141-7A0A08A50F36}" srcId="{672F83BC-7DB0-4553-B0CD-4F1C87A7226B}" destId="{2422DB4C-3717-44DB-8C2E-0DDE50A07C60}" srcOrd="4" destOrd="0" parTransId="{51EF1D6C-3492-4596-A33C-5054B1626E2C}" sibTransId="{020A9F18-FF67-471D-9C25-EE44E561D012}"/>
    <dgm:cxn modelId="{5F997E37-2E96-4C29-9E65-E382A63C7D07}" type="presOf" srcId="{97EC3EC1-8281-42E7-AF05-44C7C7E1B8D5}" destId="{CE38EA1C-2540-4A1A-8434-2C2B5637BB77}" srcOrd="0" destOrd="0" presId="urn:microsoft.com/office/officeart/2005/8/layout/default"/>
    <dgm:cxn modelId="{4383CC3D-EA08-4ACB-8C52-E9FCB0F1E66B}" srcId="{672F83BC-7DB0-4553-B0CD-4F1C87A7226B}" destId="{E44D703F-CE40-408E-A4FE-4891777FB60F}" srcOrd="3" destOrd="0" parTransId="{1F559B4F-0794-455C-B371-290F79BDE5C4}" sibTransId="{1414055E-E5B2-48B5-AFB9-2C250AEC68EB}"/>
    <dgm:cxn modelId="{DB9AED59-D053-464B-930D-4118E8BD5028}" type="presOf" srcId="{71F2DA69-5B3B-47AA-86E9-D6E6C4A98C42}" destId="{F8CA6E53-2291-46CB-B1D8-2F5A7AFD4B24}" srcOrd="0" destOrd="0" presId="urn:microsoft.com/office/officeart/2005/8/layout/default"/>
    <dgm:cxn modelId="{C118CDAA-ED48-4895-9132-2AA5245ABA7F}" srcId="{672F83BC-7DB0-4553-B0CD-4F1C87A7226B}" destId="{97EC3EC1-8281-42E7-AF05-44C7C7E1B8D5}" srcOrd="0" destOrd="0" parTransId="{68D219E1-DC55-4497-8436-7BD9A9E2FF8F}" sibTransId="{C440F33D-C1E1-4B1C-B3F8-2482A1197C63}"/>
    <dgm:cxn modelId="{835E05B1-83B5-419A-97F4-16516E0A0858}" srcId="{672F83BC-7DB0-4553-B0CD-4F1C87A7226B}" destId="{C8BBA882-598E-4AAE-B367-CFB3650AD95B}" srcOrd="2" destOrd="0" parTransId="{4DE38BC2-BB77-44BF-86E1-CDD388D2BEAA}" sibTransId="{07E48C44-8EDB-493E-B7BF-1034CE6DC470}"/>
    <dgm:cxn modelId="{99F74BB5-F11E-4F5E-97D9-6805E88CF0D7}" type="presOf" srcId="{672F83BC-7DB0-4553-B0CD-4F1C87A7226B}" destId="{8FC46445-7B28-4BE3-AF2B-5E1921D5A3BD}" srcOrd="0" destOrd="0" presId="urn:microsoft.com/office/officeart/2005/8/layout/default"/>
    <dgm:cxn modelId="{036A7BBB-0B4F-434A-ABD2-7E78E7C9378B}" type="presOf" srcId="{E44D703F-CE40-408E-A4FE-4891777FB60F}" destId="{C86A320C-F290-4AB5-B947-E6C4E96983AD}" srcOrd="0" destOrd="0" presId="urn:microsoft.com/office/officeart/2005/8/layout/default"/>
    <dgm:cxn modelId="{654C193F-55CA-4DC1-99F1-B930EEA45D12}" type="presParOf" srcId="{8FC46445-7B28-4BE3-AF2B-5E1921D5A3BD}" destId="{CE38EA1C-2540-4A1A-8434-2C2B5637BB77}" srcOrd="0" destOrd="0" presId="urn:microsoft.com/office/officeart/2005/8/layout/default"/>
    <dgm:cxn modelId="{0819E042-E085-457F-BA02-839FF5A98728}" type="presParOf" srcId="{8FC46445-7B28-4BE3-AF2B-5E1921D5A3BD}" destId="{2B5A247F-618F-42B6-8FD9-ACE4F04227BE}" srcOrd="1" destOrd="0" presId="urn:microsoft.com/office/officeart/2005/8/layout/default"/>
    <dgm:cxn modelId="{F6233665-A7D0-46CE-BA42-C959D4F7E1BD}" type="presParOf" srcId="{8FC46445-7B28-4BE3-AF2B-5E1921D5A3BD}" destId="{F8CA6E53-2291-46CB-B1D8-2F5A7AFD4B24}" srcOrd="2" destOrd="0" presId="urn:microsoft.com/office/officeart/2005/8/layout/default"/>
    <dgm:cxn modelId="{145870A3-3399-4BFC-B93A-FF215AA86E83}" type="presParOf" srcId="{8FC46445-7B28-4BE3-AF2B-5E1921D5A3BD}" destId="{BAEDB84B-F455-4078-9C08-C7FF106581CC}" srcOrd="3" destOrd="0" presId="urn:microsoft.com/office/officeart/2005/8/layout/default"/>
    <dgm:cxn modelId="{D79965BD-2ABB-4D8F-8819-C3561DDF0E64}" type="presParOf" srcId="{8FC46445-7B28-4BE3-AF2B-5E1921D5A3BD}" destId="{440DE267-532F-4106-B64C-699CA3805E42}" srcOrd="4" destOrd="0" presId="urn:microsoft.com/office/officeart/2005/8/layout/default"/>
    <dgm:cxn modelId="{E81A6DAD-17F4-4320-8276-7A30704BC963}" type="presParOf" srcId="{8FC46445-7B28-4BE3-AF2B-5E1921D5A3BD}" destId="{3CFBD9A6-18DB-43B5-9392-44858C4B3976}" srcOrd="5" destOrd="0" presId="urn:microsoft.com/office/officeart/2005/8/layout/default"/>
    <dgm:cxn modelId="{3D61559C-7501-42D2-AC0D-1CEA267811CA}" type="presParOf" srcId="{8FC46445-7B28-4BE3-AF2B-5E1921D5A3BD}" destId="{C86A320C-F290-4AB5-B947-E6C4E96983AD}" srcOrd="6" destOrd="0" presId="urn:microsoft.com/office/officeart/2005/8/layout/default"/>
    <dgm:cxn modelId="{93BF5F59-444D-4BB3-9232-89AA6099D118}" type="presParOf" srcId="{8FC46445-7B28-4BE3-AF2B-5E1921D5A3BD}" destId="{9A244C39-F03F-4F0F-A206-1A02DFCA2FB2}" srcOrd="7" destOrd="0" presId="urn:microsoft.com/office/officeart/2005/8/layout/default"/>
    <dgm:cxn modelId="{6AFBC551-31FA-49EE-AD57-83CBF6D6AD0A}" type="presParOf" srcId="{8FC46445-7B28-4BE3-AF2B-5E1921D5A3BD}" destId="{34ED989B-C035-4F29-B7D1-12228A2CED2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45F0E-C589-4C77-9E62-107A455744AF}">
      <dsp:nvSpPr>
        <dsp:cNvPr id="0" name=""/>
        <dsp:cNvSpPr/>
      </dsp:nvSpPr>
      <dsp:spPr>
        <a:xfrm>
          <a:off x="1854200" y="0"/>
          <a:ext cx="2387599" cy="10160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1. Meet with organisation manager/lead</a:t>
          </a:r>
        </a:p>
      </dsp:txBody>
      <dsp:txXfrm>
        <a:off x="1883958" y="29758"/>
        <a:ext cx="2328083" cy="956484"/>
      </dsp:txXfrm>
    </dsp:sp>
    <dsp:sp modelId="{CD2C7F39-1E00-40E2-B29E-694F401D21DD}">
      <dsp:nvSpPr>
        <dsp:cNvPr id="0" name=""/>
        <dsp:cNvSpPr/>
      </dsp:nvSpPr>
      <dsp:spPr>
        <a:xfrm rot="5400000">
          <a:off x="2857500" y="1041399"/>
          <a:ext cx="380999" cy="45720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2910840" y="1079499"/>
        <a:ext cx="274320" cy="266699"/>
      </dsp:txXfrm>
    </dsp:sp>
    <dsp:sp modelId="{593C688D-DA55-4C7B-859E-7EE7F02F80E6}">
      <dsp:nvSpPr>
        <dsp:cNvPr id="0" name=""/>
        <dsp:cNvSpPr/>
      </dsp:nvSpPr>
      <dsp:spPr>
        <a:xfrm>
          <a:off x="1854200" y="1523999"/>
          <a:ext cx="2387599" cy="101600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2. Identify their requirements and what the groups needs are</a:t>
          </a:r>
        </a:p>
      </dsp:txBody>
      <dsp:txXfrm>
        <a:off x="1883958" y="1553757"/>
        <a:ext cx="2328083" cy="956484"/>
      </dsp:txXfrm>
    </dsp:sp>
    <dsp:sp modelId="{6DCB3110-97D6-4707-B8E1-A540083873A4}">
      <dsp:nvSpPr>
        <dsp:cNvPr id="0" name=""/>
        <dsp:cNvSpPr/>
      </dsp:nvSpPr>
      <dsp:spPr>
        <a:xfrm rot="5400000">
          <a:off x="2857499" y="2565399"/>
          <a:ext cx="381000" cy="457200"/>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2910839" y="2603499"/>
        <a:ext cx="274320" cy="266700"/>
      </dsp:txXfrm>
    </dsp:sp>
    <dsp:sp modelId="{AAB72526-6F51-44A9-8CAB-000FC8745F6F}">
      <dsp:nvSpPr>
        <dsp:cNvPr id="0" name=""/>
        <dsp:cNvSpPr/>
      </dsp:nvSpPr>
      <dsp:spPr>
        <a:xfrm>
          <a:off x="1854200" y="3047999"/>
          <a:ext cx="2387599" cy="101600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3. Tailor the workshop to meet these needs</a:t>
          </a:r>
        </a:p>
      </dsp:txBody>
      <dsp:txXfrm>
        <a:off x="1883958" y="3077757"/>
        <a:ext cx="2328083" cy="956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8EA1C-2540-4A1A-8434-2C2B5637BB77}">
      <dsp:nvSpPr>
        <dsp:cNvPr id="0" name=""/>
        <dsp:cNvSpPr/>
      </dsp:nvSpPr>
      <dsp:spPr>
        <a:xfrm>
          <a:off x="0" y="264908"/>
          <a:ext cx="2140423" cy="12842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Managing wellbeing during Lockdown</a:t>
          </a:r>
        </a:p>
      </dsp:txBody>
      <dsp:txXfrm>
        <a:off x="0" y="264908"/>
        <a:ext cx="2140423" cy="1284253"/>
      </dsp:txXfrm>
    </dsp:sp>
    <dsp:sp modelId="{F8CA6E53-2291-46CB-B1D8-2F5A7AFD4B24}">
      <dsp:nvSpPr>
        <dsp:cNvPr id="0" name=""/>
        <dsp:cNvSpPr/>
      </dsp:nvSpPr>
      <dsp:spPr>
        <a:xfrm>
          <a:off x="2354465" y="264908"/>
          <a:ext cx="2140423" cy="1284253"/>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Resilience and wellbeing post-lockdown</a:t>
          </a:r>
        </a:p>
      </dsp:txBody>
      <dsp:txXfrm>
        <a:off x="2354465" y="264908"/>
        <a:ext cx="2140423" cy="1284253"/>
      </dsp:txXfrm>
    </dsp:sp>
    <dsp:sp modelId="{440DE267-532F-4106-B64C-699CA3805E42}">
      <dsp:nvSpPr>
        <dsp:cNvPr id="0" name=""/>
        <dsp:cNvSpPr/>
      </dsp:nvSpPr>
      <dsp:spPr>
        <a:xfrm>
          <a:off x="4708930" y="264908"/>
          <a:ext cx="2140423" cy="1284253"/>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Sleep well</a:t>
          </a:r>
        </a:p>
      </dsp:txBody>
      <dsp:txXfrm>
        <a:off x="4708930" y="264908"/>
        <a:ext cx="2140423" cy="1284253"/>
      </dsp:txXfrm>
    </dsp:sp>
    <dsp:sp modelId="{C86A320C-F290-4AB5-B947-E6C4E96983AD}">
      <dsp:nvSpPr>
        <dsp:cNvPr id="0" name=""/>
        <dsp:cNvSpPr/>
      </dsp:nvSpPr>
      <dsp:spPr>
        <a:xfrm>
          <a:off x="1177232" y="1763205"/>
          <a:ext cx="2140423" cy="1284253"/>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Managing wellbeing for the shielding population</a:t>
          </a:r>
        </a:p>
      </dsp:txBody>
      <dsp:txXfrm>
        <a:off x="1177232" y="1763205"/>
        <a:ext cx="2140423" cy="1284253"/>
      </dsp:txXfrm>
    </dsp:sp>
    <dsp:sp modelId="{34ED989B-C035-4F29-B7D1-12228A2CED2D}">
      <dsp:nvSpPr>
        <dsp:cNvPr id="0" name=""/>
        <dsp:cNvSpPr/>
      </dsp:nvSpPr>
      <dsp:spPr>
        <a:xfrm>
          <a:off x="3531698" y="1763205"/>
          <a:ext cx="2140423" cy="1284253"/>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Employment status: Managing wellbeing </a:t>
          </a:r>
        </a:p>
      </dsp:txBody>
      <dsp:txXfrm>
        <a:off x="3531698" y="1763205"/>
        <a:ext cx="2140423" cy="12842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8F1C98-FBED-4BA7-B801-84AFB2D52625}" type="datetimeFigureOut">
              <a:rPr lang="en-GB" smtClean="0"/>
              <a:t>28/09/2020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C2EAB-26AC-40CB-9F2D-56A7160042BA}" type="slidenum">
              <a:rPr lang="en-GB" smtClean="0"/>
              <a:t>‹#›</a:t>
            </a:fld>
            <a:endParaRPr lang="en-GB"/>
          </a:p>
        </p:txBody>
      </p:sp>
    </p:spTree>
    <p:extLst>
      <p:ext uri="{BB962C8B-B14F-4D97-AF65-F5344CB8AC3E}">
        <p14:creationId xmlns:p14="http://schemas.microsoft.com/office/powerpoint/2010/main" val="211072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F8042D-8BFB-457A-88BF-0B592E126BA8}" type="slidenum">
              <a:rPr lang="en-GB" smtClean="0"/>
              <a:pPr/>
              <a:t>1</a:t>
            </a:fld>
            <a:endParaRPr lang="en-GB"/>
          </a:p>
        </p:txBody>
      </p:sp>
    </p:spTree>
    <p:extLst>
      <p:ext uri="{BB962C8B-B14F-4D97-AF65-F5344CB8AC3E}">
        <p14:creationId xmlns:p14="http://schemas.microsoft.com/office/powerpoint/2010/main" val="183006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wellbeing - </a:t>
            </a:r>
          </a:p>
          <a:p>
            <a:endParaRPr lang="en-GB" dirty="0"/>
          </a:p>
          <a:p>
            <a:r>
              <a:rPr lang="en-GB" dirty="0"/>
              <a:t>Explain</a:t>
            </a:r>
            <a:r>
              <a:rPr lang="en-GB" baseline="0" dirty="0"/>
              <a:t> 5 areas of wellbeing:</a:t>
            </a:r>
          </a:p>
          <a:p>
            <a:pPr marL="171450" indent="-171450">
              <a:buFont typeface="Arial" panose="020B0604020202020204" pitchFamily="34" charset="0"/>
              <a:buChar char="•"/>
            </a:pPr>
            <a:r>
              <a:rPr lang="en-GB" baseline="0" dirty="0"/>
              <a:t>Physical- taking care of your physical health such as sleep, eating, exercise. = reduces risk of certain diseases, boosts overall energy and </a:t>
            </a:r>
          </a:p>
          <a:p>
            <a:pPr marL="171450" indent="-171450">
              <a:buFont typeface="Arial" panose="020B0604020202020204" pitchFamily="34" charset="0"/>
              <a:buChar char="•"/>
            </a:pPr>
            <a:r>
              <a:rPr lang="en-GB" baseline="0" dirty="0"/>
              <a:t>Social- having a social support network where you feel supported and experience a sense of belonging is important, as it provides instrumental and emotional support. </a:t>
            </a:r>
          </a:p>
          <a:p>
            <a:pPr marL="171450" indent="-171450">
              <a:buFont typeface="Arial" panose="020B0604020202020204" pitchFamily="34" charset="0"/>
              <a:buChar char="•"/>
            </a:pPr>
            <a:r>
              <a:rPr lang="en-GB" baseline="0" dirty="0"/>
              <a:t>Mental- Being able to keep your brain active by learning new skills or carrying out activities which encourage thinking. A stimulated brain improves your self-esteem and motivation. </a:t>
            </a:r>
          </a:p>
          <a:p>
            <a:pPr marL="171450" indent="-171450">
              <a:buFont typeface="Arial" panose="020B0604020202020204" pitchFamily="34" charset="0"/>
              <a:buChar char="•"/>
            </a:pPr>
            <a:r>
              <a:rPr lang="en-GB" baseline="0" dirty="0"/>
              <a:t>Emotional- Being able to acknowledge and positively deal with your emotions is vital for positive wellbeing. Often we tend to ignore or latch onto negative emotions instead of positively processing them. Therefore, we need to be able to mindfully deal with our emotions by accepting the emotion, recognising that our emotions are impermanent and understand why we are experiencing that emotion. </a:t>
            </a:r>
          </a:p>
          <a:p>
            <a:pPr marL="171450" indent="-171450">
              <a:buFont typeface="Arial" panose="020B0604020202020204" pitchFamily="34" charset="0"/>
              <a:buChar char="•"/>
            </a:pPr>
            <a:r>
              <a:rPr lang="en-GB" baseline="0" dirty="0"/>
              <a:t>Spiritual- This is anything that brings you a sense of peace and hope for the future. This is not necessarily religious (for some it may be), but it can also be practicing yoga, meditation, mindfulness, a small act of kindness etc. </a:t>
            </a:r>
            <a:endParaRPr lang="en-GB" dirty="0"/>
          </a:p>
        </p:txBody>
      </p:sp>
      <p:sp>
        <p:nvSpPr>
          <p:cNvPr id="4" name="Slide Number Placeholder 3"/>
          <p:cNvSpPr>
            <a:spLocks noGrp="1"/>
          </p:cNvSpPr>
          <p:nvPr>
            <p:ph type="sldNum" sz="quarter" idx="10"/>
          </p:nvPr>
        </p:nvSpPr>
        <p:spPr/>
        <p:txBody>
          <a:bodyPr/>
          <a:lstStyle/>
          <a:p>
            <a:fld id="{2BCC2EAB-26AC-40CB-9F2D-56A7160042BA}" type="slidenum">
              <a:rPr lang="en-GB" smtClean="0"/>
              <a:t>2</a:t>
            </a:fld>
            <a:endParaRPr lang="en-GB"/>
          </a:p>
        </p:txBody>
      </p:sp>
    </p:spTree>
    <p:extLst>
      <p:ext uri="{BB962C8B-B14F-4D97-AF65-F5344CB8AC3E}">
        <p14:creationId xmlns:p14="http://schemas.microsoft.com/office/powerpoint/2010/main" val="404080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wellbeing team at TW, work with</a:t>
            </a:r>
            <a:r>
              <a:rPr lang="en-GB" baseline="0" dirty="0"/>
              <a:t> the different communities within Wandsworth. Our goal is to be able to reach out and support those communities who are often overlooked in mental health services, and be able to provide a tailored, helpful service for them.</a:t>
            </a:r>
          </a:p>
          <a:p>
            <a:endParaRPr lang="en-GB" baseline="0" dirty="0"/>
          </a:p>
          <a:p>
            <a:r>
              <a:rPr lang="en-GB" baseline="0" dirty="0"/>
              <a:t>First we meet with the organisation manager/project lead and we discuss the client group with them. During this discussion we are able to identify the groups specific needs, understand how we may provide support for this group and come to an agreement with what we may do. Following this discussion we tailor the workshops for the client group to ensure that the workshop is fully adapted and understood by them. </a:t>
            </a:r>
          </a:p>
          <a:p>
            <a:r>
              <a:rPr lang="en-GB" baseline="0" dirty="0"/>
              <a:t>For example:</a:t>
            </a:r>
          </a:p>
          <a:p>
            <a:r>
              <a:rPr lang="en-GB" baseline="0" dirty="0"/>
              <a:t>SHARE community- learning disability clients with various sensory needs. We learnt that this group required support to understand wellbeing, emotions and how to deal with emotions, understand how to maintain healthy relationships and use boundaries. We ensured the workshop slides were more picture based and made the sessions activity based to ensure better understanding. </a:t>
            </a:r>
          </a:p>
          <a:p>
            <a:endParaRPr lang="en-GB" baseline="0" dirty="0"/>
          </a:p>
          <a:p>
            <a:r>
              <a:rPr lang="en-GB" baseline="0" dirty="0"/>
              <a:t>CARAS for Young People- young people who immigrated to London from their countries, leaving their families and homes behind for safety. English is not their first language, and have experienced past trauma. The workshops were tailored by ensuring there were different languages on the slides, basic English was used and were activity based. Also we discussed topics such as wellbeing, understanding and managing emotions and resilience. </a:t>
            </a:r>
          </a:p>
          <a:p>
            <a:endParaRPr lang="en-GB" baseline="0" dirty="0"/>
          </a:p>
          <a:p>
            <a:r>
              <a:rPr lang="en-GB" baseline="0" dirty="0"/>
              <a:t>South Thames College- We are offering wellbeing workshops for the students. They get to choose which workshops they would like to attend. </a:t>
            </a:r>
          </a:p>
          <a:p>
            <a:endParaRPr lang="en-GB" baseline="0" dirty="0"/>
          </a:p>
          <a:p>
            <a:r>
              <a:rPr lang="en-GB" baseline="0" dirty="0" err="1"/>
              <a:t>Foodbank</a:t>
            </a:r>
            <a:r>
              <a:rPr lang="en-GB" baseline="0" dirty="0"/>
              <a:t>- Prior to lockdown we would visit </a:t>
            </a:r>
            <a:r>
              <a:rPr lang="en-GB" baseline="0" dirty="0" err="1"/>
              <a:t>foodbanks</a:t>
            </a:r>
            <a:r>
              <a:rPr lang="en-GB" baseline="0" dirty="0"/>
              <a:t> and offer support for those who needed help with wellbeing. </a:t>
            </a:r>
          </a:p>
          <a:p>
            <a:endParaRPr lang="en-GB" baseline="0" dirty="0"/>
          </a:p>
          <a:p>
            <a:r>
              <a:rPr lang="en-GB" baseline="0" dirty="0"/>
              <a:t>WCEN- working with BAME groups</a:t>
            </a:r>
          </a:p>
          <a:p>
            <a:endParaRPr lang="en-GB" baseline="0" dirty="0"/>
          </a:p>
          <a:p>
            <a:r>
              <a:rPr lang="en-GB" baseline="0" dirty="0"/>
              <a:t>MIND- working with those on the active wellbeing programme. Focused on resilience as they are finishing the programme, so we discuss how to maintain resilience as things change. </a:t>
            </a:r>
          </a:p>
          <a:p>
            <a:endParaRPr lang="en-GB" baseline="0" dirty="0"/>
          </a:p>
          <a:p>
            <a:r>
              <a:rPr lang="en-GB" baseline="0" dirty="0"/>
              <a:t>AGE UK- Offered the positive living wellbeing workshops to older adults. They are often more </a:t>
            </a:r>
            <a:r>
              <a:rPr lang="en-GB" baseline="0" dirty="0" err="1"/>
              <a:t>talktative</a:t>
            </a:r>
            <a:r>
              <a:rPr lang="en-GB" baseline="0" dirty="0"/>
              <a:t> and have a lot to share, so the workshop was split into 3 sections to provide the space for the older adults to speak. </a:t>
            </a:r>
          </a:p>
          <a:p>
            <a:endParaRPr lang="en-GB" baseline="0" dirty="0"/>
          </a:p>
          <a:p>
            <a:r>
              <a:rPr lang="en-GB" baseline="0" dirty="0"/>
              <a:t>Wandsworth Carers Centre- carers often put everyone else first before themselves, as a result they don’t tend to take care of their wellbeing and have higher depression and anxiety scores. We produce workshops which provide them with the space to talk and be able to apply wellbeing to their everyday lives.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2BCC2EAB-26AC-40CB-9F2D-56A7160042BA}" type="slidenum">
              <a:rPr lang="en-GB" smtClean="0"/>
              <a:t>3</a:t>
            </a:fld>
            <a:endParaRPr lang="en-GB"/>
          </a:p>
        </p:txBody>
      </p:sp>
    </p:spTree>
    <p:extLst>
      <p:ext uri="{BB962C8B-B14F-4D97-AF65-F5344CB8AC3E}">
        <p14:creationId xmlns:p14="http://schemas.microsoft.com/office/powerpoint/2010/main" val="3978553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Wellbeing summit to showcase our wellbeing workshops</a:t>
            </a:r>
          </a:p>
        </p:txBody>
      </p:sp>
      <p:sp>
        <p:nvSpPr>
          <p:cNvPr id="4" name="Slide Number Placeholder 3"/>
          <p:cNvSpPr>
            <a:spLocks noGrp="1"/>
          </p:cNvSpPr>
          <p:nvPr>
            <p:ph type="sldNum" sz="quarter" idx="5"/>
          </p:nvPr>
        </p:nvSpPr>
        <p:spPr/>
        <p:txBody>
          <a:bodyPr/>
          <a:lstStyle/>
          <a:p>
            <a:fld id="{2BCC2EAB-26AC-40CB-9F2D-56A7160042BA}" type="slidenum">
              <a:rPr lang="en-GB" smtClean="0"/>
              <a:t>4</a:t>
            </a:fld>
            <a:endParaRPr lang="en-GB"/>
          </a:p>
        </p:txBody>
      </p:sp>
    </p:spTree>
    <p:extLst>
      <p:ext uri="{BB962C8B-B14F-4D97-AF65-F5344CB8AC3E}">
        <p14:creationId xmlns:p14="http://schemas.microsoft.com/office/powerpoint/2010/main" val="241341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became aware of the different changes and we were quite flexible in our approach by producing different workshops to meet the changing needs of the population.</a:t>
            </a:r>
          </a:p>
          <a:p>
            <a:endParaRPr lang="en-US" dirty="0"/>
          </a:p>
          <a:p>
            <a:r>
              <a:rPr lang="en-US" dirty="0"/>
              <a:t>At first people were worried about the lockdown and so we made a workshop about that, then people began to worry about post lockdown and how they were going to adapt so we made a workshop for that.</a:t>
            </a:r>
          </a:p>
          <a:p>
            <a:endParaRPr lang="en-US" dirty="0"/>
          </a:p>
          <a:p>
            <a:r>
              <a:rPr lang="en-US" dirty="0"/>
              <a:t>We then noticed that the population were suffering from insomnia (from one third to a half of the population of England suffering from insomnia) – so we created a sleep well workshop. We then created a workshop for people who were shielding because shielding was being lifted. Employment status as we noticed that a lot of people were worried about employment especially with people being furloughed and being made redundant and letting people go.</a:t>
            </a:r>
          </a:p>
          <a:p>
            <a:endParaRPr lang="en-US" dirty="0"/>
          </a:p>
          <a:p>
            <a:r>
              <a:rPr lang="en-US" dirty="0"/>
              <a:t>Began running a wellbeing support line – this was developed as a response to the current pandemic. It is focused on people who are suffering with the different changes from the pandemic - when they call the support line we first go through a questionnaire with them which talks about how they have been impacted by the pandemic and based on that we offer them workshops (managing wellbeing lockdown) however if we noticed that they were struggling with something else like maybe assertiveness or stress we would try and add elements of that to the workshop so that they tailored workshops.</a:t>
            </a:r>
          </a:p>
          <a:p>
            <a:endParaRPr lang="en-US" dirty="0"/>
          </a:p>
          <a:p>
            <a:r>
              <a:rPr lang="en-US" dirty="0"/>
              <a:t>Follow up session 2 weeks after just to see how they are dealing and see how they found the training packs and to see if any of the skills or techniques that were discussed helpful</a:t>
            </a:r>
          </a:p>
        </p:txBody>
      </p:sp>
      <p:sp>
        <p:nvSpPr>
          <p:cNvPr id="4" name="Slide Number Placeholder 3"/>
          <p:cNvSpPr>
            <a:spLocks noGrp="1"/>
          </p:cNvSpPr>
          <p:nvPr>
            <p:ph type="sldNum" sz="quarter" idx="5"/>
          </p:nvPr>
        </p:nvSpPr>
        <p:spPr/>
        <p:txBody>
          <a:bodyPr/>
          <a:lstStyle/>
          <a:p>
            <a:fld id="{2BCC2EAB-26AC-40CB-9F2D-56A7160042BA}" type="slidenum">
              <a:rPr lang="en-GB" smtClean="0"/>
              <a:t>5</a:t>
            </a:fld>
            <a:endParaRPr lang="en-GB"/>
          </a:p>
        </p:txBody>
      </p:sp>
    </p:spTree>
    <p:extLst>
      <p:ext uri="{BB962C8B-B14F-4D97-AF65-F5344CB8AC3E}">
        <p14:creationId xmlns:p14="http://schemas.microsoft.com/office/powerpoint/2010/main" val="173071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Mindfulness</a:t>
            </a:r>
            <a:r>
              <a:rPr lang="en-GB" baseline="0" dirty="0"/>
              <a:t> Script:</a:t>
            </a:r>
            <a:endParaRPr lang="en-GB" dirty="0"/>
          </a:p>
          <a:p>
            <a:endParaRPr lang="en-GB" dirty="0"/>
          </a:p>
          <a:p>
            <a:r>
              <a:rPr lang="en-US" sz="1200" b="0" i="0" kern="1200" dirty="0">
                <a:solidFill>
                  <a:schemeClr val="tx1"/>
                </a:solidFill>
                <a:effectLst/>
                <a:latin typeface="+mn-lt"/>
                <a:ea typeface="+mn-ea"/>
                <a:cs typeface="+mn-cs"/>
              </a:rPr>
              <a:t>Let's begin by taking a moment to allow your body to settle (2 seconds).</a:t>
            </a:r>
          </a:p>
          <a:p>
            <a:r>
              <a:rPr lang="en-US" sz="1200" b="0" i="0" kern="1200" dirty="0">
                <a:solidFill>
                  <a:schemeClr val="tx1"/>
                </a:solidFill>
                <a:effectLst/>
                <a:latin typeface="+mn-lt"/>
                <a:ea typeface="+mn-ea"/>
                <a:cs typeface="+mn-cs"/>
              </a:rPr>
              <a:t>Find a comfortable position that allows your spine to be long but with a natural curve in the low back (2 seconds).</a:t>
            </a:r>
          </a:p>
          <a:p>
            <a:r>
              <a:rPr lang="en-US" sz="1200" b="0" i="0" kern="1200" dirty="0">
                <a:solidFill>
                  <a:schemeClr val="tx1"/>
                </a:solidFill>
                <a:effectLst/>
                <a:latin typeface="+mn-lt"/>
                <a:ea typeface="+mn-ea"/>
                <a:cs typeface="+mn-cs"/>
              </a:rPr>
              <a:t>You can close your eyes (2 seconds) or keep them open with a soft gaze downward a few feet in front of you.</a:t>
            </a:r>
          </a:p>
          <a:p>
            <a:r>
              <a:rPr lang="en-US" sz="1200" b="0" i="0" kern="1200" dirty="0">
                <a:solidFill>
                  <a:schemeClr val="tx1"/>
                </a:solidFill>
                <a:effectLst/>
                <a:latin typeface="+mn-lt"/>
                <a:ea typeface="+mn-ea"/>
                <a:cs typeface="+mn-cs"/>
              </a:rPr>
              <a:t>Let the belly and shoulders relax (2 seconds).</a:t>
            </a:r>
          </a:p>
          <a:p>
            <a:r>
              <a:rPr lang="en-US" sz="1200" b="0" i="0" kern="1200" dirty="0">
                <a:solidFill>
                  <a:schemeClr val="tx1"/>
                </a:solidFill>
                <a:effectLst/>
                <a:latin typeface="+mn-lt"/>
                <a:ea typeface="+mn-ea"/>
                <a:cs typeface="+mn-cs"/>
              </a:rPr>
              <a:t>Today I’ll guide you through a focused attention practice focusing on the breath,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will help calm your mind and relax your body (2 seconds).</a:t>
            </a:r>
          </a:p>
          <a:p>
            <a:r>
              <a:rPr lang="en-US" sz="1200" b="0" i="0" kern="1200" dirty="0">
                <a:solidFill>
                  <a:schemeClr val="tx1"/>
                </a:solidFill>
                <a:effectLst/>
                <a:latin typeface="+mn-lt"/>
                <a:ea typeface="+mn-ea"/>
                <a:cs typeface="+mn-cs"/>
              </a:rPr>
              <a:t>Before we start take a full breath in (2 seconds) and a long breath out (5 seconds).</a:t>
            </a:r>
          </a:p>
          <a:p>
            <a:r>
              <a:rPr lang="en-US" sz="1200" b="0" i="0" kern="1200" dirty="0">
                <a:solidFill>
                  <a:schemeClr val="tx1"/>
                </a:solidFill>
                <a:effectLst/>
                <a:latin typeface="+mn-lt"/>
                <a:ea typeface="+mn-ea"/>
                <a:cs typeface="+mn-cs"/>
              </a:rPr>
              <a:t>Now allow the breath to find its natural rhythm in and out (10 seconds).</a:t>
            </a:r>
          </a:p>
          <a:p>
            <a:r>
              <a:rPr lang="en-US" sz="1200" b="0" i="0" kern="1200" dirty="0">
                <a:solidFill>
                  <a:schemeClr val="tx1"/>
                </a:solidFill>
                <a:effectLst/>
                <a:latin typeface="+mn-lt"/>
                <a:ea typeface="+mn-ea"/>
                <a:cs typeface="+mn-cs"/>
              </a:rPr>
              <a:t>Begin this practice by connecting with what draws you here (2 seconds).</a:t>
            </a:r>
          </a:p>
          <a:p>
            <a:r>
              <a:rPr lang="en-US" sz="1200" b="0" i="0" kern="1200" dirty="0">
                <a:solidFill>
                  <a:schemeClr val="tx1"/>
                </a:solidFill>
                <a:effectLst/>
                <a:latin typeface="+mn-lt"/>
                <a:ea typeface="+mn-ea"/>
                <a:cs typeface="+mn-cs"/>
              </a:rPr>
              <a:t>Maybe it's a wish for greater well-being for yourself and for others.</a:t>
            </a:r>
          </a:p>
          <a:p>
            <a:r>
              <a:rPr lang="en-US" sz="1200" b="0" i="0" kern="1200" dirty="0">
                <a:solidFill>
                  <a:schemeClr val="tx1"/>
                </a:solidFill>
                <a:effectLst/>
                <a:latin typeface="+mn-lt"/>
                <a:ea typeface="+mn-ea"/>
                <a:cs typeface="+mn-cs"/>
              </a:rPr>
              <a:t>Maybe a desire for some rest and calm (15 seconds).</a:t>
            </a:r>
          </a:p>
          <a:p>
            <a:r>
              <a:rPr lang="en-US" sz="1200" b="0" i="0" kern="1200" dirty="0">
                <a:solidFill>
                  <a:schemeClr val="tx1"/>
                </a:solidFill>
                <a:effectLst/>
                <a:latin typeface="+mn-lt"/>
                <a:ea typeface="+mn-ea"/>
                <a:cs typeface="+mn-cs"/>
              </a:rPr>
              <a:t>Now bring your attention to the breath (2 seconds).</a:t>
            </a:r>
          </a:p>
          <a:p>
            <a:r>
              <a:rPr lang="en-US" sz="1200" b="0" i="0" kern="1200" dirty="0">
                <a:solidFill>
                  <a:schemeClr val="tx1"/>
                </a:solidFill>
                <a:effectLst/>
                <a:latin typeface="+mn-lt"/>
                <a:ea typeface="+mn-ea"/>
                <a:cs typeface="+mn-cs"/>
              </a:rPr>
              <a:t>You may notice movement of the abdomen or chest (2 seconds),</a:t>
            </a:r>
          </a:p>
          <a:p>
            <a:r>
              <a:rPr lang="en-US" sz="1200" b="0" i="0" kern="1200" dirty="0">
                <a:solidFill>
                  <a:schemeClr val="tx1"/>
                </a:solidFill>
                <a:effectLst/>
                <a:latin typeface="+mn-lt"/>
                <a:ea typeface="+mn-ea"/>
                <a:cs typeface="+mn-cs"/>
              </a:rPr>
              <a:t>sensations of air passing at the tip of the nose (2 seconds),</a:t>
            </a:r>
          </a:p>
          <a:p>
            <a:r>
              <a:rPr lang="en-US" sz="1200" b="0" i="0" kern="1200" dirty="0">
                <a:solidFill>
                  <a:schemeClr val="tx1"/>
                </a:solidFill>
                <a:effectLst/>
                <a:latin typeface="+mn-lt"/>
                <a:ea typeface="+mn-ea"/>
                <a:cs typeface="+mn-cs"/>
              </a:rPr>
              <a:t>sensations in the throat (2 seconds),</a:t>
            </a:r>
          </a:p>
          <a:p>
            <a:r>
              <a:rPr lang="en-US" sz="1200" b="0" i="0" kern="1200" dirty="0">
                <a:solidFill>
                  <a:schemeClr val="tx1"/>
                </a:solidFill>
                <a:effectLst/>
                <a:latin typeface="+mn-lt"/>
                <a:ea typeface="+mn-ea"/>
                <a:cs typeface="+mn-cs"/>
              </a:rPr>
              <a:t>or a sense of the whole body breathing (5 seconds).</a:t>
            </a:r>
          </a:p>
          <a:p>
            <a:r>
              <a:rPr lang="en-US" sz="1200" b="0" i="0" kern="1200" dirty="0">
                <a:solidFill>
                  <a:schemeClr val="tx1"/>
                </a:solidFill>
                <a:effectLst/>
                <a:latin typeface="+mn-lt"/>
                <a:ea typeface="+mn-ea"/>
                <a:cs typeface="+mn-cs"/>
              </a:rPr>
              <a:t>Wherever the sensation is most vivid for you,</a:t>
            </a:r>
          </a:p>
          <a:p>
            <a:r>
              <a:rPr lang="en-US" sz="1200" b="0" i="0" kern="1200" dirty="0">
                <a:solidFill>
                  <a:schemeClr val="tx1"/>
                </a:solidFill>
                <a:effectLst/>
                <a:latin typeface="+mn-lt"/>
                <a:ea typeface="+mn-ea"/>
                <a:cs typeface="+mn-cs"/>
              </a:rPr>
              <a:t>allow your attention to rest there (15 seconds).</a:t>
            </a:r>
          </a:p>
          <a:p>
            <a:r>
              <a:rPr lang="en-US" sz="1200" b="0" i="0" kern="1200" dirty="0">
                <a:solidFill>
                  <a:schemeClr val="tx1"/>
                </a:solidFill>
                <a:effectLst/>
                <a:latin typeface="+mn-lt"/>
                <a:ea typeface="+mn-ea"/>
                <a:cs typeface="+mn-cs"/>
              </a:rPr>
              <a:t>Breathe in, breathe out (5 seconds).</a:t>
            </a:r>
          </a:p>
          <a:p>
            <a:r>
              <a:rPr lang="en-US" sz="1200" b="0" i="0" kern="1200" dirty="0">
                <a:solidFill>
                  <a:schemeClr val="tx1"/>
                </a:solidFill>
                <a:effectLst/>
                <a:latin typeface="+mn-lt"/>
                <a:ea typeface="+mn-ea"/>
                <a:cs typeface="+mn-cs"/>
              </a:rPr>
              <a:t>Can you notice the moment the inhale begins?</a:t>
            </a:r>
          </a:p>
          <a:p>
            <a:r>
              <a:rPr lang="en-US" sz="1200" b="0" i="0" kern="1200" dirty="0">
                <a:solidFill>
                  <a:schemeClr val="tx1"/>
                </a:solidFill>
                <a:effectLst/>
                <a:latin typeface="+mn-lt"/>
                <a:ea typeface="+mn-ea"/>
                <a:cs typeface="+mn-cs"/>
              </a:rPr>
              <a:t>How it continues and the moment it ends? (5 seconds)</a:t>
            </a:r>
          </a:p>
          <a:p>
            <a:r>
              <a:rPr lang="en-US" sz="1200" b="0" i="0" kern="1200" dirty="0">
                <a:solidFill>
                  <a:schemeClr val="tx1"/>
                </a:solidFill>
                <a:effectLst/>
                <a:latin typeface="+mn-lt"/>
                <a:ea typeface="+mn-ea"/>
                <a:cs typeface="+mn-cs"/>
              </a:rPr>
              <a:t>Can you notice the very moment when the exhale begins? (10 seconds)</a:t>
            </a:r>
          </a:p>
          <a:p>
            <a:r>
              <a:rPr lang="en-US" sz="1200" b="0" i="0" kern="1200" dirty="0">
                <a:solidFill>
                  <a:schemeClr val="tx1"/>
                </a:solidFill>
                <a:effectLst/>
                <a:latin typeface="+mn-lt"/>
                <a:ea typeface="+mn-ea"/>
                <a:cs typeface="+mn-cs"/>
              </a:rPr>
              <a:t>How it continues and the moment it ends? (5 seconds)</a:t>
            </a:r>
          </a:p>
          <a:p>
            <a:r>
              <a:rPr lang="en-US" sz="1200" b="0" i="0" kern="1200" dirty="0">
                <a:solidFill>
                  <a:schemeClr val="tx1"/>
                </a:solidFill>
                <a:effectLst/>
                <a:latin typeface="+mn-lt"/>
                <a:ea typeface="+mn-ea"/>
                <a:cs typeface="+mn-cs"/>
              </a:rPr>
              <a:t>Is there a slight pause before the next inhale begins? (10 seconds)</a:t>
            </a:r>
          </a:p>
          <a:p>
            <a:r>
              <a:rPr lang="en-US" sz="1200" b="0" i="0" kern="1200" dirty="0">
                <a:solidFill>
                  <a:schemeClr val="tx1"/>
                </a:solidFill>
                <a:effectLst/>
                <a:latin typeface="+mn-lt"/>
                <a:ea typeface="+mn-ea"/>
                <a:cs typeface="+mn-cs"/>
              </a:rPr>
              <a:t>Try to keep your attention focused through one complete cycle of breath (20 seconds).</a:t>
            </a:r>
          </a:p>
          <a:p>
            <a:r>
              <a:rPr lang="en-US" sz="1200" b="0" i="0" kern="1200" dirty="0">
                <a:solidFill>
                  <a:schemeClr val="tx1"/>
                </a:solidFill>
                <a:effectLst/>
                <a:latin typeface="+mn-lt"/>
                <a:ea typeface="+mn-ea"/>
                <a:cs typeface="+mn-cs"/>
              </a:rPr>
              <a:t>See if you can sustain your focused attention on the breath for another breath (2 seconds),</a:t>
            </a:r>
          </a:p>
          <a:p>
            <a:r>
              <a:rPr lang="en-US" sz="1200" b="0" i="0" kern="1200" dirty="0">
                <a:solidFill>
                  <a:schemeClr val="tx1"/>
                </a:solidFill>
                <a:effectLst/>
                <a:latin typeface="+mn-lt"/>
                <a:ea typeface="+mn-ea"/>
                <a:cs typeface="+mn-cs"/>
              </a:rPr>
              <a:t>then another complete cycle of breath (30 seconds).</a:t>
            </a:r>
          </a:p>
          <a:p>
            <a:r>
              <a:rPr lang="en-US" sz="1200" b="0" i="0" kern="1200" dirty="0">
                <a:solidFill>
                  <a:schemeClr val="tx1"/>
                </a:solidFill>
                <a:effectLst/>
                <a:latin typeface="+mn-lt"/>
                <a:ea typeface="+mn-ea"/>
                <a:cs typeface="+mn-cs"/>
              </a:rPr>
              <a:t>When you notice the mind has wandered,</a:t>
            </a:r>
          </a:p>
          <a:p>
            <a:r>
              <a:rPr lang="en-US" sz="1200" b="0" i="0" kern="1200" dirty="0">
                <a:solidFill>
                  <a:schemeClr val="tx1"/>
                </a:solidFill>
                <a:effectLst/>
                <a:latin typeface="+mn-lt"/>
                <a:ea typeface="+mn-ea"/>
                <a:cs typeface="+mn-cs"/>
              </a:rPr>
              <a:t>just come back to this awareness of the breath (2 seconds)</a:t>
            </a:r>
          </a:p>
          <a:p>
            <a:r>
              <a:rPr lang="en-US" sz="1200" b="0" i="0" kern="1200" dirty="0">
                <a:solidFill>
                  <a:schemeClr val="tx1"/>
                </a:solidFill>
                <a:effectLst/>
                <a:latin typeface="+mn-lt"/>
                <a:ea typeface="+mn-ea"/>
                <a:cs typeface="+mn-cs"/>
              </a:rPr>
              <a:t>with gentleness, kindness, and without </a:t>
            </a:r>
            <a:r>
              <a:rPr lang="en-US" sz="1200" b="0" i="0" kern="1200" dirty="0" err="1">
                <a:solidFill>
                  <a:schemeClr val="tx1"/>
                </a:solidFill>
                <a:effectLst/>
                <a:latin typeface="+mn-lt"/>
                <a:ea typeface="+mn-ea"/>
                <a:cs typeface="+mn-cs"/>
              </a:rPr>
              <a:t>judgement</a:t>
            </a:r>
            <a:r>
              <a:rPr lang="en-US" sz="1200" b="0" i="0" kern="1200" dirty="0">
                <a:solidFill>
                  <a:schemeClr val="tx1"/>
                </a:solidFill>
                <a:effectLst/>
                <a:latin typeface="+mn-lt"/>
                <a:ea typeface="+mn-ea"/>
                <a:cs typeface="+mn-cs"/>
              </a:rPr>
              <a:t> (30 seconds).</a:t>
            </a:r>
          </a:p>
          <a:p>
            <a:r>
              <a:rPr lang="en-US" sz="1200" b="0" i="0" kern="1200" dirty="0">
                <a:solidFill>
                  <a:schemeClr val="tx1"/>
                </a:solidFill>
                <a:effectLst/>
                <a:latin typeface="+mn-lt"/>
                <a:ea typeface="+mn-ea"/>
                <a:cs typeface="+mn-cs"/>
              </a:rPr>
              <a:t>Allow the breath to be a kind of home base (2 seconds),</a:t>
            </a:r>
          </a:p>
          <a:p>
            <a:r>
              <a:rPr lang="en-US" sz="1200" b="0" i="0" kern="1200" dirty="0">
                <a:solidFill>
                  <a:schemeClr val="tx1"/>
                </a:solidFill>
                <a:effectLst/>
                <a:latin typeface="+mn-lt"/>
                <a:ea typeface="+mn-ea"/>
                <a:cs typeface="+mn-cs"/>
              </a:rPr>
              <a:t>an anchor for awareness (20 seconds).</a:t>
            </a:r>
          </a:p>
          <a:p>
            <a:r>
              <a:rPr lang="en-US" sz="1200" b="0" i="0" kern="1200" dirty="0">
                <a:solidFill>
                  <a:schemeClr val="tx1"/>
                </a:solidFill>
                <a:effectLst/>
                <a:latin typeface="+mn-lt"/>
                <a:ea typeface="+mn-ea"/>
                <a:cs typeface="+mn-cs"/>
              </a:rPr>
              <a:t>Thoughts will come (2 seconds) and thoughts will go (2 seconds).</a:t>
            </a:r>
          </a:p>
          <a:p>
            <a:r>
              <a:rPr lang="en-US" sz="1200" b="0" i="0" kern="1200" dirty="0">
                <a:solidFill>
                  <a:schemeClr val="tx1"/>
                </a:solidFill>
                <a:effectLst/>
                <a:latin typeface="+mn-lt"/>
                <a:ea typeface="+mn-ea"/>
                <a:cs typeface="+mn-cs"/>
              </a:rPr>
              <a:t>No need to push them away (2 seconds) or to chase after them.</a:t>
            </a:r>
          </a:p>
          <a:p>
            <a:r>
              <a:rPr lang="en-US" sz="1200" b="0" i="0" kern="1200" dirty="0">
                <a:solidFill>
                  <a:schemeClr val="tx1"/>
                </a:solidFill>
                <a:effectLst/>
                <a:latin typeface="+mn-lt"/>
                <a:ea typeface="+mn-ea"/>
                <a:cs typeface="+mn-cs"/>
              </a:rPr>
              <a:t>When the mind wanders, just come back to the breath,</a:t>
            </a:r>
          </a:p>
          <a:p>
            <a:r>
              <a:rPr lang="en-US" sz="1200" b="0" i="0" kern="1200" dirty="0">
                <a:solidFill>
                  <a:schemeClr val="tx1"/>
                </a:solidFill>
                <a:effectLst/>
                <a:latin typeface="+mn-lt"/>
                <a:ea typeface="+mn-ea"/>
                <a:cs typeface="+mn-cs"/>
              </a:rPr>
              <a:t>come back to this moment (2 seconds),</a:t>
            </a:r>
          </a:p>
          <a:p>
            <a:r>
              <a:rPr lang="en-US" sz="1200" b="0" i="0" kern="1200" dirty="0">
                <a:solidFill>
                  <a:schemeClr val="tx1"/>
                </a:solidFill>
                <a:effectLst/>
                <a:latin typeface="+mn-lt"/>
                <a:ea typeface="+mn-ea"/>
                <a:cs typeface="+mn-cs"/>
              </a:rPr>
              <a:t>right here, right now (30 seconds).</a:t>
            </a:r>
          </a:p>
          <a:p>
            <a:r>
              <a:rPr lang="en-US" sz="1200" b="0" i="0" kern="1200" dirty="0">
                <a:solidFill>
                  <a:schemeClr val="tx1"/>
                </a:solidFill>
                <a:effectLst/>
                <a:latin typeface="+mn-lt"/>
                <a:ea typeface="+mn-ea"/>
                <a:cs typeface="+mn-cs"/>
              </a:rPr>
              <a:t>Lets finish this focused attention practice now by taking a full breath in (2 seconds)</a:t>
            </a:r>
          </a:p>
          <a:p>
            <a:r>
              <a:rPr lang="en-US" sz="1200" b="0" i="0" kern="1200" dirty="0">
                <a:solidFill>
                  <a:schemeClr val="tx1"/>
                </a:solidFill>
                <a:effectLst/>
                <a:latin typeface="+mn-lt"/>
                <a:ea typeface="+mn-ea"/>
                <a:cs typeface="+mn-cs"/>
              </a:rPr>
              <a:t>and a long breath out (5 seconds)</a:t>
            </a:r>
          </a:p>
          <a:p>
            <a:endParaRPr lang="en-GB" dirty="0"/>
          </a:p>
        </p:txBody>
      </p:sp>
      <p:sp>
        <p:nvSpPr>
          <p:cNvPr id="4" name="Slide Number Placeholder 3"/>
          <p:cNvSpPr>
            <a:spLocks noGrp="1"/>
          </p:cNvSpPr>
          <p:nvPr>
            <p:ph type="sldNum" sz="quarter" idx="10"/>
          </p:nvPr>
        </p:nvSpPr>
        <p:spPr/>
        <p:txBody>
          <a:bodyPr/>
          <a:lstStyle/>
          <a:p>
            <a:fld id="{2BCC2EAB-26AC-40CB-9F2D-56A7160042BA}" type="slidenum">
              <a:rPr lang="en-GB" smtClean="0"/>
              <a:t>6</a:t>
            </a:fld>
            <a:endParaRPr lang="en-GB"/>
          </a:p>
        </p:txBody>
      </p:sp>
    </p:spTree>
    <p:extLst>
      <p:ext uri="{BB962C8B-B14F-4D97-AF65-F5344CB8AC3E}">
        <p14:creationId xmlns:p14="http://schemas.microsoft.com/office/powerpoint/2010/main" val="265681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0A2732-A679-4ECD-9353-C788C409643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198535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0A2732-A679-4ECD-9353-C788C409643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34681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0A2732-A679-4ECD-9353-C788C409643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3113069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with picture 2">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0" y="0"/>
            <a:ext cx="9144000" cy="6857466"/>
          </a:xfrm>
          <a:prstGeom prst="rect">
            <a:avLst/>
          </a:prstGeom>
          <a:ln w="12700">
            <a:miter lim="400000"/>
          </a:ln>
        </p:spPr>
      </p:pic>
      <p:pic>
        <p:nvPicPr>
          <p:cNvPr id="94" name="Picture 2" descr="Picture 2"/>
          <p:cNvPicPr>
            <a:picLocks noChangeAspect="1"/>
          </p:cNvPicPr>
          <p:nvPr/>
        </p:nvPicPr>
        <p:blipFill>
          <a:blip r:embed="rId3"/>
          <a:stretch>
            <a:fillRect/>
          </a:stretch>
        </p:blipFill>
        <p:spPr>
          <a:xfrm>
            <a:off x="-396553" y="1093597"/>
            <a:ext cx="1066801" cy="810770"/>
          </a:xfrm>
          <a:prstGeom prst="rect">
            <a:avLst/>
          </a:prstGeom>
          <a:ln w="12700">
            <a:miter lim="400000"/>
          </a:ln>
        </p:spPr>
      </p:pic>
      <p:grpSp>
        <p:nvGrpSpPr>
          <p:cNvPr id="97" name="Group 7"/>
          <p:cNvGrpSpPr/>
          <p:nvPr/>
        </p:nvGrpSpPr>
        <p:grpSpPr>
          <a:xfrm>
            <a:off x="5922062" y="116630"/>
            <a:ext cx="3168355" cy="720084"/>
            <a:chOff x="0" y="0"/>
            <a:chExt cx="3168353" cy="720083"/>
          </a:xfrm>
        </p:grpSpPr>
        <p:sp>
          <p:nvSpPr>
            <p:cNvPr id="95" name="Rectangle 8"/>
            <p:cNvSpPr/>
            <p:nvPr/>
          </p:nvSpPr>
          <p:spPr>
            <a:xfrm>
              <a:off x="0" y="-1"/>
              <a:ext cx="3168354" cy="576067"/>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pic>
          <p:nvPicPr>
            <p:cNvPr id="96" name="Picture 13" descr="Picture 13"/>
            <p:cNvPicPr>
              <a:picLocks noChangeAspect="1"/>
            </p:cNvPicPr>
            <p:nvPr/>
          </p:nvPicPr>
          <p:blipFill>
            <a:blip r:embed="rId4"/>
            <a:srcRect l="12896" t="17072" r="5726" b="16522"/>
            <a:stretch>
              <a:fillRect/>
            </a:stretch>
          </p:blipFill>
          <p:spPr>
            <a:xfrm>
              <a:off x="1224136" y="53373"/>
              <a:ext cx="1818292" cy="666710"/>
            </a:xfrm>
            <a:prstGeom prst="rect">
              <a:avLst/>
            </a:prstGeom>
            <a:ln w="12700" cap="flat">
              <a:noFill/>
              <a:miter lim="400000"/>
            </a:ln>
            <a:effectLst/>
          </p:spPr>
        </p:pic>
      </p:grpSp>
      <p:pic>
        <p:nvPicPr>
          <p:cNvPr id="98" name="Picture 14" descr="Picture 14"/>
          <p:cNvPicPr>
            <a:picLocks noChangeAspect="1"/>
          </p:cNvPicPr>
          <p:nvPr/>
        </p:nvPicPr>
        <p:blipFill>
          <a:blip r:embed="rId5"/>
          <a:srcRect l="11928" t="19999"/>
          <a:stretch>
            <a:fillRect/>
          </a:stretch>
        </p:blipFill>
        <p:spPr>
          <a:xfrm>
            <a:off x="827584" y="6453335"/>
            <a:ext cx="6696744" cy="288362"/>
          </a:xfrm>
          <a:prstGeom prst="rect">
            <a:avLst/>
          </a:prstGeom>
          <a:ln w="12700">
            <a:miter lim="400000"/>
          </a:ln>
        </p:spPr>
      </p:pic>
      <p:pic>
        <p:nvPicPr>
          <p:cNvPr id="99" name="Picture 3" descr="Picture 3"/>
          <p:cNvPicPr>
            <a:picLocks noChangeAspect="1"/>
          </p:cNvPicPr>
          <p:nvPr/>
        </p:nvPicPr>
        <p:blipFill>
          <a:blip r:embed="rId6"/>
          <a:stretch>
            <a:fillRect/>
          </a:stretch>
        </p:blipFill>
        <p:spPr>
          <a:xfrm>
            <a:off x="0" y="0"/>
            <a:ext cx="9144000" cy="6857466"/>
          </a:xfrm>
          <a:prstGeom prst="rect">
            <a:avLst/>
          </a:prstGeom>
          <a:ln w="12700">
            <a:miter lim="400000"/>
          </a:ln>
        </p:spPr>
      </p:pic>
      <p:sp>
        <p:nvSpPr>
          <p:cNvPr id="100" name="Title Text"/>
          <p:cNvSpPr txBox="1">
            <a:spLocks noGrp="1"/>
          </p:cNvSpPr>
          <p:nvPr>
            <p:ph type="title"/>
          </p:nvPr>
        </p:nvSpPr>
        <p:spPr>
          <a:xfrm>
            <a:off x="480385" y="3104694"/>
            <a:ext cx="8229601" cy="648074"/>
          </a:xfrm>
          <a:prstGeom prst="rect">
            <a:avLst/>
          </a:prstGeom>
        </p:spPr>
        <p:txBody>
          <a:bodyPr/>
          <a:lstStyle>
            <a:lvl1pPr>
              <a:defRPr>
                <a:solidFill>
                  <a:srgbClr val="FFFFFF"/>
                </a:solidFill>
              </a:defRPr>
            </a:lvl1pPr>
          </a:lstStyle>
          <a:p>
            <a:r>
              <a:t>Title Text</a:t>
            </a:r>
          </a:p>
        </p:txBody>
      </p:sp>
      <p:sp>
        <p:nvSpPr>
          <p:cNvPr id="101" name="Body Level One…"/>
          <p:cNvSpPr txBox="1">
            <a:spLocks noGrp="1"/>
          </p:cNvSpPr>
          <p:nvPr>
            <p:ph type="body" sz="quarter" idx="1"/>
          </p:nvPr>
        </p:nvSpPr>
        <p:spPr>
          <a:xfrm>
            <a:off x="5977442" y="5949279"/>
            <a:ext cx="2736306" cy="504058"/>
          </a:xfrm>
          <a:prstGeom prst="rect">
            <a:avLst/>
          </a:prstGeom>
        </p:spPr>
        <p:txBody>
          <a:bodyPr/>
          <a:lstStyle>
            <a:lvl1pPr algn="r">
              <a:spcBef>
                <a:spcPts val="300"/>
              </a:spcBef>
              <a:defRPr sz="1400">
                <a:solidFill>
                  <a:srgbClr val="000000"/>
                </a:solidFill>
              </a:defRPr>
            </a:lvl1pPr>
            <a:lvl2pPr algn="r">
              <a:spcBef>
                <a:spcPts val="300"/>
              </a:spcBef>
              <a:defRPr sz="1400">
                <a:solidFill>
                  <a:srgbClr val="000000"/>
                </a:solidFill>
              </a:defRPr>
            </a:lvl2pPr>
            <a:lvl3pPr algn="r">
              <a:spcBef>
                <a:spcPts val="300"/>
              </a:spcBef>
              <a:defRPr sz="1400">
                <a:solidFill>
                  <a:srgbClr val="000000"/>
                </a:solidFill>
              </a:defRPr>
            </a:lvl3pPr>
            <a:lvl4pPr algn="r">
              <a:spcBef>
                <a:spcPts val="300"/>
              </a:spcBef>
              <a:defRPr sz="1400">
                <a:solidFill>
                  <a:srgbClr val="000000"/>
                </a:solidFill>
              </a:defRPr>
            </a:lvl4pPr>
            <a:lvl5pPr algn="r">
              <a:spcBef>
                <a:spcPts val="300"/>
              </a:spcBef>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grpSp>
        <p:nvGrpSpPr>
          <p:cNvPr id="104" name="Group 4"/>
          <p:cNvGrpSpPr/>
          <p:nvPr/>
        </p:nvGrpSpPr>
        <p:grpSpPr>
          <a:xfrm>
            <a:off x="5922062" y="116630"/>
            <a:ext cx="3168355" cy="720084"/>
            <a:chOff x="0" y="0"/>
            <a:chExt cx="3168353" cy="720083"/>
          </a:xfrm>
        </p:grpSpPr>
        <p:sp>
          <p:nvSpPr>
            <p:cNvPr id="102" name="Rectangle 5"/>
            <p:cNvSpPr/>
            <p:nvPr/>
          </p:nvSpPr>
          <p:spPr>
            <a:xfrm>
              <a:off x="0" y="-1"/>
              <a:ext cx="3168354" cy="576067"/>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endParaRPr/>
            </a:p>
          </p:txBody>
        </p:sp>
        <p:pic>
          <p:nvPicPr>
            <p:cNvPr id="103" name="Picture 6" descr="Picture 6"/>
            <p:cNvPicPr>
              <a:picLocks noChangeAspect="1"/>
            </p:cNvPicPr>
            <p:nvPr/>
          </p:nvPicPr>
          <p:blipFill>
            <a:blip r:embed="rId4"/>
            <a:srcRect l="12896" t="17072" r="5726" b="16522"/>
            <a:stretch>
              <a:fillRect/>
            </a:stretch>
          </p:blipFill>
          <p:spPr>
            <a:xfrm>
              <a:off x="1224136" y="53373"/>
              <a:ext cx="1818292" cy="666710"/>
            </a:xfrm>
            <a:prstGeom prst="rect">
              <a:avLst/>
            </a:prstGeom>
            <a:ln w="12700" cap="flat">
              <a:noFill/>
              <a:miter lim="400000"/>
            </a:ln>
            <a:effectLst/>
          </p:spPr>
        </p:pic>
      </p:grpSp>
      <p:sp>
        <p:nvSpPr>
          <p:cNvPr id="10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0709818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Heading page">
    <p:spTree>
      <p:nvGrpSpPr>
        <p:cNvPr id="1" name=""/>
        <p:cNvGrpSpPr/>
        <p:nvPr/>
      </p:nvGrpSpPr>
      <p:grpSpPr>
        <a:xfrm>
          <a:off x="0" y="0"/>
          <a:ext cx="0" cy="0"/>
          <a:chOff x="0" y="0"/>
          <a:chExt cx="0" cy="0"/>
        </a:xfrm>
      </p:grpSpPr>
      <p:pic>
        <p:nvPicPr>
          <p:cNvPr id="185" name="Picture 1" descr="Picture 1"/>
          <p:cNvPicPr>
            <a:picLocks noChangeAspect="1"/>
          </p:cNvPicPr>
          <p:nvPr/>
        </p:nvPicPr>
        <p:blipFill>
          <a:blip r:embed="rId2" cstate="print"/>
          <a:stretch>
            <a:fillRect/>
          </a:stretch>
        </p:blipFill>
        <p:spPr>
          <a:xfrm>
            <a:off x="0" y="0"/>
            <a:ext cx="9144000" cy="6857465"/>
          </a:xfrm>
          <a:prstGeom prst="rect">
            <a:avLst/>
          </a:prstGeom>
          <a:ln w="12700">
            <a:miter lim="400000"/>
          </a:ln>
        </p:spPr>
      </p:pic>
      <p:pic>
        <p:nvPicPr>
          <p:cNvPr id="186" name="Picture 2" descr="Picture 2"/>
          <p:cNvPicPr>
            <a:picLocks noChangeAspect="1"/>
          </p:cNvPicPr>
          <p:nvPr/>
        </p:nvPicPr>
        <p:blipFill>
          <a:blip r:embed="rId3" cstate="print"/>
          <a:stretch>
            <a:fillRect/>
          </a:stretch>
        </p:blipFill>
        <p:spPr>
          <a:xfrm>
            <a:off x="-396553" y="1093597"/>
            <a:ext cx="1066801" cy="810769"/>
          </a:xfrm>
          <a:prstGeom prst="rect">
            <a:avLst/>
          </a:prstGeom>
          <a:ln w="12700">
            <a:miter lim="400000"/>
          </a:ln>
        </p:spPr>
      </p:pic>
      <p:grpSp>
        <p:nvGrpSpPr>
          <p:cNvPr id="2" name="Group 7"/>
          <p:cNvGrpSpPr/>
          <p:nvPr/>
        </p:nvGrpSpPr>
        <p:grpSpPr>
          <a:xfrm>
            <a:off x="5922062" y="116631"/>
            <a:ext cx="3168353" cy="720082"/>
            <a:chOff x="0" y="0"/>
            <a:chExt cx="3168351" cy="720080"/>
          </a:xfrm>
        </p:grpSpPr>
        <p:sp>
          <p:nvSpPr>
            <p:cNvPr id="187" name="Rectangle 8"/>
            <p:cNvSpPr/>
            <p:nvPr/>
          </p:nvSpPr>
          <p:spPr>
            <a:xfrm>
              <a:off x="0" y="-1"/>
              <a:ext cx="3168352" cy="576065"/>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188" name="Picture 13" descr="Picture 13"/>
            <p:cNvPicPr>
              <a:picLocks noChangeAspect="1"/>
            </p:cNvPicPr>
            <p:nvPr/>
          </p:nvPicPr>
          <p:blipFill>
            <a:blip r:embed="rId4" cstate="print"/>
            <a:srcRect l="12896" t="17072" r="5726" b="16522"/>
            <a:stretch>
              <a:fillRect/>
            </a:stretch>
          </p:blipFill>
          <p:spPr>
            <a:xfrm>
              <a:off x="1224136" y="53373"/>
              <a:ext cx="1818290" cy="666708"/>
            </a:xfrm>
            <a:prstGeom prst="rect">
              <a:avLst/>
            </a:prstGeom>
            <a:ln w="12700" cap="flat">
              <a:noFill/>
              <a:miter lim="400000"/>
            </a:ln>
            <a:effectLst/>
          </p:spPr>
        </p:pic>
      </p:grpSp>
      <p:pic>
        <p:nvPicPr>
          <p:cNvPr id="190" name="Picture 14" descr="Picture 14"/>
          <p:cNvPicPr>
            <a:picLocks noChangeAspect="1"/>
          </p:cNvPicPr>
          <p:nvPr/>
        </p:nvPicPr>
        <p:blipFill>
          <a:blip r:embed="rId5" cstate="print"/>
          <a:srcRect l="11928" t="19998"/>
          <a:stretch>
            <a:fillRect/>
          </a:stretch>
        </p:blipFill>
        <p:spPr>
          <a:xfrm>
            <a:off x="827584" y="6453335"/>
            <a:ext cx="6696744" cy="288361"/>
          </a:xfrm>
          <a:prstGeom prst="rect">
            <a:avLst/>
          </a:prstGeom>
          <a:ln w="12700">
            <a:miter lim="400000"/>
          </a:ln>
        </p:spPr>
      </p:pic>
      <p:sp>
        <p:nvSpPr>
          <p:cNvPr id="191" name="Title Text"/>
          <p:cNvSpPr txBox="1">
            <a:spLocks noGrp="1"/>
          </p:cNvSpPr>
          <p:nvPr>
            <p:ph type="title"/>
          </p:nvPr>
        </p:nvSpPr>
        <p:spPr>
          <a:xfrm>
            <a:off x="971599" y="1052736"/>
            <a:ext cx="7740001" cy="1440001"/>
          </a:xfrm>
          <a:prstGeom prst="rect">
            <a:avLst/>
          </a:prstGeom>
        </p:spPr>
        <p:txBody>
          <a:bodyPr/>
          <a:lstStyle>
            <a:lvl1pPr>
              <a:defRPr sz="4000" b="1">
                <a:solidFill>
                  <a:schemeClr val="accent1"/>
                </a:solidFill>
              </a:defRPr>
            </a:lvl1pPr>
          </a:lstStyle>
          <a:p>
            <a:r>
              <a:rPr dirty="0"/>
              <a:t>Title Text</a:t>
            </a:r>
          </a:p>
        </p:txBody>
      </p:sp>
      <p:sp>
        <p:nvSpPr>
          <p:cNvPr id="192" name="Body Level One…"/>
          <p:cNvSpPr txBox="1">
            <a:spLocks noGrp="1"/>
          </p:cNvSpPr>
          <p:nvPr>
            <p:ph type="body" sz="half" idx="1"/>
          </p:nvPr>
        </p:nvSpPr>
        <p:spPr>
          <a:xfrm>
            <a:off x="971599" y="2780927"/>
            <a:ext cx="7740001" cy="2160241"/>
          </a:xfrm>
          <a:prstGeom prst="rect">
            <a:avLst/>
          </a:prstGeom>
        </p:spPr>
        <p:txBody>
          <a:bodyPr/>
          <a:lstStyle>
            <a:lvl1pPr>
              <a:lnSpc>
                <a:spcPct val="110000"/>
              </a:lnSpc>
              <a:spcBef>
                <a:spcPts val="400"/>
              </a:spcBef>
              <a:defRPr sz="1800"/>
            </a:lvl1pPr>
            <a:lvl2pPr>
              <a:lnSpc>
                <a:spcPct val="110000"/>
              </a:lnSpc>
              <a:spcBef>
                <a:spcPts val="400"/>
              </a:spcBef>
              <a:defRPr sz="1800"/>
            </a:lvl2pPr>
            <a:lvl3pPr>
              <a:lnSpc>
                <a:spcPct val="110000"/>
              </a:lnSpc>
              <a:spcBef>
                <a:spcPts val="400"/>
              </a:spcBef>
              <a:defRPr sz="1800"/>
            </a:lvl3pPr>
            <a:lvl4pPr>
              <a:lnSpc>
                <a:spcPct val="110000"/>
              </a:lnSpc>
              <a:spcBef>
                <a:spcPts val="400"/>
              </a:spcBef>
              <a:defRPr sz="1800"/>
            </a:lvl4pPr>
            <a:lvl5pPr>
              <a:lnSpc>
                <a:spcPct val="110000"/>
              </a:lnSpc>
              <a:spcBef>
                <a:spcPts val="400"/>
              </a:spcBef>
              <a:defRPr sz="1800"/>
            </a:lvl5pPr>
          </a:lstStyle>
          <a:p>
            <a:r>
              <a:t>Body Level One</a:t>
            </a:r>
          </a:p>
          <a:p>
            <a:pPr lvl="1"/>
            <a:r>
              <a:t>Body Level Two</a:t>
            </a:r>
          </a:p>
          <a:p>
            <a:pPr lvl="2"/>
            <a:r>
              <a:t>Body Level Three</a:t>
            </a:r>
          </a:p>
          <a:p>
            <a:pPr lvl="3"/>
            <a:r>
              <a:t>Body Level Four</a:t>
            </a:r>
          </a:p>
          <a:p>
            <a:pPr lvl="4"/>
            <a:r>
              <a:t>Body Level Five</a:t>
            </a:r>
          </a:p>
        </p:txBody>
      </p:sp>
      <p:sp>
        <p:nvSpPr>
          <p:cNvPr id="193" name="Text Placeholder 3"/>
          <p:cNvSpPr>
            <a:spLocks noGrp="1"/>
          </p:cNvSpPr>
          <p:nvPr>
            <p:ph type="body" sz="quarter" idx="13"/>
          </p:nvPr>
        </p:nvSpPr>
        <p:spPr>
          <a:xfrm>
            <a:off x="963590" y="5058021"/>
            <a:ext cx="7747156" cy="431978"/>
          </a:xfrm>
          <a:prstGeom prst="rect">
            <a:avLst/>
          </a:prstGeom>
        </p:spPr>
        <p:txBody>
          <a:bodyPr/>
          <a:lstStyle/>
          <a:p>
            <a:pPr>
              <a:spcBef>
                <a:spcPts val="400"/>
              </a:spcBef>
              <a:defRPr sz="1800"/>
            </a:pPr>
            <a:endParaRPr/>
          </a:p>
        </p:txBody>
      </p:sp>
      <p:sp>
        <p:nvSpPr>
          <p:cNvPr id="19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1973518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0A2732-A679-4ECD-9353-C788C409643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351799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A2732-A679-4ECD-9353-C788C4096439}"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274702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B0A2732-A679-4ECD-9353-C788C4096439}"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424329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0A2732-A679-4ECD-9353-C788C4096439}" type="datetimeFigureOut">
              <a:rPr lang="en-GB" smtClean="0"/>
              <a:t>28/09/2020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181925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B0A2732-A679-4ECD-9353-C788C4096439}" type="datetimeFigureOut">
              <a:rPr lang="en-GB" smtClean="0"/>
              <a:t>28/09/2020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60681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A2732-A679-4ECD-9353-C788C4096439}" type="datetimeFigureOut">
              <a:rPr lang="en-GB" smtClean="0"/>
              <a:t>28/09/2020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52763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A2732-A679-4ECD-9353-C788C4096439}"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32467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A2732-A679-4ECD-9353-C788C4096439}"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FEA999-F669-42FC-9624-96582482A2B4}" type="slidenum">
              <a:rPr lang="en-GB" smtClean="0"/>
              <a:t>‹#›</a:t>
            </a:fld>
            <a:endParaRPr lang="en-GB"/>
          </a:p>
        </p:txBody>
      </p:sp>
    </p:spTree>
    <p:extLst>
      <p:ext uri="{BB962C8B-B14F-4D97-AF65-F5344CB8AC3E}">
        <p14:creationId xmlns:p14="http://schemas.microsoft.com/office/powerpoint/2010/main" val="394312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A2732-A679-4ECD-9353-C788C4096439}" type="datetimeFigureOut">
              <a:rPr lang="en-GB" smtClean="0"/>
              <a:t>28/09/2020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EA999-F669-42FC-9624-96582482A2B4}" type="slidenum">
              <a:rPr lang="en-GB" smtClean="0"/>
              <a:t>‹#›</a:t>
            </a:fld>
            <a:endParaRPr lang="en-GB"/>
          </a:p>
        </p:txBody>
      </p:sp>
    </p:spTree>
    <p:extLst>
      <p:ext uri="{BB962C8B-B14F-4D97-AF65-F5344CB8AC3E}">
        <p14:creationId xmlns:p14="http://schemas.microsoft.com/office/powerpoint/2010/main" val="2071298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2.jpeg"/><Relationship Id="rId5" Type="http://schemas.openxmlformats.org/officeDocument/2006/relationships/diagramQuickStyle" Target="../diagrams/quickStyle1.xml"/><Relationship Id="rId15" Type="http://schemas.openxmlformats.org/officeDocument/2006/relationships/image" Target="../media/image16.png"/><Relationship Id="rId10" Type="http://schemas.openxmlformats.org/officeDocument/2006/relationships/image" Target="../media/image11.gif"/><Relationship Id="rId4" Type="http://schemas.openxmlformats.org/officeDocument/2006/relationships/diagramLayout" Target="../diagrams/layout1.xml"/><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hyperlink" Target="https://wandcareall-my.sharepoint.com/personal/sarahcook_wandcareall_org_uk/_layouts/15/onedrive.aspx?id=%2Fpersonal%2Fsarahcook%5Fwandcareall%5Forg%5Fuk%2FDocuments%2FKey%20team%20files%2FManaging%20during%20lockdown%20%2D%20lethargy%20cycle%20and%20common%20changes%2Emp4&amp;parent=%2Fpersonal%2Fsarahcook%5Fwandcareall%5Forg%5Fuk%2FDocuments%2FKey%20team%20files&amp;originalPath=aHR0cHM6Ly93YW5kY2FyZWFsbC1teS5zaGFyZXBvaW50LmNvbS86djovZy9wZXJzb25hbC9zYXJhaGNvb2tfd2FuZGNhcmVhbGxfb3JnX3VrL0VVdGlkX3ppd2FoT295Z3JCS3NNZ24wQjNNYWxFRmF3bHVCQVFDTzRwMHd6WEE_cnRpbWU9SGVKN1pLVmoyRWc" TargetMode="External"/><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gif"/></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3"/>
          <p:cNvSpPr txBox="1">
            <a:spLocks noGrp="1"/>
          </p:cNvSpPr>
          <p:nvPr>
            <p:ph type="title"/>
          </p:nvPr>
        </p:nvSpPr>
        <p:spPr>
          <a:xfrm>
            <a:off x="-10548" y="2744924"/>
            <a:ext cx="8712968" cy="1368152"/>
          </a:xfrm>
          <a:prstGeom prst="rect">
            <a:avLst/>
          </a:prstGeom>
        </p:spPr>
        <p:txBody>
          <a:bodyPr>
            <a:normAutofit/>
          </a:bodyPr>
          <a:lstStyle/>
          <a:p>
            <a:pPr algn="l"/>
            <a:r>
              <a:rPr lang="en-US" b="1" dirty="0"/>
              <a:t>Wellbeing Service</a:t>
            </a:r>
            <a:endParaRPr b="1" dirty="0"/>
          </a:p>
        </p:txBody>
      </p:sp>
      <p:pic>
        <p:nvPicPr>
          <p:cNvPr id="382" name="Picture 2" descr="Picture 2"/>
          <p:cNvPicPr>
            <a:picLocks noChangeAspect="1"/>
          </p:cNvPicPr>
          <p:nvPr/>
        </p:nvPicPr>
        <p:blipFill>
          <a:blip r:embed="rId3"/>
          <a:stretch>
            <a:fillRect/>
          </a:stretch>
        </p:blipFill>
        <p:spPr>
          <a:xfrm>
            <a:off x="6673936" y="5733255"/>
            <a:ext cx="2358272" cy="908722"/>
          </a:xfrm>
          <a:prstGeom prst="rect">
            <a:avLst/>
          </a:prstGeom>
          <a:ln w="12700">
            <a:miter lim="400000"/>
          </a:ln>
        </p:spPr>
      </p:pic>
    </p:spTree>
    <p:extLst>
      <p:ext uri="{BB962C8B-B14F-4D97-AF65-F5344CB8AC3E}">
        <p14:creationId xmlns:p14="http://schemas.microsoft.com/office/powerpoint/2010/main" val="2110360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075" y="548680"/>
            <a:ext cx="7740001" cy="1440001"/>
          </a:xfrm>
        </p:spPr>
        <p:txBody>
          <a:bodyPr/>
          <a:lstStyle/>
          <a:p>
            <a:r>
              <a:rPr lang="en-GB" dirty="0"/>
              <a:t>What is wellbeing?</a:t>
            </a:r>
          </a:p>
        </p:txBody>
      </p:sp>
      <p:pic>
        <p:nvPicPr>
          <p:cNvPr id="5" name="Content Placeholder 3" descr="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5537" y="1700808"/>
            <a:ext cx="5763078" cy="3733825"/>
          </a:xfrm>
          <a:prstGeom prst="rect">
            <a:avLst/>
          </a:prstGeom>
          <a:ln w="12700">
            <a:miter lim="400000"/>
          </a:ln>
        </p:spPr>
      </p:pic>
      <p:sp>
        <p:nvSpPr>
          <p:cNvPr id="6" name="TextBox 5"/>
          <p:cNvSpPr txBox="1"/>
          <p:nvPr/>
        </p:nvSpPr>
        <p:spPr>
          <a:xfrm>
            <a:off x="1338684" y="5434633"/>
            <a:ext cx="7056784" cy="923330"/>
          </a:xfrm>
          <a:prstGeom prst="rect">
            <a:avLst/>
          </a:prstGeom>
          <a:noFill/>
        </p:spPr>
        <p:txBody>
          <a:bodyPr wrap="square" rtlCol="0">
            <a:spAutoFit/>
          </a:bodyPr>
          <a:lstStyle/>
          <a:p>
            <a:pPr algn="ctr"/>
            <a:r>
              <a:rPr lang="en-GB" dirty="0"/>
              <a:t>Managing your wellbeing </a:t>
            </a:r>
            <a:r>
              <a:rPr lang="en-GB" u="sng" dirty="0"/>
              <a:t>increases</a:t>
            </a:r>
            <a:r>
              <a:rPr lang="en-GB" dirty="0"/>
              <a:t> your </a:t>
            </a:r>
            <a:r>
              <a:rPr lang="en-GB" b="1" i="1" dirty="0">
                <a:solidFill>
                  <a:schemeClr val="accent6"/>
                </a:solidFill>
              </a:rPr>
              <a:t>resilience</a:t>
            </a:r>
            <a:r>
              <a:rPr lang="en-GB" dirty="0"/>
              <a:t>, making you more able to manage stressful life situations and helps you to live a more </a:t>
            </a:r>
            <a:r>
              <a:rPr lang="en-GB" b="1" i="1" dirty="0">
                <a:solidFill>
                  <a:schemeClr val="accent6"/>
                </a:solidFill>
              </a:rPr>
              <a:t>positive lifestyle</a:t>
            </a:r>
          </a:p>
        </p:txBody>
      </p:sp>
    </p:spTree>
    <p:extLst>
      <p:ext uri="{BB962C8B-B14F-4D97-AF65-F5344CB8AC3E}">
        <p14:creationId xmlns:p14="http://schemas.microsoft.com/office/powerpoint/2010/main" val="33961304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740001" cy="1440001"/>
          </a:xfrm>
        </p:spPr>
        <p:txBody>
          <a:bodyPr/>
          <a:lstStyle/>
          <a:p>
            <a:r>
              <a:rPr lang="en-GB" dirty="0"/>
              <a:t>How we work with the community</a:t>
            </a:r>
          </a:p>
        </p:txBody>
      </p:sp>
      <p:graphicFrame>
        <p:nvGraphicFramePr>
          <p:cNvPr id="5" name="Diagram 4"/>
          <p:cNvGraphicFramePr/>
          <p:nvPr>
            <p:extLst>
              <p:ext uri="{D42A27DB-BD31-4B8C-83A1-F6EECF244321}">
                <p14:modId xmlns:p14="http://schemas.microsoft.com/office/powerpoint/2010/main" val="1711949927"/>
              </p:ext>
            </p:extLst>
          </p:nvPr>
        </p:nvGraphicFramePr>
        <p:xfrm>
          <a:off x="-97261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4700" r="6501"/>
          <a:stretch/>
        </p:blipFill>
        <p:spPr>
          <a:xfrm>
            <a:off x="6141692" y="1719857"/>
            <a:ext cx="2657325" cy="168369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7904" y="1721991"/>
            <a:ext cx="2271067" cy="1703300"/>
          </a:xfrm>
          <a:prstGeom prst="rect">
            <a:avLst/>
          </a:prstGeom>
        </p:spPr>
      </p:pic>
      <p:sp>
        <p:nvSpPr>
          <p:cNvPr id="8" name="TextBox 7"/>
          <p:cNvSpPr txBox="1"/>
          <p:nvPr/>
        </p:nvSpPr>
        <p:spPr>
          <a:xfrm>
            <a:off x="3707904" y="3425291"/>
            <a:ext cx="227106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SHARE Community</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92080" y="5226003"/>
            <a:ext cx="1820529" cy="801033"/>
          </a:xfrm>
          <a:prstGeom prst="rect">
            <a:avLst/>
          </a:prstGeom>
        </p:spPr>
      </p:pic>
      <p:sp>
        <p:nvSpPr>
          <p:cNvPr id="9" name="TextBox 8"/>
          <p:cNvSpPr txBox="1"/>
          <p:nvPr/>
        </p:nvSpPr>
        <p:spPr>
          <a:xfrm>
            <a:off x="6141692" y="3365268"/>
            <a:ext cx="2664296"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t>CARAS for Young People</a:t>
            </a:r>
          </a:p>
        </p:txBody>
      </p:sp>
      <p:pic>
        <p:nvPicPr>
          <p:cNvPr id="10" name="Picture 4" descr="See the source imag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5570"/>
          <a:stretch/>
        </p:blipFill>
        <p:spPr bwMode="auto">
          <a:xfrm>
            <a:off x="5715932" y="3734600"/>
            <a:ext cx="1396677" cy="12063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709985" y="4940907"/>
            <a:ext cx="1402624" cy="369332"/>
          </a:xfrm>
          <a:prstGeom prst="rect">
            <a:avLst/>
          </a:prstGeom>
          <a:noFill/>
        </p:spPr>
        <p:txBody>
          <a:bodyPr wrap="square" rtlCol="0">
            <a:spAutoFit/>
          </a:bodyPr>
          <a:lstStyle/>
          <a:p>
            <a:pPr algn="ctr"/>
            <a:r>
              <a:rPr lang="en-GB" dirty="0"/>
              <a:t>AGE UK</a:t>
            </a: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73477" y="3734600"/>
            <a:ext cx="1505197" cy="2257796"/>
          </a:xfrm>
          <a:prstGeom prst="rect">
            <a:avLst/>
          </a:prstGeom>
        </p:spPr>
      </p:pic>
      <p:sp>
        <p:nvSpPr>
          <p:cNvPr id="12" name="TextBox 11"/>
          <p:cNvSpPr txBox="1"/>
          <p:nvPr/>
        </p:nvSpPr>
        <p:spPr>
          <a:xfrm>
            <a:off x="7268361" y="5934895"/>
            <a:ext cx="1512168" cy="646331"/>
          </a:xfrm>
          <a:prstGeom prst="rect">
            <a:avLst/>
          </a:prstGeom>
          <a:noFill/>
        </p:spPr>
        <p:txBody>
          <a:bodyPr wrap="square" rtlCol="0">
            <a:spAutoFit/>
          </a:bodyPr>
          <a:lstStyle/>
          <a:p>
            <a:pPr algn="ctr"/>
            <a:r>
              <a:rPr lang="en-GB" dirty="0"/>
              <a:t>Wandsworth Carers Centre</a:t>
            </a:r>
          </a:p>
        </p:txBody>
      </p:sp>
      <p:pic>
        <p:nvPicPr>
          <p:cNvPr id="13"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63888" y="3743766"/>
            <a:ext cx="2146097" cy="1045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foodbank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7904" y="4626396"/>
            <a:ext cx="1367458" cy="10085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rotWithShape="1">
          <a:blip r:embed="rId15">
            <a:extLst>
              <a:ext uri="{28A0092B-C50C-407E-A947-70E740481C1C}">
                <a14:useLocalDpi xmlns:a14="http://schemas.microsoft.com/office/drawing/2010/main" val="0"/>
              </a:ext>
            </a:extLst>
          </a:blip>
          <a:srcRect t="23896" r="10390"/>
          <a:stretch/>
        </p:blipFill>
        <p:spPr bwMode="auto">
          <a:xfrm>
            <a:off x="3563888" y="5336513"/>
            <a:ext cx="1511474" cy="69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40858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24270"/>
            <a:ext cx="7740001" cy="1440001"/>
          </a:xfrm>
        </p:spPr>
        <p:txBody>
          <a:bodyPr/>
          <a:lstStyle/>
          <a:p>
            <a:r>
              <a:rPr lang="en-GB" dirty="0"/>
              <a:t>Adapting to the pandemic</a:t>
            </a:r>
          </a:p>
        </p:txBody>
      </p:sp>
      <p:sp>
        <p:nvSpPr>
          <p:cNvPr id="5" name="TextBox 4"/>
          <p:cNvSpPr txBox="1"/>
          <p:nvPr/>
        </p:nvSpPr>
        <p:spPr>
          <a:xfrm>
            <a:off x="1822116" y="1916832"/>
            <a:ext cx="1741772"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dirty="0"/>
              <a:t>1-1 telephone workshops</a:t>
            </a:r>
          </a:p>
        </p:txBody>
      </p:sp>
      <p:sp>
        <p:nvSpPr>
          <p:cNvPr id="7" name="TextBox 6"/>
          <p:cNvSpPr txBox="1"/>
          <p:nvPr/>
        </p:nvSpPr>
        <p:spPr>
          <a:xfrm>
            <a:off x="6467428" y="1749005"/>
            <a:ext cx="1780046" cy="707886"/>
          </a:xfrm>
          <a:prstGeom prst="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dirty="0"/>
              <a:t>Online group workshops</a:t>
            </a:r>
          </a:p>
        </p:txBody>
      </p:sp>
      <p:sp>
        <p:nvSpPr>
          <p:cNvPr id="8" name="TextBox 7"/>
          <p:cNvSpPr txBox="1"/>
          <p:nvPr/>
        </p:nvSpPr>
        <p:spPr>
          <a:xfrm>
            <a:off x="1183202" y="3116527"/>
            <a:ext cx="1224136"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2000" dirty="0"/>
              <a:t>Webinars</a:t>
            </a:r>
          </a:p>
        </p:txBody>
      </p:sp>
      <p:sp>
        <p:nvSpPr>
          <p:cNvPr id="9" name="TextBox 8"/>
          <p:cNvSpPr txBox="1"/>
          <p:nvPr/>
        </p:nvSpPr>
        <p:spPr>
          <a:xfrm>
            <a:off x="4268528" y="1676798"/>
            <a:ext cx="1336452"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t>Wellbeing summit</a:t>
            </a:r>
          </a:p>
        </p:txBody>
      </p:sp>
      <p:sp>
        <p:nvSpPr>
          <p:cNvPr id="10" name="TextBox 9"/>
          <p:cNvSpPr txBox="1"/>
          <p:nvPr/>
        </p:nvSpPr>
        <p:spPr>
          <a:xfrm>
            <a:off x="2878924" y="5078585"/>
            <a:ext cx="1208696" cy="400110"/>
          </a:xfrm>
          <a:prstGeom prst="rect">
            <a:avLst/>
          </a:prstGeom>
          <a:ln>
            <a:solidFill>
              <a:srgbClr val="E72BB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Podcast</a:t>
            </a:r>
          </a:p>
        </p:txBody>
      </p:sp>
      <p:sp>
        <p:nvSpPr>
          <p:cNvPr id="11" name="TextBox 10"/>
          <p:cNvSpPr txBox="1"/>
          <p:nvPr/>
        </p:nvSpPr>
        <p:spPr>
          <a:xfrm>
            <a:off x="5386883" y="4986997"/>
            <a:ext cx="1112242" cy="400110"/>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YouTube</a:t>
            </a:r>
          </a:p>
        </p:txBody>
      </p:sp>
      <p:sp>
        <p:nvSpPr>
          <p:cNvPr id="12" name="TextBox 11"/>
          <p:cNvSpPr txBox="1"/>
          <p:nvPr/>
        </p:nvSpPr>
        <p:spPr>
          <a:xfrm>
            <a:off x="7184838" y="4126031"/>
            <a:ext cx="1584176" cy="40011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Social media</a:t>
            </a:r>
          </a:p>
        </p:txBody>
      </p:sp>
      <p:sp>
        <p:nvSpPr>
          <p:cNvPr id="13" name="TextBox 12"/>
          <p:cNvSpPr txBox="1"/>
          <p:nvPr/>
        </p:nvSpPr>
        <p:spPr>
          <a:xfrm>
            <a:off x="3563888" y="3171924"/>
            <a:ext cx="2623988" cy="954107"/>
          </a:xfrm>
          <a:prstGeom prst="rect">
            <a:avLst/>
          </a:prstGeom>
          <a:noFill/>
        </p:spPr>
        <p:txBody>
          <a:bodyPr wrap="square" rtlCol="0">
            <a:spAutoFit/>
          </a:bodyPr>
          <a:lstStyle/>
          <a:p>
            <a:pPr algn="ctr"/>
            <a:r>
              <a:rPr lang="en-GB" sz="2800" b="1" dirty="0"/>
              <a:t>Developed an online presence</a:t>
            </a:r>
          </a:p>
        </p:txBody>
      </p:sp>
      <p:sp>
        <p:nvSpPr>
          <p:cNvPr id="14" name="Oval 13"/>
          <p:cNvSpPr/>
          <p:nvPr/>
        </p:nvSpPr>
        <p:spPr>
          <a:xfrm>
            <a:off x="3483272" y="2989942"/>
            <a:ext cx="2736304" cy="1375162"/>
          </a:xfrm>
          <a:prstGeom prst="ellipse">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6" name="Straight Arrow Connector 15"/>
          <p:cNvCxnSpPr>
            <a:stCxn id="14" idx="1"/>
          </p:cNvCxnSpPr>
          <p:nvPr/>
        </p:nvCxnSpPr>
        <p:spPr>
          <a:xfrm flipH="1" flipV="1">
            <a:off x="3275274" y="2624718"/>
            <a:ext cx="608720" cy="56661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0" name="Straight Arrow Connector 19"/>
          <p:cNvCxnSpPr>
            <a:endCxn id="9" idx="2"/>
          </p:cNvCxnSpPr>
          <p:nvPr/>
        </p:nvCxnSpPr>
        <p:spPr>
          <a:xfrm flipV="1">
            <a:off x="4771115" y="2384684"/>
            <a:ext cx="165639" cy="59460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a:stCxn id="14" idx="7"/>
          </p:cNvCxnSpPr>
          <p:nvPr/>
        </p:nvCxnSpPr>
        <p:spPr>
          <a:xfrm flipV="1">
            <a:off x="5818854" y="2456891"/>
            <a:ext cx="1273426" cy="734439"/>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1"/>
          </p:cNvCxnSpPr>
          <p:nvPr/>
        </p:nvCxnSpPr>
        <p:spPr>
          <a:xfrm>
            <a:off x="6084168" y="4005064"/>
            <a:ext cx="1100670" cy="3210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1" idx="0"/>
          </p:cNvCxnSpPr>
          <p:nvPr/>
        </p:nvCxnSpPr>
        <p:spPr>
          <a:xfrm>
            <a:off x="5551350" y="4293096"/>
            <a:ext cx="391654" cy="69390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3"/>
            <a:endCxn id="10" idx="0"/>
          </p:cNvCxnSpPr>
          <p:nvPr/>
        </p:nvCxnSpPr>
        <p:spPr>
          <a:xfrm flipH="1">
            <a:off x="3483272" y="4163716"/>
            <a:ext cx="400722" cy="914869"/>
          </a:xfrm>
          <a:prstGeom prst="straightConnector1">
            <a:avLst/>
          </a:prstGeom>
          <a:ln>
            <a:solidFill>
              <a:srgbClr val="E72BB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2"/>
            <a:endCxn id="8" idx="3"/>
          </p:cNvCxnSpPr>
          <p:nvPr/>
        </p:nvCxnSpPr>
        <p:spPr>
          <a:xfrm flipH="1" flipV="1">
            <a:off x="2407338" y="3316582"/>
            <a:ext cx="1075934" cy="360941"/>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662055" y="4991543"/>
            <a:ext cx="2411759" cy="1323439"/>
          </a:xfrm>
          <a:prstGeom prst="rect">
            <a:avLst/>
          </a:prstGeom>
          <a:noFill/>
          <a:ln w="19050">
            <a:solidFill>
              <a:srgbClr val="FF0000"/>
            </a:solidFill>
          </a:ln>
        </p:spPr>
        <p:txBody>
          <a:bodyPr wrap="square" rtlCol="0">
            <a:spAutoFit/>
          </a:bodyPr>
          <a:lstStyle/>
          <a:p>
            <a:r>
              <a:rPr lang="en-GB" sz="1600" b="1" dirty="0" err="1"/>
              <a:t>Instagram</a:t>
            </a:r>
            <a:r>
              <a:rPr lang="en-GB" sz="1600" b="1" dirty="0"/>
              <a:t>: </a:t>
            </a:r>
            <a:r>
              <a:rPr lang="en-GB" sz="1600" i="1" dirty="0" err="1"/>
              <a:t>talk.wandsworth.wellbeing</a:t>
            </a:r>
            <a:endParaRPr lang="en-GB" sz="1600" i="1" dirty="0"/>
          </a:p>
          <a:p>
            <a:r>
              <a:rPr lang="en-GB" sz="1600" b="1" dirty="0"/>
              <a:t>Twitter: </a:t>
            </a:r>
            <a:r>
              <a:rPr lang="en-GB" sz="1600" i="1" dirty="0" err="1"/>
              <a:t>talkwandsworth</a:t>
            </a:r>
            <a:endParaRPr lang="en-GB" sz="1600" i="1" dirty="0"/>
          </a:p>
          <a:p>
            <a:r>
              <a:rPr lang="en-GB" sz="1600" b="1" dirty="0" err="1"/>
              <a:t>NextDoor</a:t>
            </a:r>
            <a:r>
              <a:rPr lang="en-GB" sz="1600" b="1" dirty="0"/>
              <a:t>: </a:t>
            </a:r>
            <a:r>
              <a:rPr lang="en-GB" sz="1600" i="1" dirty="0"/>
              <a:t>NHS Talk Wandsworth</a:t>
            </a:r>
          </a:p>
        </p:txBody>
      </p:sp>
      <p:cxnSp>
        <p:nvCxnSpPr>
          <p:cNvPr id="40" name="Straight Arrow Connector 39"/>
          <p:cNvCxnSpPr>
            <a:stCxn id="12" idx="2"/>
          </p:cNvCxnSpPr>
          <p:nvPr/>
        </p:nvCxnSpPr>
        <p:spPr>
          <a:xfrm>
            <a:off x="7976926" y="4526141"/>
            <a:ext cx="0" cy="465402"/>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83272" y="5896849"/>
            <a:ext cx="2769420" cy="369332"/>
          </a:xfrm>
          <a:prstGeom prst="rect">
            <a:avLst/>
          </a:prstGeom>
          <a:noFill/>
          <a:ln w="19050">
            <a:solidFill>
              <a:srgbClr val="FFC000"/>
            </a:solidFill>
          </a:ln>
        </p:spPr>
        <p:txBody>
          <a:bodyPr wrap="square" rtlCol="0">
            <a:spAutoFit/>
          </a:bodyPr>
          <a:lstStyle/>
          <a:p>
            <a:pPr algn="ctr"/>
            <a:r>
              <a:rPr lang="en-GB" i="1" dirty="0"/>
              <a:t>Talk Wandsworth Wellbeing</a:t>
            </a:r>
          </a:p>
        </p:txBody>
      </p:sp>
      <p:cxnSp>
        <p:nvCxnSpPr>
          <p:cNvPr id="43" name="Straight Arrow Connector 42"/>
          <p:cNvCxnSpPr>
            <a:stCxn id="11" idx="2"/>
          </p:cNvCxnSpPr>
          <p:nvPr/>
        </p:nvCxnSpPr>
        <p:spPr>
          <a:xfrm flipH="1">
            <a:off x="5405493" y="5387107"/>
            <a:ext cx="537511" cy="509742"/>
          </a:xfrm>
          <a:prstGeom prst="straightConnector1">
            <a:avLst/>
          </a:prstGeom>
          <a:ln w="127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5352" y="3842409"/>
            <a:ext cx="2376265" cy="646331"/>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hlinkClick r:id="rId3"/>
              </a:rPr>
              <a:t>We offer the playback of our webinars online</a:t>
            </a:r>
            <a:endParaRPr lang="en-GB" dirty="0"/>
          </a:p>
        </p:txBody>
      </p:sp>
      <p:cxnSp>
        <p:nvCxnSpPr>
          <p:cNvPr id="48" name="Straight Arrow Connector 47"/>
          <p:cNvCxnSpPr>
            <a:stCxn id="8" idx="2"/>
            <a:endCxn id="46" idx="0"/>
          </p:cNvCxnSpPr>
          <p:nvPr/>
        </p:nvCxnSpPr>
        <p:spPr>
          <a:xfrm>
            <a:off x="1795270" y="3516637"/>
            <a:ext cx="38215" cy="32577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pic>
        <p:nvPicPr>
          <p:cNvPr id="1026" name="Picture 2" descr="C:\Users\melissa-mehmet\AppData\Local\Microsoft\Windows\INetCache\IE\2EDQVFQE\telephone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23" y="1749005"/>
            <a:ext cx="1101127" cy="9183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elissa-mehmet\AppData\Local\Microsoft\Windows\INetCache\IE\PKB2QJKX\409px-Social_media_ic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352" y="4445324"/>
            <a:ext cx="2272543" cy="2272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elissa-mehmet\AppData\Local\Microsoft\Windows\INetCache\IE\3GZ9IITS\videoconferencing[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58" t="8611" r="6871" b="18400"/>
          <a:stretch/>
        </p:blipFill>
        <p:spPr bwMode="auto">
          <a:xfrm>
            <a:off x="6925243" y="2681986"/>
            <a:ext cx="2038232" cy="12691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elissa-mehmet\AppData\Local\Microsoft\Windows\INetCache\IE\N3UAEIUX\3223086466_ca3f54f85c_o[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110" t="2361" r="11188" b="23455"/>
          <a:stretch/>
        </p:blipFill>
        <p:spPr bwMode="auto">
          <a:xfrm>
            <a:off x="4264190" y="4526141"/>
            <a:ext cx="1013849" cy="113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510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2696"/>
            <a:ext cx="7740001" cy="1440001"/>
          </a:xfrm>
        </p:spPr>
        <p:txBody>
          <a:bodyPr/>
          <a:lstStyle/>
          <a:p>
            <a:r>
              <a:rPr lang="en-GB" dirty="0"/>
              <a:t>Adapting to the pandemic</a:t>
            </a:r>
          </a:p>
        </p:txBody>
      </p:sp>
      <p:sp>
        <p:nvSpPr>
          <p:cNvPr id="3" name="Text Placeholder 2"/>
          <p:cNvSpPr>
            <a:spLocks noGrp="1"/>
          </p:cNvSpPr>
          <p:nvPr>
            <p:ph type="body" sz="half" idx="1"/>
          </p:nvPr>
        </p:nvSpPr>
        <p:spPr>
          <a:xfrm>
            <a:off x="1043608" y="1988840"/>
            <a:ext cx="7344816" cy="432048"/>
          </a:xfrm>
          <a:ln>
            <a:noFill/>
          </a:ln>
        </p:spPr>
        <p:style>
          <a:lnRef idx="2">
            <a:schemeClr val="accent3"/>
          </a:lnRef>
          <a:fillRef idx="1">
            <a:schemeClr val="lt1"/>
          </a:fillRef>
          <a:effectRef idx="0">
            <a:schemeClr val="accent3"/>
          </a:effectRef>
          <a:fontRef idx="minor">
            <a:schemeClr val="dk1"/>
          </a:fontRef>
        </p:style>
        <p:txBody>
          <a:bodyPr>
            <a:normAutofit/>
          </a:bodyPr>
          <a:lstStyle/>
          <a:p>
            <a:pPr algn="ctr"/>
            <a:r>
              <a:rPr lang="en-GB" sz="2000" dirty="0"/>
              <a:t>Produced workshops flexibly to match the on-going changes:</a:t>
            </a:r>
          </a:p>
          <a:p>
            <a:pPr marL="0" indent="0" algn="ctr">
              <a:buNone/>
            </a:pPr>
            <a:endParaRPr lang="en-GB" sz="2000" dirty="0"/>
          </a:p>
          <a:p>
            <a:pPr marL="0" indent="0">
              <a:buNone/>
            </a:pPr>
            <a:endParaRPr lang="en-GB" dirty="0"/>
          </a:p>
        </p:txBody>
      </p:sp>
      <p:graphicFrame>
        <p:nvGraphicFramePr>
          <p:cNvPr id="5" name="Diagram 4"/>
          <p:cNvGraphicFramePr/>
          <p:nvPr>
            <p:extLst>
              <p:ext uri="{D42A27DB-BD31-4B8C-83A1-F6EECF244321}">
                <p14:modId xmlns:p14="http://schemas.microsoft.com/office/powerpoint/2010/main" val="3387444766"/>
              </p:ext>
            </p:extLst>
          </p:nvPr>
        </p:nvGraphicFramePr>
        <p:xfrm>
          <a:off x="1406755" y="2324294"/>
          <a:ext cx="6849354"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99592" y="5677217"/>
            <a:ext cx="5544616" cy="400110"/>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lgn="ctr">
              <a:buFont typeface="Arial" panose="020B0604020202020204" pitchFamily="34" charset="0"/>
              <a:buChar char="•"/>
            </a:pPr>
            <a:r>
              <a:rPr lang="en-GB" sz="2000" dirty="0"/>
              <a:t>Began running a </a:t>
            </a:r>
            <a:r>
              <a:rPr lang="en-GB" sz="2000" b="1" dirty="0">
                <a:solidFill>
                  <a:schemeClr val="accent3"/>
                </a:solidFill>
              </a:rPr>
              <a:t>wellbeing support line</a:t>
            </a:r>
          </a:p>
        </p:txBody>
      </p:sp>
      <p:pic>
        <p:nvPicPr>
          <p:cNvPr id="7" name="Picture 2" descr="Picture 2"/>
          <p:cNvPicPr>
            <a:picLocks noChangeAspect="1"/>
          </p:cNvPicPr>
          <p:nvPr/>
        </p:nvPicPr>
        <p:blipFill>
          <a:blip r:embed="rId8"/>
          <a:stretch>
            <a:fillRect/>
          </a:stretch>
        </p:blipFill>
        <p:spPr>
          <a:xfrm>
            <a:off x="683568" y="4100367"/>
            <a:ext cx="1755251" cy="1237551"/>
          </a:xfrm>
          <a:prstGeom prst="rect">
            <a:avLst/>
          </a:prstGeom>
          <a:ln w="12700">
            <a:miter lim="400000"/>
          </a:ln>
        </p:spPr>
      </p:pic>
      <p:pic>
        <p:nvPicPr>
          <p:cNvPr id="3074" name="Picture 2" descr="C:\Users\melissa-mehmet\AppData\Local\Microsoft\Windows\INetCache\IE\2EDQVFQE\helplin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9824" y="4082941"/>
            <a:ext cx="1780356" cy="127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7825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48680"/>
            <a:ext cx="7740001" cy="1440001"/>
          </a:xfrm>
        </p:spPr>
        <p:txBody>
          <a:bodyPr/>
          <a:lstStyle/>
          <a:p>
            <a:r>
              <a:rPr lang="en-GB" dirty="0"/>
              <a:t>Mindfulness Practice</a:t>
            </a:r>
          </a:p>
        </p:txBody>
      </p:sp>
      <p:pic>
        <p:nvPicPr>
          <p:cNvPr id="5" name="Picture 5" descr="Meditation,sitting,vipassana,yoga,reflection - free image fro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44824"/>
            <a:ext cx="5557271" cy="429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190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elissa-mehmet\AppData\Local\Microsoft\Windows\INetCache\IE\2EDQVFQE\quest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916" y="2614898"/>
            <a:ext cx="2053084" cy="20530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melissa-mehmet\AppData\Local\Microsoft\Windows\INetCache\IE\PKB2QJKX\questions-and-answe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6471" y="980728"/>
            <a:ext cx="5289781" cy="39673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elissa-mehmet\AppData\Local\Microsoft\Windows\INetCache\IE\3GZ9IITS\question_mark[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138"/>
          <a:stretch/>
        </p:blipFill>
        <p:spPr bwMode="auto">
          <a:xfrm>
            <a:off x="755576" y="404664"/>
            <a:ext cx="1468996" cy="177281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elissa-mehmet\AppData\Local\Microsoft\Windows\INetCache\IE\PKB2QJKX\question-mark-2314125_64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629" b="7588"/>
          <a:stretch/>
        </p:blipFill>
        <p:spPr bwMode="auto">
          <a:xfrm>
            <a:off x="3895257" y="4968883"/>
            <a:ext cx="1872208" cy="126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77393"/>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1629</Words>
  <Application>Microsoft Macintosh PowerPoint</Application>
  <PresentationFormat>On-screen Show (4:3)</PresentationFormat>
  <Paragraphs>117</Paragraphs>
  <Slides>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Wellbeing Service</vt:lpstr>
      <vt:lpstr>What is wellbeing?</vt:lpstr>
      <vt:lpstr>How we work with the community</vt:lpstr>
      <vt:lpstr>Adapting to the pandemic</vt:lpstr>
      <vt:lpstr>Adapting to the pandemic</vt:lpstr>
      <vt:lpstr>Mindfulness Practice</vt:lpstr>
      <vt:lpstr>PowerPoint Presentation</vt:lpstr>
    </vt:vector>
  </TitlesOfParts>
  <Company>SWLSTG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Service</dc:title>
  <dc:creator>Mehmet, Melissa</dc:creator>
  <cp:lastModifiedBy>Susan Akinnaike</cp:lastModifiedBy>
  <cp:revision>34</cp:revision>
  <dcterms:created xsi:type="dcterms:W3CDTF">2020-09-17T14:57:25Z</dcterms:created>
  <dcterms:modified xsi:type="dcterms:W3CDTF">2020-09-28T11:57:39Z</dcterms:modified>
</cp:coreProperties>
</file>