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301" r:id="rId4"/>
    <p:sldId id="335" r:id="rId5"/>
    <p:sldId id="336" r:id="rId6"/>
    <p:sldId id="337" r:id="rId7"/>
    <p:sldId id="300" r:id="rId8"/>
    <p:sldId id="338" r:id="rId9"/>
    <p:sldId id="339" r:id="rId10"/>
    <p:sldId id="340" r:id="rId11"/>
    <p:sldId id="302" r:id="rId12"/>
    <p:sldId id="341" r:id="rId13"/>
    <p:sldId id="332" r:id="rId14"/>
    <p:sldId id="342" r:id="rId15"/>
    <p:sldId id="333" r:id="rId16"/>
    <p:sldId id="334" r:id="rId17"/>
    <p:sldId id="331" r:id="rId18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461">
          <p15:clr>
            <a:srgbClr val="A4A3A4"/>
          </p15:clr>
        </p15:guide>
        <p15:guide id="4" orient="horz" pos="2401">
          <p15:clr>
            <a:srgbClr val="A4A3A4"/>
          </p15:clr>
        </p15:guide>
        <p15:guide id="5" orient="horz" pos="314">
          <p15:clr>
            <a:srgbClr val="A4A3A4"/>
          </p15:clr>
        </p15:guide>
        <p15:guide id="6" orient="horz" pos="916">
          <p15:clr>
            <a:srgbClr val="A4A3A4"/>
          </p15:clr>
        </p15:guide>
        <p15:guide id="7" pos="455">
          <p15:clr>
            <a:srgbClr val="A4A3A4"/>
          </p15:clr>
        </p15:guide>
        <p15:guide id="8" pos="5305">
          <p15:clr>
            <a:srgbClr val="A4A3A4"/>
          </p15:clr>
        </p15:guide>
        <p15:guide id="9" pos="1591">
          <p15:clr>
            <a:srgbClr val="A4A3A4"/>
          </p15:clr>
        </p15:guide>
        <p15:guide id="10" pos="3134">
          <p15:clr>
            <a:srgbClr val="A4A3A4"/>
          </p15:clr>
        </p15:guide>
        <p15:guide id="11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68C"/>
    <a:srgbClr val="3E1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14" autoAdjust="0"/>
  </p:normalViewPr>
  <p:slideViewPr>
    <p:cSldViewPr snapToGrid="0" showGuides="1">
      <p:cViewPr varScale="1">
        <p:scale>
          <a:sx n="81" d="100"/>
          <a:sy n="81" d="100"/>
        </p:scale>
        <p:origin x="1498" y="62"/>
      </p:cViewPr>
      <p:guideLst>
        <p:guide orient="horz" pos="304"/>
        <p:guide orient="horz" pos="576"/>
        <p:guide orient="horz" pos="461"/>
        <p:guide orient="horz" pos="2401"/>
        <p:guide orient="horz" pos="314"/>
        <p:guide orient="horz" pos="916"/>
        <p:guide pos="455"/>
        <p:guide pos="5305"/>
        <p:guide pos="1591"/>
        <p:guide pos="31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90A8B-F252-1B4F-9D20-9F650326393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3B487-53CC-5041-9DEB-E58C1C23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32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4FAF7-0C1E-6242-80E3-7560DDE0AD8D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13D1B-AB3E-AD46-B0FC-3CC50B7A7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7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543" y="374320"/>
            <a:ext cx="8416914" cy="6109360"/>
          </a:xfrm>
          <a:prstGeom prst="rect">
            <a:avLst/>
          </a:prstGeom>
          <a:solidFill>
            <a:srgbClr val="5C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46263" y="5987094"/>
            <a:ext cx="4252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i="1" kern="1200">
                <a:solidFill>
                  <a:srgbClr val="3E1F8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Excellence in specialist and community healthcare</a:t>
            </a:r>
          </a:p>
        </p:txBody>
      </p:sp>
      <p:pic>
        <p:nvPicPr>
          <p:cNvPr id="11" name="Picture 10" descr="St George's University Layered Rev 300dpi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97" y="715748"/>
            <a:ext cx="3524101" cy="419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2" y="557317"/>
            <a:ext cx="1863617" cy="117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7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/ St George’s University Hospitals NHS Foundation Trust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/ St George’s University Hospitals NHS Foundation Trust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1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8" name="Picture 7" descr="St George's University HospitalsColA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07" y="531284"/>
            <a:ext cx="3628417" cy="404281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40264" y="6146800"/>
            <a:ext cx="4252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i="1" kern="1200">
                <a:solidFill>
                  <a:srgbClr val="3E1F8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Excellence in specialist and community healthcare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4" y="309074"/>
            <a:ext cx="1990376" cy="12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73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80" y="26064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60" y="1809388"/>
            <a:ext cx="8229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1813" y="6356350"/>
            <a:ext cx="8062912" cy="0"/>
          </a:xfrm>
          <a:prstGeom prst="line">
            <a:avLst/>
          </a:prstGeom>
          <a:ln>
            <a:solidFill>
              <a:srgbClr val="3E1F8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2933" y="6365184"/>
            <a:ext cx="6661914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Arial Bold"/>
                <a:cs typeface="Arial Bold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Presentation title /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St George’s University Hospitals NHS Foundation Trust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0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44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9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2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58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63543" y="374320"/>
            <a:ext cx="8416914" cy="6109360"/>
          </a:xfrm>
          <a:prstGeom prst="rect">
            <a:avLst/>
          </a:prstGeom>
          <a:solidFill>
            <a:srgbClr val="DC44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24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5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90" y="26064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90" y="1809388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3283" y="6356350"/>
            <a:ext cx="7695947" cy="0"/>
          </a:xfrm>
          <a:prstGeom prst="line">
            <a:avLst/>
          </a:prstGeom>
          <a:ln>
            <a:solidFill>
              <a:srgbClr val="3E1F8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5574" y="6363779"/>
            <a:ext cx="7470663" cy="46165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b="1" dirty="0">
                <a:latin typeface="Arial"/>
                <a:cs typeface="Arial"/>
              </a:rPr>
              <a:t>Presentation title / </a:t>
            </a:r>
            <a:r>
              <a:rPr lang="en-US" dirty="0">
                <a:latin typeface="Arial"/>
                <a:cs typeface="Arial"/>
              </a:rPr>
              <a:t>St George’s University Hospitals NHS Foundation Trust </a:t>
            </a:r>
          </a:p>
        </p:txBody>
      </p:sp>
    </p:spTree>
    <p:extLst>
      <p:ext uri="{BB962C8B-B14F-4D97-AF65-F5344CB8AC3E}">
        <p14:creationId xmlns:p14="http://schemas.microsoft.com/office/powerpoint/2010/main" val="2537107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17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38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5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/ St George’s University Hospitals NHS Foundation Trust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0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/ St George’s University Hospitals NHS Foundation Trust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4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/ St George’s University Hospitals NHS Foundation Trust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8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63543" y="374320"/>
            <a:ext cx="8416914" cy="6109360"/>
          </a:xfrm>
          <a:prstGeom prst="rect">
            <a:avLst/>
          </a:prstGeom>
          <a:solidFill>
            <a:srgbClr val="5C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/ St George’s University Hospitals NHS Foundation Trust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8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/ St George’s University Hospitals NHS Foundation Trust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4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3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rial Bold"/>
                <a:cs typeface="Arial Bold"/>
              </a:defRPr>
            </a:lvl1pPr>
          </a:lstStyle>
          <a:p>
            <a:fld id="{2A997BA7-C95B-594E-8974-F7DCDCBB5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5C068C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C068C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E1F81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3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fld id="{2A997BA7-C95B-594E-8974-F7DCDCBB5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1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5C068C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C068C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C068C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634" y="2668054"/>
            <a:ext cx="7117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Arial Bold"/>
                <a:cs typeface="Arial Bold"/>
              </a:rPr>
              <a:t>Patient Experience </a:t>
            </a:r>
          </a:p>
          <a:p>
            <a:r>
              <a:rPr lang="en-US" sz="3200" b="1" dirty="0">
                <a:solidFill>
                  <a:srgbClr val="FFFFFF"/>
                </a:solidFill>
                <a:latin typeface="Arial Bold"/>
                <a:cs typeface="Arial Bold"/>
              </a:rPr>
              <a:t>St Georges University Hospital </a:t>
            </a:r>
          </a:p>
          <a:p>
            <a:r>
              <a:rPr lang="en-US" sz="3200" b="1" dirty="0" err="1">
                <a:solidFill>
                  <a:srgbClr val="FFFFFF"/>
                </a:solidFill>
                <a:latin typeface="Arial Bold"/>
                <a:cs typeface="Arial Bold"/>
              </a:rPr>
              <a:t>Healthwatch</a:t>
            </a:r>
            <a:r>
              <a:rPr lang="en-US" sz="3200" b="1" dirty="0">
                <a:solidFill>
                  <a:srgbClr val="FFFFFF"/>
                </a:solidFill>
                <a:latin typeface="Arial Bold"/>
                <a:cs typeface="Arial Bold"/>
              </a:rPr>
              <a:t> Assembly</a:t>
            </a:r>
          </a:p>
          <a:p>
            <a:r>
              <a:rPr lang="en-US" sz="3200" b="1" dirty="0">
                <a:solidFill>
                  <a:srgbClr val="FFFFFF"/>
                </a:solidFill>
                <a:latin typeface="Arial Bold"/>
                <a:cs typeface="Arial Bold"/>
              </a:rPr>
              <a:t>Sept 2017</a:t>
            </a:r>
          </a:p>
          <a:p>
            <a:endParaRPr lang="en-US" sz="3200" b="1" dirty="0">
              <a:solidFill>
                <a:srgbClr val="FFFFFF"/>
              </a:solidFill>
              <a:latin typeface="Arial Bold"/>
              <a:cs typeface="Arial Bold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Arial Bold"/>
                <a:cs typeface="Arial Bold"/>
              </a:rPr>
              <a:t>Sarah Duncan – Patient Experience Manager</a:t>
            </a:r>
          </a:p>
          <a:p>
            <a:r>
              <a:rPr lang="en-US" sz="2000" b="1" dirty="0">
                <a:solidFill>
                  <a:srgbClr val="FFFFFF"/>
                </a:solidFill>
                <a:latin typeface="Arial Bold"/>
                <a:cs typeface="Arial Bold"/>
              </a:rPr>
              <a:t>Helen McHugh – Divisional Director of Nursing and 			                      Governance </a:t>
            </a:r>
          </a:p>
        </p:txBody>
      </p:sp>
    </p:spTree>
    <p:extLst>
      <p:ext uri="{BB962C8B-B14F-4D97-AF65-F5344CB8AC3E}">
        <p14:creationId xmlns:p14="http://schemas.microsoft.com/office/powerpoint/2010/main" val="283617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7459" y="971502"/>
            <a:ext cx="5861305" cy="64698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C068C"/>
                </a:solidFill>
              </a:rPr>
              <a:t>Who is who…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7" y="1618488"/>
            <a:ext cx="573087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89" y="3941001"/>
            <a:ext cx="573087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82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496" y="1618488"/>
            <a:ext cx="7717536" cy="350734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C068C"/>
                </a:solidFill>
              </a:rPr>
              <a:t>How we monitor patient experience…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National Patient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Friends and Family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Discharge Survey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Complaints and PALS contacts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680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496" y="1618488"/>
            <a:ext cx="7717536" cy="446079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C068C"/>
                </a:solidFill>
              </a:rPr>
              <a:t>How we monitor standards of care…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Incident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Complaints and PALS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Compliments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Healthwatch</a:t>
            </a:r>
            <a:r>
              <a:rPr lang="en-GB" sz="2800" dirty="0"/>
              <a:t>/External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Internal mock/quality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Monthly quality audits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Patient Choices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Safe Staffing </a:t>
            </a:r>
          </a:p>
        </p:txBody>
      </p:sp>
    </p:spTree>
    <p:extLst>
      <p:ext uri="{BB962C8B-B14F-4D97-AF65-F5344CB8AC3E}">
        <p14:creationId xmlns:p14="http://schemas.microsoft.com/office/powerpoint/2010/main" val="151982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496" y="1618488"/>
            <a:ext cx="7717536" cy="255389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C068C"/>
                </a:solidFill>
              </a:rPr>
              <a:t>Incidents and Duty of Candour…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What happens following an incident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Will I or my relative be informed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How is it investigated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What learning takes place and is shared </a:t>
            </a:r>
          </a:p>
        </p:txBody>
      </p:sp>
    </p:spTree>
    <p:extLst>
      <p:ext uri="{BB962C8B-B14F-4D97-AF65-F5344CB8AC3E}">
        <p14:creationId xmlns:p14="http://schemas.microsoft.com/office/powerpoint/2010/main" val="281111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496" y="1618488"/>
            <a:ext cx="7717536" cy="350734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C068C"/>
                </a:solidFill>
              </a:rPr>
              <a:t>How to raise concerns…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Don’t take your troubles home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Ward Sister/Charge Nurse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Matron and Heads of 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Complaints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6791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496" y="1618488"/>
            <a:ext cx="7717536" cy="398406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C068C"/>
                </a:solidFill>
              </a:rPr>
              <a:t>How to be involved…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Volunteer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Patient representatives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User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Internal Inspections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Committee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Healthwatch</a:t>
            </a:r>
            <a:r>
              <a:rPr lang="en-GB" sz="2800" dirty="0"/>
              <a:t> Governor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8410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7879" y="2542941"/>
            <a:ext cx="6318505" cy="78319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5C068C"/>
                </a:solidFill>
              </a:rPr>
              <a:t>Questions</a:t>
            </a:r>
            <a:r>
              <a:rPr lang="en-GB" sz="3200" b="1" dirty="0">
                <a:solidFill>
                  <a:srgbClr val="5C068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09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496" y="1618487"/>
            <a:ext cx="7717536" cy="39159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C068C"/>
                </a:solidFill>
              </a:rPr>
              <a:t>Outline…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Who we are and what we do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What to expect in hospital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Keeping you safe/well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How we monitor patient experience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How we monitor standards of care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How to raise concerns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How to get involved  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6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4" y="1190215"/>
            <a:ext cx="8044694" cy="5029372"/>
          </a:xfrm>
          <a:prstGeom prst="rect">
            <a:avLst/>
          </a:prstGeom>
        </p:spPr>
      </p:pic>
      <p:sp>
        <p:nvSpPr>
          <p:cNvPr id="31" name="Rectangular Callout 30"/>
          <p:cNvSpPr/>
          <p:nvPr/>
        </p:nvSpPr>
        <p:spPr>
          <a:xfrm>
            <a:off x="6410227" y="1715678"/>
            <a:ext cx="2121031" cy="1588168"/>
          </a:xfrm>
          <a:prstGeom prst="wedgeRectCallout">
            <a:avLst>
              <a:gd name="adj1" fmla="val -65731"/>
              <a:gd name="adj2" fmla="val 88333"/>
            </a:avLst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62" y="1755616"/>
            <a:ext cx="1985360" cy="126015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478062" y="3015771"/>
            <a:ext cx="1985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George’s Hospital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1527142" y="1282045"/>
            <a:ext cx="2149309" cy="1573471"/>
          </a:xfrm>
          <a:prstGeom prst="wedgeRectCallout">
            <a:avLst>
              <a:gd name="adj1" fmla="val 94269"/>
              <a:gd name="adj2" fmla="val 53314"/>
            </a:avLst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39" y="1348387"/>
            <a:ext cx="2000114" cy="125341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04594" y="2573520"/>
            <a:ext cx="227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Queen Mary’s Hospital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3633" y="320095"/>
            <a:ext cx="871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b="1" dirty="0">
                <a:solidFill>
                  <a:srgbClr val="5C068C"/>
                </a:solidFill>
                <a:latin typeface="Arial Bold"/>
                <a:ea typeface="+mj-ea"/>
                <a:cs typeface="Arial Bold"/>
              </a:rPr>
              <a:t>St George’s cares for a population of 1.3 million across south west London. Two main hospitals, plus a range of community settings.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1645" y="4446168"/>
            <a:ext cx="3417220" cy="132343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our two main hospitals, we provide care in health centres, GP surgeries, schools, people’s homes and HMP Wandsworth.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83524" y="4297879"/>
            <a:ext cx="3573340" cy="58477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We share our Tooting campus with 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St George’s, University of London.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2933" y="6365184"/>
            <a:ext cx="66619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7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925067" y="1788988"/>
            <a:ext cx="3944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5C068C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3E1F8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87377" y="1041866"/>
            <a:ext cx="1348032" cy="4901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9,500 staff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68955" y="2686050"/>
            <a:ext cx="1738808" cy="7246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21,500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Trust members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67404" y="4343517"/>
            <a:ext cx="1805669" cy="4006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 volunteers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2617" y="1013585"/>
            <a:ext cx="2432116" cy="5467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648,000 outpatients treated each year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20662" y="1711469"/>
            <a:ext cx="2433089" cy="5373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5,156 babies delivered per year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2617" y="5147035"/>
            <a:ext cx="2167191" cy="9949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provide services from 12 health centres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31789" y="4958499"/>
            <a:ext cx="2538028" cy="10652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Department sees 400 patients each day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61519" y="3749955"/>
            <a:ext cx="1919285" cy="8130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28,500 elective procedures every year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097" y="94269"/>
            <a:ext cx="869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 teaching hospital, a tertiary referral centre, and a community provider. We touch the lives of thousands of people.</a:t>
            </a: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575292" y="6394017"/>
            <a:ext cx="666191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latin typeface="Arial Bold"/>
                <a:ea typeface="+mn-ea"/>
                <a:cs typeface="Arial Bol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9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962" y="-159481"/>
            <a:ext cx="8229600" cy="1143000"/>
          </a:xfrm>
        </p:spPr>
        <p:txBody>
          <a:bodyPr/>
          <a:lstStyle/>
          <a:p>
            <a:r>
              <a:rPr lang="en-GB" dirty="0"/>
              <a:t>Our Executive Team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38" y="850556"/>
            <a:ext cx="1313120" cy="1575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09" y="2702010"/>
            <a:ext cx="1286617" cy="1575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38" y="2702010"/>
            <a:ext cx="1313120" cy="1575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94" y="4563763"/>
            <a:ext cx="1281265" cy="1526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20" y="4563763"/>
            <a:ext cx="1264864" cy="1526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33" y="4529124"/>
            <a:ext cx="1316381" cy="1560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85" y="4528352"/>
            <a:ext cx="1307492" cy="1561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84" y="2702010"/>
            <a:ext cx="1324216" cy="15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496" y="1618488"/>
            <a:ext cx="7717536" cy="43245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C068C"/>
                </a:solidFill>
              </a:rPr>
              <a:t>What to expect in hospital…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to bring: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Medication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Recent discharge/GP letters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Night clothes and wash kit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Clothes for discharge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Ward Round and patient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Multiprofessionals</a:t>
            </a:r>
            <a:r>
              <a:rPr lang="en-GB" sz="2400" dirty="0"/>
              <a:t> on the 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Same Sex Accommodation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Food choices and special Diets </a:t>
            </a:r>
          </a:p>
        </p:txBody>
      </p:sp>
    </p:spTree>
    <p:extLst>
      <p:ext uri="{BB962C8B-B14F-4D97-AF65-F5344CB8AC3E}">
        <p14:creationId xmlns:p14="http://schemas.microsoft.com/office/powerpoint/2010/main" val="126170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496" y="1618488"/>
            <a:ext cx="7717536" cy="412027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C068C"/>
                </a:solidFill>
              </a:rPr>
              <a:t>Hospital etiquette…</a:t>
            </a:r>
          </a:p>
          <a:p>
            <a:r>
              <a:rPr lang="en-GB" sz="2400" dirty="0"/>
              <a:t>Things to remember while you are in hospital: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Tell staff if you're going out of the ward or unit.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Listen carefully to information about your treatment and medication.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Ask staff to explain something to you again if you don't understand.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Tell the doctor about any treatments you're already receiving or any allergies you have.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Don't take any medication you have brought with you from home.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Treat staff, fellow patients and visitors politely and with respect. Verbal abuse, harassment and physical violence are unacceptable and may lead to prosecution.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Follow the rules for your ward. </a:t>
            </a:r>
          </a:p>
        </p:txBody>
      </p:sp>
    </p:spTree>
    <p:extLst>
      <p:ext uri="{BB962C8B-B14F-4D97-AF65-F5344CB8AC3E}">
        <p14:creationId xmlns:p14="http://schemas.microsoft.com/office/powerpoint/2010/main" val="35996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6908" y="832676"/>
            <a:ext cx="6018467" cy="64698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C068C"/>
                </a:solidFill>
              </a:rPr>
              <a:t>Keeping Safe/well…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4" y="3948112"/>
            <a:ext cx="4164807" cy="191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4" y="1718988"/>
            <a:ext cx="4051452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81" y="1695450"/>
            <a:ext cx="4645819" cy="205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81" y="3948112"/>
            <a:ext cx="4531520" cy="23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6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6908" y="832676"/>
            <a:ext cx="6018467" cy="64698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C068C"/>
                </a:solidFill>
              </a:rPr>
              <a:t>Keeping Safe/well…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9" y="1618816"/>
            <a:ext cx="4338638" cy="205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9" y="3955218"/>
            <a:ext cx="4338638" cy="200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7" y="1618816"/>
            <a:ext cx="4442978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7" y="3988320"/>
            <a:ext cx="4262438" cy="196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393989"/>
      </p:ext>
    </p:extLst>
  </p:cSld>
  <p:clrMapOvr>
    <a:masterClrMapping/>
  </p:clrMapOvr>
</p:sld>
</file>

<file path=ppt/theme/theme1.xml><?xml version="1.0" encoding="utf-8"?>
<a:theme xmlns:a="http://schemas.openxmlformats.org/drawingml/2006/main" name="NHSI EOLC Presentation Sept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HS_trust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NHSI EOLC Presentation Sept 2017</Template>
  <TotalTime>1124</TotalTime>
  <Words>483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Bold</vt:lpstr>
      <vt:lpstr>Calibri</vt:lpstr>
      <vt:lpstr>Wingdings</vt:lpstr>
      <vt:lpstr>NHSI EOLC Presentation Sept 2017</vt:lpstr>
      <vt:lpstr>NHS_trust_1</vt:lpstr>
      <vt:lpstr>PowerPoint Presentation</vt:lpstr>
      <vt:lpstr>PowerPoint Presentation</vt:lpstr>
      <vt:lpstr>PowerPoint Presentation</vt:lpstr>
      <vt:lpstr>PowerPoint Presentation</vt:lpstr>
      <vt:lpstr>Our Executive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McGowan</dc:creator>
  <cp:lastModifiedBy>Gijs van Amelsvoort</cp:lastModifiedBy>
  <cp:revision>55</cp:revision>
  <cp:lastPrinted>2017-09-14T08:54:23Z</cp:lastPrinted>
  <dcterms:created xsi:type="dcterms:W3CDTF">2017-09-11T14:27:19Z</dcterms:created>
  <dcterms:modified xsi:type="dcterms:W3CDTF">2022-06-21T09:52:57Z</dcterms:modified>
</cp:coreProperties>
</file>