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5"/>
  </p:sldMasterIdLst>
  <p:notesMasterIdLst>
    <p:notesMasterId r:id="rId16"/>
  </p:notesMasterIdLst>
  <p:handoutMasterIdLst>
    <p:handoutMasterId r:id="rId17"/>
  </p:handoutMasterIdLst>
  <p:sldIdLst>
    <p:sldId id="266" r:id="rId6"/>
    <p:sldId id="281" r:id="rId7"/>
    <p:sldId id="590" r:id="rId8"/>
    <p:sldId id="591" r:id="rId9"/>
    <p:sldId id="276" r:id="rId10"/>
    <p:sldId id="589" r:id="rId11"/>
    <p:sldId id="267" r:id="rId12"/>
    <p:sldId id="278" r:id="rId13"/>
    <p:sldId id="587" r:id="rId14"/>
    <p:sldId id="273" r:id="rId15"/>
  </p:sldIdLst>
  <p:sldSz cx="9144000" cy="5143500" type="screen16x9"/>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6"/>
            <p14:sldId id="281"/>
            <p14:sldId id="590"/>
            <p14:sldId id="591"/>
            <p14:sldId id="276"/>
            <p14:sldId id="589"/>
            <p14:sldId id="267"/>
            <p14:sldId id="278"/>
            <p14:sldId id="587"/>
            <p14:sldId id="273"/>
          </p14:sldIdLst>
        </p14:section>
      </p14:sectionLst>
    </p:ext>
    <p:ext uri="{EFAFB233-063F-42B5-8137-9DF3F51BA10A}">
      <p15:sldGuideLst xmlns:p15="http://schemas.microsoft.com/office/powerpoint/2012/main">
        <p15:guide id="1" orient="horz" pos="903"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74786"/>
    <a:srgbClr val="00827B"/>
    <a:srgbClr val="02C5B0"/>
    <a:srgbClr val="9AE2E6"/>
    <a:srgbClr val="03A49A"/>
    <a:srgbClr val="0F0148"/>
    <a:srgbClr val="AE2473"/>
    <a:srgbClr val="ED8B00"/>
    <a:srgbClr val="1D6A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286" autoAdjust="0"/>
  </p:normalViewPr>
  <p:slideViewPr>
    <p:cSldViewPr snapToGrid="0" snapToObjects="1">
      <p:cViewPr varScale="1">
        <p:scale>
          <a:sx n="116" d="100"/>
          <a:sy n="116" d="100"/>
        </p:scale>
        <p:origin x="75" y="69"/>
      </p:cViewPr>
      <p:guideLst>
        <p:guide orient="horz" pos="903"/>
        <p:guide pos="33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0" d="100"/>
          <a:sy n="90" d="100"/>
        </p:scale>
        <p:origin x="44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472AA-906D-442E-9419-DB7BBDB70B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E087D01-874D-47CD-8FF8-3421054B5240}">
      <dgm:prSet phldrT="[Text]"/>
      <dgm:spPr/>
      <dgm:t>
        <a:bodyPr/>
        <a:lstStyle/>
        <a:p>
          <a:r>
            <a:rPr lang="en-GB" dirty="0"/>
            <a:t>Access to health care</a:t>
          </a:r>
        </a:p>
      </dgm:t>
    </dgm:pt>
    <dgm:pt modelId="{0E5902B2-D4DA-4C46-B618-8FBEDA7DCE3C}" type="parTrans" cxnId="{67685BB8-BE84-464E-B3F6-43E5679914DA}">
      <dgm:prSet/>
      <dgm:spPr/>
      <dgm:t>
        <a:bodyPr/>
        <a:lstStyle/>
        <a:p>
          <a:endParaRPr lang="en-GB"/>
        </a:p>
      </dgm:t>
    </dgm:pt>
    <dgm:pt modelId="{4A7D90C5-6C07-44BD-9457-596A54196C33}" type="sibTrans" cxnId="{67685BB8-BE84-464E-B3F6-43E5679914DA}">
      <dgm:prSet/>
      <dgm:spPr/>
      <dgm:t>
        <a:bodyPr/>
        <a:lstStyle/>
        <a:p>
          <a:endParaRPr lang="en-GB"/>
        </a:p>
      </dgm:t>
    </dgm:pt>
    <dgm:pt modelId="{96AE471D-8BD4-4009-92CD-7637D6D1F940}">
      <dgm:prSet phldrT="[Text]"/>
      <dgm:spPr/>
      <dgm:t>
        <a:bodyPr/>
        <a:lstStyle/>
        <a:p>
          <a:r>
            <a:rPr lang="en-GB" dirty="0"/>
            <a:t>Experiences of health care</a:t>
          </a:r>
        </a:p>
      </dgm:t>
    </dgm:pt>
    <dgm:pt modelId="{633A7EFF-8A37-4E40-94A6-5B69D5DB85F8}" type="parTrans" cxnId="{B0C567C2-A0C1-400F-A87A-E55E706D01BD}">
      <dgm:prSet/>
      <dgm:spPr/>
      <dgm:t>
        <a:bodyPr/>
        <a:lstStyle/>
        <a:p>
          <a:endParaRPr lang="en-GB"/>
        </a:p>
      </dgm:t>
    </dgm:pt>
    <dgm:pt modelId="{1AF4CB4D-A8AF-488B-8928-1B1157E33F58}" type="sibTrans" cxnId="{B0C567C2-A0C1-400F-A87A-E55E706D01BD}">
      <dgm:prSet/>
      <dgm:spPr/>
      <dgm:t>
        <a:bodyPr/>
        <a:lstStyle/>
        <a:p>
          <a:endParaRPr lang="en-GB"/>
        </a:p>
      </dgm:t>
    </dgm:pt>
    <dgm:pt modelId="{06DF3B9C-E7D6-49A0-AD78-7DED181FB850}">
      <dgm:prSet phldrT="[Text]"/>
      <dgm:spPr/>
      <dgm:t>
        <a:bodyPr/>
        <a:lstStyle/>
        <a:p>
          <a:r>
            <a:rPr lang="en-GB" dirty="0"/>
            <a:t>Outcomes in health care</a:t>
          </a:r>
        </a:p>
      </dgm:t>
    </dgm:pt>
    <dgm:pt modelId="{6C581D5C-3FE3-44FE-8479-1178641FD9F1}" type="parTrans" cxnId="{738A7455-C2D6-445E-9CF2-FC0BF81D14AC}">
      <dgm:prSet/>
      <dgm:spPr/>
      <dgm:t>
        <a:bodyPr/>
        <a:lstStyle/>
        <a:p>
          <a:endParaRPr lang="en-GB"/>
        </a:p>
      </dgm:t>
    </dgm:pt>
    <dgm:pt modelId="{8CE72A85-7F2A-4175-A1FF-99201AF56147}" type="sibTrans" cxnId="{738A7455-C2D6-445E-9CF2-FC0BF81D14AC}">
      <dgm:prSet/>
      <dgm:spPr/>
      <dgm:t>
        <a:bodyPr/>
        <a:lstStyle/>
        <a:p>
          <a:endParaRPr lang="en-GB"/>
        </a:p>
      </dgm:t>
    </dgm:pt>
    <dgm:pt modelId="{31852D7A-164A-4321-9F66-50C8E3B3C61A}">
      <dgm:prSet phldrT="[Text]"/>
      <dgm:spPr/>
      <dgm:t>
        <a:bodyPr/>
        <a:lstStyle/>
        <a:p>
          <a:r>
            <a:rPr lang="en-GB" dirty="0"/>
            <a:t>Risk of health conditions</a:t>
          </a:r>
        </a:p>
      </dgm:t>
    </dgm:pt>
    <dgm:pt modelId="{CCA465E6-3169-4364-B560-F2564C1596EB}" type="parTrans" cxnId="{C89078D3-9A6C-4452-995D-AAF4BEC5F67E}">
      <dgm:prSet/>
      <dgm:spPr/>
      <dgm:t>
        <a:bodyPr/>
        <a:lstStyle/>
        <a:p>
          <a:endParaRPr lang="en-GB"/>
        </a:p>
      </dgm:t>
    </dgm:pt>
    <dgm:pt modelId="{279C876D-25DC-40A4-9BEC-C82D3DB013DB}" type="sibTrans" cxnId="{C89078D3-9A6C-4452-995D-AAF4BEC5F67E}">
      <dgm:prSet/>
      <dgm:spPr/>
      <dgm:t>
        <a:bodyPr/>
        <a:lstStyle/>
        <a:p>
          <a:endParaRPr lang="en-GB"/>
        </a:p>
      </dgm:t>
    </dgm:pt>
    <dgm:pt modelId="{D0C89EF2-53BD-422B-94F7-4045DE23D49F}">
      <dgm:prSet phldrT="[Text]"/>
      <dgm:spPr/>
      <dgm:t>
        <a:bodyPr/>
        <a:lstStyle/>
        <a:p>
          <a:r>
            <a:rPr lang="en-GB" dirty="0"/>
            <a:t>Life expectancy – how long you life</a:t>
          </a:r>
        </a:p>
      </dgm:t>
    </dgm:pt>
    <dgm:pt modelId="{2E923636-D79A-4496-893C-24BEF03D1E7E}" type="parTrans" cxnId="{4C8D57F8-3141-4C73-8CE2-8FA560A84FE1}">
      <dgm:prSet/>
      <dgm:spPr/>
      <dgm:t>
        <a:bodyPr/>
        <a:lstStyle/>
        <a:p>
          <a:endParaRPr lang="en-GB"/>
        </a:p>
      </dgm:t>
    </dgm:pt>
    <dgm:pt modelId="{EBFD97D2-D397-4708-BE90-1D59457A2192}" type="sibTrans" cxnId="{4C8D57F8-3141-4C73-8CE2-8FA560A84FE1}">
      <dgm:prSet/>
      <dgm:spPr/>
      <dgm:t>
        <a:bodyPr/>
        <a:lstStyle/>
        <a:p>
          <a:endParaRPr lang="en-GB"/>
        </a:p>
      </dgm:t>
    </dgm:pt>
    <dgm:pt modelId="{5181D685-B8BC-4953-9366-30A0F51B2452}">
      <dgm:prSet phldrT="[Text]"/>
      <dgm:spPr/>
      <dgm:t>
        <a:bodyPr/>
        <a:lstStyle/>
        <a:p>
          <a:r>
            <a:rPr lang="en-GB" dirty="0"/>
            <a:t>Impacts health and wellbeing</a:t>
          </a:r>
        </a:p>
      </dgm:t>
    </dgm:pt>
    <dgm:pt modelId="{0111A016-6F1C-4C12-8D34-FC54DABF9837}" type="parTrans" cxnId="{1977495F-0C3C-47A4-B0C8-5E53BCEEED70}">
      <dgm:prSet/>
      <dgm:spPr/>
      <dgm:t>
        <a:bodyPr/>
        <a:lstStyle/>
        <a:p>
          <a:endParaRPr lang="en-GB"/>
        </a:p>
      </dgm:t>
    </dgm:pt>
    <dgm:pt modelId="{6C55DC5B-D2A0-402C-B452-EC0120759B6E}" type="sibTrans" cxnId="{1977495F-0C3C-47A4-B0C8-5E53BCEEED70}">
      <dgm:prSet/>
      <dgm:spPr/>
      <dgm:t>
        <a:bodyPr/>
        <a:lstStyle/>
        <a:p>
          <a:endParaRPr lang="en-GB"/>
        </a:p>
      </dgm:t>
    </dgm:pt>
    <dgm:pt modelId="{017A3042-A189-40E4-92FD-885E6C5CA5C0}" type="pres">
      <dgm:prSet presAssocID="{86F472AA-906D-442E-9419-DB7BBDB70B7C}" presName="diagram" presStyleCnt="0">
        <dgm:presLayoutVars>
          <dgm:dir/>
          <dgm:resizeHandles val="exact"/>
        </dgm:presLayoutVars>
      </dgm:prSet>
      <dgm:spPr/>
    </dgm:pt>
    <dgm:pt modelId="{77474BC2-4620-4D26-8486-EFA3D8634E1D}" type="pres">
      <dgm:prSet presAssocID="{EE087D01-874D-47CD-8FF8-3421054B5240}" presName="node" presStyleLbl="node1" presStyleIdx="0" presStyleCnt="6">
        <dgm:presLayoutVars>
          <dgm:bulletEnabled val="1"/>
        </dgm:presLayoutVars>
      </dgm:prSet>
      <dgm:spPr/>
    </dgm:pt>
    <dgm:pt modelId="{94E2D952-C1B9-409E-9C76-1390CBDC3F6D}" type="pres">
      <dgm:prSet presAssocID="{4A7D90C5-6C07-44BD-9457-596A54196C33}" presName="sibTrans" presStyleCnt="0"/>
      <dgm:spPr/>
    </dgm:pt>
    <dgm:pt modelId="{066F3CF2-4609-4929-A2F7-91F808A8A341}" type="pres">
      <dgm:prSet presAssocID="{96AE471D-8BD4-4009-92CD-7637D6D1F940}" presName="node" presStyleLbl="node1" presStyleIdx="1" presStyleCnt="6">
        <dgm:presLayoutVars>
          <dgm:bulletEnabled val="1"/>
        </dgm:presLayoutVars>
      </dgm:prSet>
      <dgm:spPr/>
    </dgm:pt>
    <dgm:pt modelId="{B520806D-2759-48DF-8B40-875B5710793F}" type="pres">
      <dgm:prSet presAssocID="{1AF4CB4D-A8AF-488B-8928-1B1157E33F58}" presName="sibTrans" presStyleCnt="0"/>
      <dgm:spPr/>
    </dgm:pt>
    <dgm:pt modelId="{1C9AC40A-679B-4A20-B67B-1EA2827D92EB}" type="pres">
      <dgm:prSet presAssocID="{06DF3B9C-E7D6-49A0-AD78-7DED181FB850}" presName="node" presStyleLbl="node1" presStyleIdx="2" presStyleCnt="6">
        <dgm:presLayoutVars>
          <dgm:bulletEnabled val="1"/>
        </dgm:presLayoutVars>
      </dgm:prSet>
      <dgm:spPr/>
    </dgm:pt>
    <dgm:pt modelId="{01AC6E26-2304-4438-B470-60893B1B1F7D}" type="pres">
      <dgm:prSet presAssocID="{8CE72A85-7F2A-4175-A1FF-99201AF56147}" presName="sibTrans" presStyleCnt="0"/>
      <dgm:spPr/>
    </dgm:pt>
    <dgm:pt modelId="{929A4840-94D9-4A55-A1D2-9A7D74BB22B5}" type="pres">
      <dgm:prSet presAssocID="{31852D7A-164A-4321-9F66-50C8E3B3C61A}" presName="node" presStyleLbl="node1" presStyleIdx="3" presStyleCnt="6">
        <dgm:presLayoutVars>
          <dgm:bulletEnabled val="1"/>
        </dgm:presLayoutVars>
      </dgm:prSet>
      <dgm:spPr/>
    </dgm:pt>
    <dgm:pt modelId="{6A42678D-E104-4A0E-B472-F87140B54744}" type="pres">
      <dgm:prSet presAssocID="{279C876D-25DC-40A4-9BEC-C82D3DB013DB}" presName="sibTrans" presStyleCnt="0"/>
      <dgm:spPr/>
    </dgm:pt>
    <dgm:pt modelId="{365A035F-0C8E-461D-BD05-9CCA181EA74E}" type="pres">
      <dgm:prSet presAssocID="{D0C89EF2-53BD-422B-94F7-4045DE23D49F}" presName="node" presStyleLbl="node1" presStyleIdx="4" presStyleCnt="6">
        <dgm:presLayoutVars>
          <dgm:bulletEnabled val="1"/>
        </dgm:presLayoutVars>
      </dgm:prSet>
      <dgm:spPr/>
    </dgm:pt>
    <dgm:pt modelId="{A0AAE9D7-2B65-495C-98ED-EB103667E94D}" type="pres">
      <dgm:prSet presAssocID="{EBFD97D2-D397-4708-BE90-1D59457A2192}" presName="sibTrans" presStyleCnt="0"/>
      <dgm:spPr/>
    </dgm:pt>
    <dgm:pt modelId="{BCCB06A8-3ED4-4684-8515-0477942F17F5}" type="pres">
      <dgm:prSet presAssocID="{5181D685-B8BC-4953-9366-30A0F51B2452}" presName="node" presStyleLbl="node1" presStyleIdx="5" presStyleCnt="6">
        <dgm:presLayoutVars>
          <dgm:bulletEnabled val="1"/>
        </dgm:presLayoutVars>
      </dgm:prSet>
      <dgm:spPr/>
    </dgm:pt>
  </dgm:ptLst>
  <dgm:cxnLst>
    <dgm:cxn modelId="{3DFC2114-D10D-4593-B7A0-D8A6997B9551}" type="presOf" srcId="{5181D685-B8BC-4953-9366-30A0F51B2452}" destId="{BCCB06A8-3ED4-4684-8515-0477942F17F5}" srcOrd="0" destOrd="0" presId="urn:microsoft.com/office/officeart/2005/8/layout/default"/>
    <dgm:cxn modelId="{37D89A26-87C3-4928-8CB9-6419FE20524F}" type="presOf" srcId="{D0C89EF2-53BD-422B-94F7-4045DE23D49F}" destId="{365A035F-0C8E-461D-BD05-9CCA181EA74E}" srcOrd="0" destOrd="0" presId="urn:microsoft.com/office/officeart/2005/8/layout/default"/>
    <dgm:cxn modelId="{1977495F-0C3C-47A4-B0C8-5E53BCEEED70}" srcId="{86F472AA-906D-442E-9419-DB7BBDB70B7C}" destId="{5181D685-B8BC-4953-9366-30A0F51B2452}" srcOrd="5" destOrd="0" parTransId="{0111A016-6F1C-4C12-8D34-FC54DABF9837}" sibTransId="{6C55DC5B-D2A0-402C-B452-EC0120759B6E}"/>
    <dgm:cxn modelId="{D5C8446E-4356-4648-B783-DAF9ADE071F4}" type="presOf" srcId="{86F472AA-906D-442E-9419-DB7BBDB70B7C}" destId="{017A3042-A189-40E4-92FD-885E6C5CA5C0}" srcOrd="0" destOrd="0" presId="urn:microsoft.com/office/officeart/2005/8/layout/default"/>
    <dgm:cxn modelId="{738A7455-C2D6-445E-9CF2-FC0BF81D14AC}" srcId="{86F472AA-906D-442E-9419-DB7BBDB70B7C}" destId="{06DF3B9C-E7D6-49A0-AD78-7DED181FB850}" srcOrd="2" destOrd="0" parTransId="{6C581D5C-3FE3-44FE-8479-1178641FD9F1}" sibTransId="{8CE72A85-7F2A-4175-A1FF-99201AF56147}"/>
    <dgm:cxn modelId="{5BEFAF57-858F-4A20-AD26-BA09ADC2BA4F}" type="presOf" srcId="{31852D7A-164A-4321-9F66-50C8E3B3C61A}" destId="{929A4840-94D9-4A55-A1D2-9A7D74BB22B5}" srcOrd="0" destOrd="0" presId="urn:microsoft.com/office/officeart/2005/8/layout/default"/>
    <dgm:cxn modelId="{67685BB8-BE84-464E-B3F6-43E5679914DA}" srcId="{86F472AA-906D-442E-9419-DB7BBDB70B7C}" destId="{EE087D01-874D-47CD-8FF8-3421054B5240}" srcOrd="0" destOrd="0" parTransId="{0E5902B2-D4DA-4C46-B618-8FBEDA7DCE3C}" sibTransId="{4A7D90C5-6C07-44BD-9457-596A54196C33}"/>
    <dgm:cxn modelId="{54F505BD-7F8B-44EE-BF42-53A46047AF13}" type="presOf" srcId="{06DF3B9C-E7D6-49A0-AD78-7DED181FB850}" destId="{1C9AC40A-679B-4A20-B67B-1EA2827D92EB}" srcOrd="0" destOrd="0" presId="urn:microsoft.com/office/officeart/2005/8/layout/default"/>
    <dgm:cxn modelId="{D3B6FFBE-69D7-42EB-A040-2D0EECC66232}" type="presOf" srcId="{96AE471D-8BD4-4009-92CD-7637D6D1F940}" destId="{066F3CF2-4609-4929-A2F7-91F808A8A341}" srcOrd="0" destOrd="0" presId="urn:microsoft.com/office/officeart/2005/8/layout/default"/>
    <dgm:cxn modelId="{B0C567C2-A0C1-400F-A87A-E55E706D01BD}" srcId="{86F472AA-906D-442E-9419-DB7BBDB70B7C}" destId="{96AE471D-8BD4-4009-92CD-7637D6D1F940}" srcOrd="1" destOrd="0" parTransId="{633A7EFF-8A37-4E40-94A6-5B69D5DB85F8}" sibTransId="{1AF4CB4D-A8AF-488B-8928-1B1157E33F58}"/>
    <dgm:cxn modelId="{C89078D3-9A6C-4452-995D-AAF4BEC5F67E}" srcId="{86F472AA-906D-442E-9419-DB7BBDB70B7C}" destId="{31852D7A-164A-4321-9F66-50C8E3B3C61A}" srcOrd="3" destOrd="0" parTransId="{CCA465E6-3169-4364-B560-F2564C1596EB}" sibTransId="{279C876D-25DC-40A4-9BEC-C82D3DB013DB}"/>
    <dgm:cxn modelId="{BB936BD4-5BEC-4316-B457-0E3C0549E706}" type="presOf" srcId="{EE087D01-874D-47CD-8FF8-3421054B5240}" destId="{77474BC2-4620-4D26-8486-EFA3D8634E1D}" srcOrd="0" destOrd="0" presId="urn:microsoft.com/office/officeart/2005/8/layout/default"/>
    <dgm:cxn modelId="{4C8D57F8-3141-4C73-8CE2-8FA560A84FE1}" srcId="{86F472AA-906D-442E-9419-DB7BBDB70B7C}" destId="{D0C89EF2-53BD-422B-94F7-4045DE23D49F}" srcOrd="4" destOrd="0" parTransId="{2E923636-D79A-4496-893C-24BEF03D1E7E}" sibTransId="{EBFD97D2-D397-4708-BE90-1D59457A2192}"/>
    <dgm:cxn modelId="{C8BB22E6-4743-4316-9D8A-381215F18E2C}" type="presParOf" srcId="{017A3042-A189-40E4-92FD-885E6C5CA5C0}" destId="{77474BC2-4620-4D26-8486-EFA3D8634E1D}" srcOrd="0" destOrd="0" presId="urn:microsoft.com/office/officeart/2005/8/layout/default"/>
    <dgm:cxn modelId="{C1555652-5781-4E40-86B7-294014179204}" type="presParOf" srcId="{017A3042-A189-40E4-92FD-885E6C5CA5C0}" destId="{94E2D952-C1B9-409E-9C76-1390CBDC3F6D}" srcOrd="1" destOrd="0" presId="urn:microsoft.com/office/officeart/2005/8/layout/default"/>
    <dgm:cxn modelId="{DF0C5A05-6081-4182-8873-A42E0515217E}" type="presParOf" srcId="{017A3042-A189-40E4-92FD-885E6C5CA5C0}" destId="{066F3CF2-4609-4929-A2F7-91F808A8A341}" srcOrd="2" destOrd="0" presId="urn:microsoft.com/office/officeart/2005/8/layout/default"/>
    <dgm:cxn modelId="{A934C013-4C2F-4F2F-AAB3-9C80E10BCB77}" type="presParOf" srcId="{017A3042-A189-40E4-92FD-885E6C5CA5C0}" destId="{B520806D-2759-48DF-8B40-875B5710793F}" srcOrd="3" destOrd="0" presId="urn:microsoft.com/office/officeart/2005/8/layout/default"/>
    <dgm:cxn modelId="{C02D46AF-1EB2-480C-B247-8397ABB28237}" type="presParOf" srcId="{017A3042-A189-40E4-92FD-885E6C5CA5C0}" destId="{1C9AC40A-679B-4A20-B67B-1EA2827D92EB}" srcOrd="4" destOrd="0" presId="urn:microsoft.com/office/officeart/2005/8/layout/default"/>
    <dgm:cxn modelId="{FA914E5D-B262-46AC-8E3C-81C3B5560AC2}" type="presParOf" srcId="{017A3042-A189-40E4-92FD-885E6C5CA5C0}" destId="{01AC6E26-2304-4438-B470-60893B1B1F7D}" srcOrd="5" destOrd="0" presId="urn:microsoft.com/office/officeart/2005/8/layout/default"/>
    <dgm:cxn modelId="{E14853C2-6525-40B1-8923-AD0836ECEC83}" type="presParOf" srcId="{017A3042-A189-40E4-92FD-885E6C5CA5C0}" destId="{929A4840-94D9-4A55-A1D2-9A7D74BB22B5}" srcOrd="6" destOrd="0" presId="urn:microsoft.com/office/officeart/2005/8/layout/default"/>
    <dgm:cxn modelId="{70AB2766-234A-41F0-B563-9DD14A5F5659}" type="presParOf" srcId="{017A3042-A189-40E4-92FD-885E6C5CA5C0}" destId="{6A42678D-E104-4A0E-B472-F87140B54744}" srcOrd="7" destOrd="0" presId="urn:microsoft.com/office/officeart/2005/8/layout/default"/>
    <dgm:cxn modelId="{CC711ADB-5522-417A-9F90-DA4CB55960B3}" type="presParOf" srcId="{017A3042-A189-40E4-92FD-885E6C5CA5C0}" destId="{365A035F-0C8E-461D-BD05-9CCA181EA74E}" srcOrd="8" destOrd="0" presId="urn:microsoft.com/office/officeart/2005/8/layout/default"/>
    <dgm:cxn modelId="{B96AA9EE-67A0-442B-9F2C-C41961B73A9B}" type="presParOf" srcId="{017A3042-A189-40E4-92FD-885E6C5CA5C0}" destId="{A0AAE9D7-2B65-495C-98ED-EB103667E94D}" srcOrd="9" destOrd="0" presId="urn:microsoft.com/office/officeart/2005/8/layout/default"/>
    <dgm:cxn modelId="{B113DCEA-6FBC-4E17-A515-EDC3803A60F9}" type="presParOf" srcId="{017A3042-A189-40E4-92FD-885E6C5CA5C0}" destId="{BCCB06A8-3ED4-4684-8515-0477942F17F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A03FE-3C23-4D8A-B78A-157F9F08B3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CD095FA-5C8F-4C2C-BD58-49D0A2E73636}">
      <dgm:prSet phldrT="[Text]"/>
      <dgm:spPr/>
      <dgm:t>
        <a:bodyPr/>
        <a:lstStyle/>
        <a:p>
          <a:r>
            <a:rPr lang="en-GB" b="1" dirty="0"/>
            <a:t>Healthy life expectancy increases with average income. </a:t>
          </a:r>
        </a:p>
      </dgm:t>
    </dgm:pt>
    <dgm:pt modelId="{41CA849B-B210-4FDF-8B84-3F762033EA56}" type="parTrans" cxnId="{19FC633A-F2FA-4468-9117-3CB19ADB42BF}">
      <dgm:prSet/>
      <dgm:spPr/>
      <dgm:t>
        <a:bodyPr/>
        <a:lstStyle/>
        <a:p>
          <a:endParaRPr lang="en-GB" b="1"/>
        </a:p>
      </dgm:t>
    </dgm:pt>
    <dgm:pt modelId="{2868D0C3-2F1B-467F-8ED9-22BE310A29F1}" type="sibTrans" cxnId="{19FC633A-F2FA-4468-9117-3CB19ADB42BF}">
      <dgm:prSet/>
      <dgm:spPr/>
      <dgm:t>
        <a:bodyPr/>
        <a:lstStyle/>
        <a:p>
          <a:endParaRPr lang="en-GB" b="1"/>
        </a:p>
      </dgm:t>
    </dgm:pt>
    <dgm:pt modelId="{7C05813C-686E-434F-8643-B579B4CED4C9}">
      <dgm:prSet phldrT="[Text]"/>
      <dgm:spPr/>
      <dgm:t>
        <a:bodyPr/>
        <a:lstStyle/>
        <a:p>
          <a:r>
            <a:rPr lang="en-GB" b="1" i="0" dirty="0"/>
            <a:t>The relationship between employment and health is stronger for healthy life expectancy than life expectancy.</a:t>
          </a:r>
          <a:endParaRPr lang="en-GB" b="1" dirty="0"/>
        </a:p>
      </dgm:t>
    </dgm:pt>
    <dgm:pt modelId="{E348C77C-B01E-4A80-9374-C7D5A65B14AC}" type="parTrans" cxnId="{39A5D7BD-41A1-4C9F-9EBF-598498B7D436}">
      <dgm:prSet/>
      <dgm:spPr/>
      <dgm:t>
        <a:bodyPr/>
        <a:lstStyle/>
        <a:p>
          <a:endParaRPr lang="en-GB" b="1"/>
        </a:p>
      </dgm:t>
    </dgm:pt>
    <dgm:pt modelId="{D18EEF2F-91D4-44A9-AAC1-5806BDA07348}" type="sibTrans" cxnId="{39A5D7BD-41A1-4C9F-9EBF-598498B7D436}">
      <dgm:prSet/>
      <dgm:spPr/>
      <dgm:t>
        <a:bodyPr/>
        <a:lstStyle/>
        <a:p>
          <a:endParaRPr lang="en-GB" b="1"/>
        </a:p>
      </dgm:t>
    </dgm:pt>
    <dgm:pt modelId="{C06A1B53-C8F0-4D0D-A568-29180F8EE163}">
      <dgm:prSet phldrT="[Text]"/>
      <dgm:spPr/>
      <dgm:t>
        <a:bodyPr/>
        <a:lstStyle/>
        <a:p>
          <a:r>
            <a:rPr lang="en-GB" b="1" dirty="0"/>
            <a:t>In England, 62% of adults are overweight or obese and only 36% of adults walk or cycle five times per week, on average.</a:t>
          </a:r>
        </a:p>
      </dgm:t>
    </dgm:pt>
    <dgm:pt modelId="{8E33F7F8-895D-4166-B648-8701DAFE856C}" type="parTrans" cxnId="{881479D3-A711-4570-9D6C-0526183D16B6}">
      <dgm:prSet/>
      <dgm:spPr/>
      <dgm:t>
        <a:bodyPr/>
        <a:lstStyle/>
        <a:p>
          <a:endParaRPr lang="en-GB" b="1"/>
        </a:p>
      </dgm:t>
    </dgm:pt>
    <dgm:pt modelId="{A83F0148-55FA-4E42-BE0D-EF16D6DC4BE5}" type="sibTrans" cxnId="{881479D3-A711-4570-9D6C-0526183D16B6}">
      <dgm:prSet/>
      <dgm:spPr/>
      <dgm:t>
        <a:bodyPr/>
        <a:lstStyle/>
        <a:p>
          <a:endParaRPr lang="en-GB" b="1"/>
        </a:p>
      </dgm:t>
    </dgm:pt>
    <dgm:pt modelId="{92F0D5A0-890C-4F28-96EA-180DA3BDE1FF}">
      <dgm:prSet phldrT="[Text]"/>
      <dgm:spPr/>
      <dgm:t>
        <a:bodyPr/>
        <a:lstStyle/>
        <a:p>
          <a:r>
            <a:rPr lang="en-GB" b="1" dirty="0"/>
            <a:t>Black women still four times more likely to die in pregnancy and childbirth</a:t>
          </a:r>
        </a:p>
      </dgm:t>
    </dgm:pt>
    <dgm:pt modelId="{FD853F7B-5D04-41B2-80CB-FA85B875C055}" type="parTrans" cxnId="{912FEB50-79E4-46D5-9647-E2931BB5FE61}">
      <dgm:prSet/>
      <dgm:spPr/>
      <dgm:t>
        <a:bodyPr/>
        <a:lstStyle/>
        <a:p>
          <a:endParaRPr lang="en-GB" b="1"/>
        </a:p>
      </dgm:t>
    </dgm:pt>
    <dgm:pt modelId="{E793F6DC-29E9-422E-A7A3-76FED5EC1813}" type="sibTrans" cxnId="{912FEB50-79E4-46D5-9647-E2931BB5FE61}">
      <dgm:prSet/>
      <dgm:spPr/>
      <dgm:t>
        <a:bodyPr/>
        <a:lstStyle/>
        <a:p>
          <a:endParaRPr lang="en-GB" b="1"/>
        </a:p>
      </dgm:t>
    </dgm:pt>
    <dgm:pt modelId="{7818FBA8-12BD-49BA-95DB-647ADB1A6B17}">
      <dgm:prSet phldrT="[Text]"/>
      <dgm:spPr/>
      <dgm:t>
        <a:bodyPr/>
        <a:lstStyle/>
        <a:p>
          <a:r>
            <a:rPr lang="en-GB" b="1" dirty="0"/>
            <a:t>28% of private renters in non-decent homes rate their health as less than good, compared with 22% living in decent homes.</a:t>
          </a:r>
        </a:p>
      </dgm:t>
    </dgm:pt>
    <dgm:pt modelId="{6210C8A6-6A6F-4FE5-A364-FCD491CA4BB6}" type="parTrans" cxnId="{6874BD6B-2DD9-4B42-9679-AA9C40B793E0}">
      <dgm:prSet/>
      <dgm:spPr/>
      <dgm:t>
        <a:bodyPr/>
        <a:lstStyle/>
        <a:p>
          <a:endParaRPr lang="en-GB" b="1"/>
        </a:p>
      </dgm:t>
    </dgm:pt>
    <dgm:pt modelId="{F5F14C48-94A6-42FD-81A8-E88E4B041B7B}" type="sibTrans" cxnId="{6874BD6B-2DD9-4B42-9679-AA9C40B793E0}">
      <dgm:prSet/>
      <dgm:spPr/>
      <dgm:t>
        <a:bodyPr/>
        <a:lstStyle/>
        <a:p>
          <a:endParaRPr lang="en-GB" b="1"/>
        </a:p>
      </dgm:t>
    </dgm:pt>
    <dgm:pt modelId="{E6F1034D-3264-4112-A026-B545B533398A}">
      <dgm:prSet phldrT="[Text]"/>
      <dgm:spPr/>
      <dgm:t>
        <a:bodyPr/>
        <a:lstStyle/>
        <a:p>
          <a:r>
            <a:rPr lang="en-GB" b="1" dirty="0"/>
            <a:t>People who identify as LGBTQ+ have higher rates of common mental health problems and lower wellbeing than heterosexual people</a:t>
          </a:r>
        </a:p>
      </dgm:t>
    </dgm:pt>
    <dgm:pt modelId="{4D5C9F62-182F-4B07-9E09-B7EEECBD2A52}" type="parTrans" cxnId="{2FC85AA5-7C1C-48C0-8AE1-DA87D5C1F98C}">
      <dgm:prSet/>
      <dgm:spPr/>
      <dgm:t>
        <a:bodyPr/>
        <a:lstStyle/>
        <a:p>
          <a:endParaRPr lang="en-GB" b="1"/>
        </a:p>
      </dgm:t>
    </dgm:pt>
    <dgm:pt modelId="{9844CA12-B0B1-4B30-9DAE-9AA598893C5A}" type="sibTrans" cxnId="{2FC85AA5-7C1C-48C0-8AE1-DA87D5C1F98C}">
      <dgm:prSet/>
      <dgm:spPr/>
      <dgm:t>
        <a:bodyPr/>
        <a:lstStyle/>
        <a:p>
          <a:endParaRPr lang="en-GB" b="1"/>
        </a:p>
      </dgm:t>
    </dgm:pt>
    <dgm:pt modelId="{8AFD524C-FFB1-4E5A-ACC0-2770BB5D3740}">
      <dgm:prSet phldrT="[Text]"/>
      <dgm:spPr/>
      <dgm:t>
        <a:bodyPr/>
        <a:lstStyle/>
        <a:p>
          <a:r>
            <a:rPr lang="en-GB" b="1" dirty="0"/>
            <a:t>People with learning disabilities were at higher risk of death due to Covid compared to the general population</a:t>
          </a:r>
        </a:p>
      </dgm:t>
    </dgm:pt>
    <dgm:pt modelId="{C76DF826-5971-49BC-A463-F6F299E5D1B0}" type="parTrans" cxnId="{6047C884-D094-4CA3-8CC7-FF2CC859A8E8}">
      <dgm:prSet/>
      <dgm:spPr/>
      <dgm:t>
        <a:bodyPr/>
        <a:lstStyle/>
        <a:p>
          <a:endParaRPr lang="en-GB" b="1"/>
        </a:p>
      </dgm:t>
    </dgm:pt>
    <dgm:pt modelId="{3A4DB078-06F4-4617-B46B-952B40D46974}" type="sibTrans" cxnId="{6047C884-D094-4CA3-8CC7-FF2CC859A8E8}">
      <dgm:prSet/>
      <dgm:spPr/>
      <dgm:t>
        <a:bodyPr/>
        <a:lstStyle/>
        <a:p>
          <a:endParaRPr lang="en-GB" b="1"/>
        </a:p>
      </dgm:t>
    </dgm:pt>
    <dgm:pt modelId="{87BBC5E7-818D-4010-8250-FD079CC4C61E}">
      <dgm:prSet phldrT="[Text]"/>
      <dgm:spPr/>
      <dgm:t>
        <a:bodyPr/>
        <a:lstStyle/>
        <a:p>
          <a:r>
            <a:rPr lang="en-GB" b="1" i="0" dirty="0"/>
            <a:t>People experiencing homelessness face significant barriers to accessing health and social care compared with the general population</a:t>
          </a:r>
          <a:endParaRPr lang="en-GB" b="1" dirty="0"/>
        </a:p>
      </dgm:t>
    </dgm:pt>
    <dgm:pt modelId="{18C0C7E2-AB17-4D21-BB10-FE93A542B998}" type="parTrans" cxnId="{771589F9-17A3-4397-A5E6-F8ABAB2B51ED}">
      <dgm:prSet/>
      <dgm:spPr/>
      <dgm:t>
        <a:bodyPr/>
        <a:lstStyle/>
        <a:p>
          <a:endParaRPr lang="en-GB" b="1"/>
        </a:p>
      </dgm:t>
    </dgm:pt>
    <dgm:pt modelId="{E1AFC757-E7A6-4660-B33A-47B794A1F750}" type="sibTrans" cxnId="{771589F9-17A3-4397-A5E6-F8ABAB2B51ED}">
      <dgm:prSet/>
      <dgm:spPr/>
      <dgm:t>
        <a:bodyPr/>
        <a:lstStyle/>
        <a:p>
          <a:endParaRPr lang="en-GB" b="1"/>
        </a:p>
      </dgm:t>
    </dgm:pt>
    <dgm:pt modelId="{0B1386EA-837C-4FC7-BA6F-0E4D7120D934}" type="pres">
      <dgm:prSet presAssocID="{BCDA03FE-3C23-4D8A-B78A-157F9F08B34B}" presName="diagram" presStyleCnt="0">
        <dgm:presLayoutVars>
          <dgm:dir/>
          <dgm:resizeHandles val="exact"/>
        </dgm:presLayoutVars>
      </dgm:prSet>
      <dgm:spPr/>
    </dgm:pt>
    <dgm:pt modelId="{6DB70AE2-DB70-4A6B-AF61-22CE83A5D23B}" type="pres">
      <dgm:prSet presAssocID="{7CD095FA-5C8F-4C2C-BD58-49D0A2E73636}" presName="node" presStyleLbl="node1" presStyleIdx="0" presStyleCnt="8">
        <dgm:presLayoutVars>
          <dgm:bulletEnabled val="1"/>
        </dgm:presLayoutVars>
      </dgm:prSet>
      <dgm:spPr/>
    </dgm:pt>
    <dgm:pt modelId="{1F7F5E75-EB90-4818-8D76-6B495FC2D527}" type="pres">
      <dgm:prSet presAssocID="{2868D0C3-2F1B-467F-8ED9-22BE310A29F1}" presName="sibTrans" presStyleCnt="0"/>
      <dgm:spPr/>
    </dgm:pt>
    <dgm:pt modelId="{63DD53F5-5543-4D52-B984-1C48E3AD0A8F}" type="pres">
      <dgm:prSet presAssocID="{7818FBA8-12BD-49BA-95DB-647ADB1A6B17}" presName="node" presStyleLbl="node1" presStyleIdx="1" presStyleCnt="8">
        <dgm:presLayoutVars>
          <dgm:bulletEnabled val="1"/>
        </dgm:presLayoutVars>
      </dgm:prSet>
      <dgm:spPr/>
    </dgm:pt>
    <dgm:pt modelId="{56FD6C15-1B23-42B9-BBBD-0C211CE75D5B}" type="pres">
      <dgm:prSet presAssocID="{F5F14C48-94A6-42FD-81A8-E88E4B041B7B}" presName="sibTrans" presStyleCnt="0"/>
      <dgm:spPr/>
    </dgm:pt>
    <dgm:pt modelId="{AB163599-1828-4706-B9B1-0EC806E3030D}" type="pres">
      <dgm:prSet presAssocID="{7C05813C-686E-434F-8643-B579B4CED4C9}" presName="node" presStyleLbl="node1" presStyleIdx="2" presStyleCnt="8">
        <dgm:presLayoutVars>
          <dgm:bulletEnabled val="1"/>
        </dgm:presLayoutVars>
      </dgm:prSet>
      <dgm:spPr/>
    </dgm:pt>
    <dgm:pt modelId="{698E80A9-CA38-40C0-B27B-0BBF27A6B3CD}" type="pres">
      <dgm:prSet presAssocID="{D18EEF2F-91D4-44A9-AAC1-5806BDA07348}" presName="sibTrans" presStyleCnt="0"/>
      <dgm:spPr/>
    </dgm:pt>
    <dgm:pt modelId="{62462340-E917-4D9F-B421-B6C8EE13C4FA}" type="pres">
      <dgm:prSet presAssocID="{C06A1B53-C8F0-4D0D-A568-29180F8EE163}" presName="node" presStyleLbl="node1" presStyleIdx="3" presStyleCnt="8">
        <dgm:presLayoutVars>
          <dgm:bulletEnabled val="1"/>
        </dgm:presLayoutVars>
      </dgm:prSet>
      <dgm:spPr/>
    </dgm:pt>
    <dgm:pt modelId="{87DB6D23-90DE-4CE6-A1B6-44FD603C6EFD}" type="pres">
      <dgm:prSet presAssocID="{A83F0148-55FA-4E42-BE0D-EF16D6DC4BE5}" presName="sibTrans" presStyleCnt="0"/>
      <dgm:spPr/>
    </dgm:pt>
    <dgm:pt modelId="{FD2CC0AF-4568-4CC7-82F0-AD5956ADABD1}" type="pres">
      <dgm:prSet presAssocID="{92F0D5A0-890C-4F28-96EA-180DA3BDE1FF}" presName="node" presStyleLbl="node1" presStyleIdx="4" presStyleCnt="8">
        <dgm:presLayoutVars>
          <dgm:bulletEnabled val="1"/>
        </dgm:presLayoutVars>
      </dgm:prSet>
      <dgm:spPr/>
    </dgm:pt>
    <dgm:pt modelId="{65A637DF-F4A3-4B92-9E4E-19C294B2684E}" type="pres">
      <dgm:prSet presAssocID="{E793F6DC-29E9-422E-A7A3-76FED5EC1813}" presName="sibTrans" presStyleCnt="0"/>
      <dgm:spPr/>
    </dgm:pt>
    <dgm:pt modelId="{0289AEE2-A8DA-466E-84B1-FD3133388095}" type="pres">
      <dgm:prSet presAssocID="{E6F1034D-3264-4112-A026-B545B533398A}" presName="node" presStyleLbl="node1" presStyleIdx="5" presStyleCnt="8">
        <dgm:presLayoutVars>
          <dgm:bulletEnabled val="1"/>
        </dgm:presLayoutVars>
      </dgm:prSet>
      <dgm:spPr/>
    </dgm:pt>
    <dgm:pt modelId="{44032283-00BA-4B17-A75D-E6DC512488B6}" type="pres">
      <dgm:prSet presAssocID="{9844CA12-B0B1-4B30-9DAE-9AA598893C5A}" presName="sibTrans" presStyleCnt="0"/>
      <dgm:spPr/>
    </dgm:pt>
    <dgm:pt modelId="{C1E1C4C8-4EF1-4B44-88AB-F95324468DB8}" type="pres">
      <dgm:prSet presAssocID="{8AFD524C-FFB1-4E5A-ACC0-2770BB5D3740}" presName="node" presStyleLbl="node1" presStyleIdx="6" presStyleCnt="8">
        <dgm:presLayoutVars>
          <dgm:bulletEnabled val="1"/>
        </dgm:presLayoutVars>
      </dgm:prSet>
      <dgm:spPr/>
    </dgm:pt>
    <dgm:pt modelId="{F96F897B-D0E3-4D22-9E7C-97D8AEA0B603}" type="pres">
      <dgm:prSet presAssocID="{3A4DB078-06F4-4617-B46B-952B40D46974}" presName="sibTrans" presStyleCnt="0"/>
      <dgm:spPr/>
    </dgm:pt>
    <dgm:pt modelId="{B626ABD1-6686-4251-A249-1E542FB44787}" type="pres">
      <dgm:prSet presAssocID="{87BBC5E7-818D-4010-8250-FD079CC4C61E}" presName="node" presStyleLbl="node1" presStyleIdx="7" presStyleCnt="8">
        <dgm:presLayoutVars>
          <dgm:bulletEnabled val="1"/>
        </dgm:presLayoutVars>
      </dgm:prSet>
      <dgm:spPr/>
    </dgm:pt>
  </dgm:ptLst>
  <dgm:cxnLst>
    <dgm:cxn modelId="{40A2D114-EC58-4DC7-A503-0F59FD84059C}" type="presOf" srcId="{7CD095FA-5C8F-4C2C-BD58-49D0A2E73636}" destId="{6DB70AE2-DB70-4A6B-AF61-22CE83A5D23B}" srcOrd="0" destOrd="0" presId="urn:microsoft.com/office/officeart/2005/8/layout/default"/>
    <dgm:cxn modelId="{19FC633A-F2FA-4468-9117-3CB19ADB42BF}" srcId="{BCDA03FE-3C23-4D8A-B78A-157F9F08B34B}" destId="{7CD095FA-5C8F-4C2C-BD58-49D0A2E73636}" srcOrd="0" destOrd="0" parTransId="{41CA849B-B210-4FDF-8B84-3F762033EA56}" sibTransId="{2868D0C3-2F1B-467F-8ED9-22BE310A29F1}"/>
    <dgm:cxn modelId="{6BF4A244-A269-448D-B859-669E9A0B3260}" type="presOf" srcId="{C06A1B53-C8F0-4D0D-A568-29180F8EE163}" destId="{62462340-E917-4D9F-B421-B6C8EE13C4FA}" srcOrd="0" destOrd="0" presId="urn:microsoft.com/office/officeart/2005/8/layout/default"/>
    <dgm:cxn modelId="{CB4ECB6A-6927-4A46-9F2A-2F7F4982B5A5}" type="presOf" srcId="{87BBC5E7-818D-4010-8250-FD079CC4C61E}" destId="{B626ABD1-6686-4251-A249-1E542FB44787}" srcOrd="0" destOrd="0" presId="urn:microsoft.com/office/officeart/2005/8/layout/default"/>
    <dgm:cxn modelId="{6874BD6B-2DD9-4B42-9679-AA9C40B793E0}" srcId="{BCDA03FE-3C23-4D8A-B78A-157F9F08B34B}" destId="{7818FBA8-12BD-49BA-95DB-647ADB1A6B17}" srcOrd="1" destOrd="0" parTransId="{6210C8A6-6A6F-4FE5-A364-FCD491CA4BB6}" sibTransId="{F5F14C48-94A6-42FD-81A8-E88E4B041B7B}"/>
    <dgm:cxn modelId="{912FEB50-79E4-46D5-9647-E2931BB5FE61}" srcId="{BCDA03FE-3C23-4D8A-B78A-157F9F08B34B}" destId="{92F0D5A0-890C-4F28-96EA-180DA3BDE1FF}" srcOrd="4" destOrd="0" parTransId="{FD853F7B-5D04-41B2-80CB-FA85B875C055}" sibTransId="{E793F6DC-29E9-422E-A7A3-76FED5EC1813}"/>
    <dgm:cxn modelId="{9199947C-971A-4CFA-88B2-FD6C06EAA273}" type="presOf" srcId="{7C05813C-686E-434F-8643-B579B4CED4C9}" destId="{AB163599-1828-4706-B9B1-0EC806E3030D}" srcOrd="0" destOrd="0" presId="urn:microsoft.com/office/officeart/2005/8/layout/default"/>
    <dgm:cxn modelId="{6047C884-D094-4CA3-8CC7-FF2CC859A8E8}" srcId="{BCDA03FE-3C23-4D8A-B78A-157F9F08B34B}" destId="{8AFD524C-FFB1-4E5A-ACC0-2770BB5D3740}" srcOrd="6" destOrd="0" parTransId="{C76DF826-5971-49BC-A463-F6F299E5D1B0}" sibTransId="{3A4DB078-06F4-4617-B46B-952B40D46974}"/>
    <dgm:cxn modelId="{E321DB88-CB80-4600-9727-FCA577CA8BCA}" type="presOf" srcId="{BCDA03FE-3C23-4D8A-B78A-157F9F08B34B}" destId="{0B1386EA-837C-4FC7-BA6F-0E4D7120D934}" srcOrd="0" destOrd="0" presId="urn:microsoft.com/office/officeart/2005/8/layout/default"/>
    <dgm:cxn modelId="{2FC85AA5-7C1C-48C0-8AE1-DA87D5C1F98C}" srcId="{BCDA03FE-3C23-4D8A-B78A-157F9F08B34B}" destId="{E6F1034D-3264-4112-A026-B545B533398A}" srcOrd="5" destOrd="0" parTransId="{4D5C9F62-182F-4B07-9E09-B7EEECBD2A52}" sibTransId="{9844CA12-B0B1-4B30-9DAE-9AA598893C5A}"/>
    <dgm:cxn modelId="{A9B22CA7-65B8-4D80-B406-BE38185EB0A7}" type="presOf" srcId="{92F0D5A0-890C-4F28-96EA-180DA3BDE1FF}" destId="{FD2CC0AF-4568-4CC7-82F0-AD5956ADABD1}" srcOrd="0" destOrd="0" presId="urn:microsoft.com/office/officeart/2005/8/layout/default"/>
    <dgm:cxn modelId="{19CF4DB6-03CD-47BD-82C0-952EED1C1E9D}" type="presOf" srcId="{8AFD524C-FFB1-4E5A-ACC0-2770BB5D3740}" destId="{C1E1C4C8-4EF1-4B44-88AB-F95324468DB8}" srcOrd="0" destOrd="0" presId="urn:microsoft.com/office/officeart/2005/8/layout/default"/>
    <dgm:cxn modelId="{39A5D7BD-41A1-4C9F-9EBF-598498B7D436}" srcId="{BCDA03FE-3C23-4D8A-B78A-157F9F08B34B}" destId="{7C05813C-686E-434F-8643-B579B4CED4C9}" srcOrd="2" destOrd="0" parTransId="{E348C77C-B01E-4A80-9374-C7D5A65B14AC}" sibTransId="{D18EEF2F-91D4-44A9-AAC1-5806BDA07348}"/>
    <dgm:cxn modelId="{4992AED2-6109-4246-86E2-979335E11EA7}" type="presOf" srcId="{E6F1034D-3264-4112-A026-B545B533398A}" destId="{0289AEE2-A8DA-466E-84B1-FD3133388095}" srcOrd="0" destOrd="0" presId="urn:microsoft.com/office/officeart/2005/8/layout/default"/>
    <dgm:cxn modelId="{881479D3-A711-4570-9D6C-0526183D16B6}" srcId="{BCDA03FE-3C23-4D8A-B78A-157F9F08B34B}" destId="{C06A1B53-C8F0-4D0D-A568-29180F8EE163}" srcOrd="3" destOrd="0" parTransId="{8E33F7F8-895D-4166-B648-8701DAFE856C}" sibTransId="{A83F0148-55FA-4E42-BE0D-EF16D6DC4BE5}"/>
    <dgm:cxn modelId="{00D4E8F0-F861-4D94-A34F-D406A7281C31}" type="presOf" srcId="{7818FBA8-12BD-49BA-95DB-647ADB1A6B17}" destId="{63DD53F5-5543-4D52-B984-1C48E3AD0A8F}" srcOrd="0" destOrd="0" presId="urn:microsoft.com/office/officeart/2005/8/layout/default"/>
    <dgm:cxn modelId="{771589F9-17A3-4397-A5E6-F8ABAB2B51ED}" srcId="{BCDA03FE-3C23-4D8A-B78A-157F9F08B34B}" destId="{87BBC5E7-818D-4010-8250-FD079CC4C61E}" srcOrd="7" destOrd="0" parTransId="{18C0C7E2-AB17-4D21-BB10-FE93A542B998}" sibTransId="{E1AFC757-E7A6-4660-B33A-47B794A1F750}"/>
    <dgm:cxn modelId="{B2EAC755-5E7F-4ECC-8DF1-9C923B391798}" type="presParOf" srcId="{0B1386EA-837C-4FC7-BA6F-0E4D7120D934}" destId="{6DB70AE2-DB70-4A6B-AF61-22CE83A5D23B}" srcOrd="0" destOrd="0" presId="urn:microsoft.com/office/officeart/2005/8/layout/default"/>
    <dgm:cxn modelId="{7AA672B5-2727-4EBF-9D6F-92E2AA0E14A1}" type="presParOf" srcId="{0B1386EA-837C-4FC7-BA6F-0E4D7120D934}" destId="{1F7F5E75-EB90-4818-8D76-6B495FC2D527}" srcOrd="1" destOrd="0" presId="urn:microsoft.com/office/officeart/2005/8/layout/default"/>
    <dgm:cxn modelId="{C2B81F22-5848-4074-A7C7-1070BB0815AB}" type="presParOf" srcId="{0B1386EA-837C-4FC7-BA6F-0E4D7120D934}" destId="{63DD53F5-5543-4D52-B984-1C48E3AD0A8F}" srcOrd="2" destOrd="0" presId="urn:microsoft.com/office/officeart/2005/8/layout/default"/>
    <dgm:cxn modelId="{3623C09C-1A62-4C0A-A5C6-5ACC33349183}" type="presParOf" srcId="{0B1386EA-837C-4FC7-BA6F-0E4D7120D934}" destId="{56FD6C15-1B23-42B9-BBBD-0C211CE75D5B}" srcOrd="3" destOrd="0" presId="urn:microsoft.com/office/officeart/2005/8/layout/default"/>
    <dgm:cxn modelId="{7BA2537A-2B1E-467A-A492-F69DBD289A18}" type="presParOf" srcId="{0B1386EA-837C-4FC7-BA6F-0E4D7120D934}" destId="{AB163599-1828-4706-B9B1-0EC806E3030D}" srcOrd="4" destOrd="0" presId="urn:microsoft.com/office/officeart/2005/8/layout/default"/>
    <dgm:cxn modelId="{D0D2E0AF-D80D-4BE7-8248-9B954CE79AC3}" type="presParOf" srcId="{0B1386EA-837C-4FC7-BA6F-0E4D7120D934}" destId="{698E80A9-CA38-40C0-B27B-0BBF27A6B3CD}" srcOrd="5" destOrd="0" presId="urn:microsoft.com/office/officeart/2005/8/layout/default"/>
    <dgm:cxn modelId="{4D360535-17FD-45D3-88B1-29CAE61979DB}" type="presParOf" srcId="{0B1386EA-837C-4FC7-BA6F-0E4D7120D934}" destId="{62462340-E917-4D9F-B421-B6C8EE13C4FA}" srcOrd="6" destOrd="0" presId="urn:microsoft.com/office/officeart/2005/8/layout/default"/>
    <dgm:cxn modelId="{D487D85E-3EBA-45A4-AB45-DFF718514852}" type="presParOf" srcId="{0B1386EA-837C-4FC7-BA6F-0E4D7120D934}" destId="{87DB6D23-90DE-4CE6-A1B6-44FD603C6EFD}" srcOrd="7" destOrd="0" presId="urn:microsoft.com/office/officeart/2005/8/layout/default"/>
    <dgm:cxn modelId="{10E0ACA9-C475-4FEF-9D4F-AD477588661B}" type="presParOf" srcId="{0B1386EA-837C-4FC7-BA6F-0E4D7120D934}" destId="{FD2CC0AF-4568-4CC7-82F0-AD5956ADABD1}" srcOrd="8" destOrd="0" presId="urn:microsoft.com/office/officeart/2005/8/layout/default"/>
    <dgm:cxn modelId="{AEA8A3BD-82D8-4527-AEDF-F2C122A83C55}" type="presParOf" srcId="{0B1386EA-837C-4FC7-BA6F-0E4D7120D934}" destId="{65A637DF-F4A3-4B92-9E4E-19C294B2684E}" srcOrd="9" destOrd="0" presId="urn:microsoft.com/office/officeart/2005/8/layout/default"/>
    <dgm:cxn modelId="{1B4BD0B9-746A-4DC3-B55C-EBAC121E51DD}" type="presParOf" srcId="{0B1386EA-837C-4FC7-BA6F-0E4D7120D934}" destId="{0289AEE2-A8DA-466E-84B1-FD3133388095}" srcOrd="10" destOrd="0" presId="urn:microsoft.com/office/officeart/2005/8/layout/default"/>
    <dgm:cxn modelId="{1DE8F42B-5DB9-4550-8301-672AD5E8338E}" type="presParOf" srcId="{0B1386EA-837C-4FC7-BA6F-0E4D7120D934}" destId="{44032283-00BA-4B17-A75D-E6DC512488B6}" srcOrd="11" destOrd="0" presId="urn:microsoft.com/office/officeart/2005/8/layout/default"/>
    <dgm:cxn modelId="{BAD43DE0-05A9-4B65-8AD1-09DBD5CDF5E7}" type="presParOf" srcId="{0B1386EA-837C-4FC7-BA6F-0E4D7120D934}" destId="{C1E1C4C8-4EF1-4B44-88AB-F95324468DB8}" srcOrd="12" destOrd="0" presId="urn:microsoft.com/office/officeart/2005/8/layout/default"/>
    <dgm:cxn modelId="{C5A4CFD2-E9C4-4CAE-99C6-F8DD4971BF56}" type="presParOf" srcId="{0B1386EA-837C-4FC7-BA6F-0E4D7120D934}" destId="{F96F897B-D0E3-4D22-9E7C-97D8AEA0B603}" srcOrd="13" destOrd="0" presId="urn:microsoft.com/office/officeart/2005/8/layout/default"/>
    <dgm:cxn modelId="{3B3AE240-C7ED-4BB6-B15E-4C916B146B66}" type="presParOf" srcId="{0B1386EA-837C-4FC7-BA6F-0E4D7120D934}" destId="{B626ABD1-6686-4251-A249-1E542FB4478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74BC2-4620-4D26-8486-EFA3D8634E1D}">
      <dsp:nvSpPr>
        <dsp:cNvPr id="0" name=""/>
        <dsp:cNvSpPr/>
      </dsp:nvSpPr>
      <dsp:spPr>
        <a:xfrm>
          <a:off x="0" y="193195"/>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Access to health care</a:t>
          </a:r>
        </a:p>
      </dsp:txBody>
      <dsp:txXfrm>
        <a:off x="0" y="193195"/>
        <a:ext cx="2283009" cy="1369805"/>
      </dsp:txXfrm>
    </dsp:sp>
    <dsp:sp modelId="{066F3CF2-4609-4929-A2F7-91F808A8A341}">
      <dsp:nvSpPr>
        <dsp:cNvPr id="0" name=""/>
        <dsp:cNvSpPr/>
      </dsp:nvSpPr>
      <dsp:spPr>
        <a:xfrm>
          <a:off x="2511309" y="193195"/>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Experiences of health care</a:t>
          </a:r>
        </a:p>
      </dsp:txBody>
      <dsp:txXfrm>
        <a:off x="2511309" y="193195"/>
        <a:ext cx="2283009" cy="1369805"/>
      </dsp:txXfrm>
    </dsp:sp>
    <dsp:sp modelId="{1C9AC40A-679B-4A20-B67B-1EA2827D92EB}">
      <dsp:nvSpPr>
        <dsp:cNvPr id="0" name=""/>
        <dsp:cNvSpPr/>
      </dsp:nvSpPr>
      <dsp:spPr>
        <a:xfrm>
          <a:off x="5022619" y="193195"/>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Outcomes in health care</a:t>
          </a:r>
        </a:p>
      </dsp:txBody>
      <dsp:txXfrm>
        <a:off x="5022619" y="193195"/>
        <a:ext cx="2283009" cy="1369805"/>
      </dsp:txXfrm>
    </dsp:sp>
    <dsp:sp modelId="{929A4840-94D9-4A55-A1D2-9A7D74BB22B5}">
      <dsp:nvSpPr>
        <dsp:cNvPr id="0" name=""/>
        <dsp:cNvSpPr/>
      </dsp:nvSpPr>
      <dsp:spPr>
        <a:xfrm>
          <a:off x="0" y="1791301"/>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Risk of health conditions</a:t>
          </a:r>
        </a:p>
      </dsp:txBody>
      <dsp:txXfrm>
        <a:off x="0" y="1791301"/>
        <a:ext cx="2283009" cy="1369805"/>
      </dsp:txXfrm>
    </dsp:sp>
    <dsp:sp modelId="{365A035F-0C8E-461D-BD05-9CCA181EA74E}">
      <dsp:nvSpPr>
        <dsp:cNvPr id="0" name=""/>
        <dsp:cNvSpPr/>
      </dsp:nvSpPr>
      <dsp:spPr>
        <a:xfrm>
          <a:off x="2511309" y="1791301"/>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Life expectancy – how long you life</a:t>
          </a:r>
        </a:p>
      </dsp:txBody>
      <dsp:txXfrm>
        <a:off x="2511309" y="1791301"/>
        <a:ext cx="2283009" cy="1369805"/>
      </dsp:txXfrm>
    </dsp:sp>
    <dsp:sp modelId="{BCCB06A8-3ED4-4684-8515-0477942F17F5}">
      <dsp:nvSpPr>
        <dsp:cNvPr id="0" name=""/>
        <dsp:cNvSpPr/>
      </dsp:nvSpPr>
      <dsp:spPr>
        <a:xfrm>
          <a:off x="5022619" y="1791301"/>
          <a:ext cx="2283009" cy="13698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Impacts health and wellbeing</a:t>
          </a:r>
        </a:p>
      </dsp:txBody>
      <dsp:txXfrm>
        <a:off x="5022619" y="1791301"/>
        <a:ext cx="2283009" cy="1369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70AE2-DB70-4A6B-AF61-22CE83A5D23B}">
      <dsp:nvSpPr>
        <dsp:cNvPr id="0" name=""/>
        <dsp:cNvSpPr/>
      </dsp:nvSpPr>
      <dsp:spPr>
        <a:xfrm>
          <a:off x="2346" y="173706"/>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Healthy life expectancy increases with average income. </a:t>
          </a:r>
        </a:p>
      </dsp:txBody>
      <dsp:txXfrm>
        <a:off x="2346" y="173706"/>
        <a:ext cx="1861304" cy="1116782"/>
      </dsp:txXfrm>
    </dsp:sp>
    <dsp:sp modelId="{63DD53F5-5543-4D52-B984-1C48E3AD0A8F}">
      <dsp:nvSpPr>
        <dsp:cNvPr id="0" name=""/>
        <dsp:cNvSpPr/>
      </dsp:nvSpPr>
      <dsp:spPr>
        <a:xfrm>
          <a:off x="2049780" y="173706"/>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28% of private renters in non-decent homes rate their health as less than good, compared with 22% living in decent homes.</a:t>
          </a:r>
        </a:p>
      </dsp:txBody>
      <dsp:txXfrm>
        <a:off x="2049780" y="173706"/>
        <a:ext cx="1861304" cy="1116782"/>
      </dsp:txXfrm>
    </dsp:sp>
    <dsp:sp modelId="{AB163599-1828-4706-B9B1-0EC806E3030D}">
      <dsp:nvSpPr>
        <dsp:cNvPr id="0" name=""/>
        <dsp:cNvSpPr/>
      </dsp:nvSpPr>
      <dsp:spPr>
        <a:xfrm>
          <a:off x="4097215" y="173706"/>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The relationship between employment and health is stronger for healthy life expectancy than life expectancy.</a:t>
          </a:r>
          <a:endParaRPr lang="en-GB" sz="1200" b="1" kern="1200" dirty="0"/>
        </a:p>
      </dsp:txBody>
      <dsp:txXfrm>
        <a:off x="4097215" y="173706"/>
        <a:ext cx="1861304" cy="1116782"/>
      </dsp:txXfrm>
    </dsp:sp>
    <dsp:sp modelId="{62462340-E917-4D9F-B421-B6C8EE13C4FA}">
      <dsp:nvSpPr>
        <dsp:cNvPr id="0" name=""/>
        <dsp:cNvSpPr/>
      </dsp:nvSpPr>
      <dsp:spPr>
        <a:xfrm>
          <a:off x="6144649" y="173706"/>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 England, 62% of adults are overweight or obese and only 36% of adults walk or cycle five times per week, on average.</a:t>
          </a:r>
        </a:p>
      </dsp:txBody>
      <dsp:txXfrm>
        <a:off x="6144649" y="173706"/>
        <a:ext cx="1861304" cy="1116782"/>
      </dsp:txXfrm>
    </dsp:sp>
    <dsp:sp modelId="{FD2CC0AF-4568-4CC7-82F0-AD5956ADABD1}">
      <dsp:nvSpPr>
        <dsp:cNvPr id="0" name=""/>
        <dsp:cNvSpPr/>
      </dsp:nvSpPr>
      <dsp:spPr>
        <a:xfrm>
          <a:off x="2346" y="1476619"/>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Black women still four times more likely to die in pregnancy and childbirth</a:t>
          </a:r>
        </a:p>
      </dsp:txBody>
      <dsp:txXfrm>
        <a:off x="2346" y="1476619"/>
        <a:ext cx="1861304" cy="1116782"/>
      </dsp:txXfrm>
    </dsp:sp>
    <dsp:sp modelId="{0289AEE2-A8DA-466E-84B1-FD3133388095}">
      <dsp:nvSpPr>
        <dsp:cNvPr id="0" name=""/>
        <dsp:cNvSpPr/>
      </dsp:nvSpPr>
      <dsp:spPr>
        <a:xfrm>
          <a:off x="2049780" y="1476619"/>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People who identify as LGBTQ+ have higher rates of common mental health problems and lower wellbeing than heterosexual people</a:t>
          </a:r>
        </a:p>
      </dsp:txBody>
      <dsp:txXfrm>
        <a:off x="2049780" y="1476619"/>
        <a:ext cx="1861304" cy="1116782"/>
      </dsp:txXfrm>
    </dsp:sp>
    <dsp:sp modelId="{C1E1C4C8-4EF1-4B44-88AB-F95324468DB8}">
      <dsp:nvSpPr>
        <dsp:cNvPr id="0" name=""/>
        <dsp:cNvSpPr/>
      </dsp:nvSpPr>
      <dsp:spPr>
        <a:xfrm>
          <a:off x="4097215" y="1476619"/>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People with learning disabilities were at higher risk of death due to Covid compared to the general population</a:t>
          </a:r>
        </a:p>
      </dsp:txBody>
      <dsp:txXfrm>
        <a:off x="4097215" y="1476619"/>
        <a:ext cx="1861304" cy="1116782"/>
      </dsp:txXfrm>
    </dsp:sp>
    <dsp:sp modelId="{B626ABD1-6686-4251-A249-1E542FB44787}">
      <dsp:nvSpPr>
        <dsp:cNvPr id="0" name=""/>
        <dsp:cNvSpPr/>
      </dsp:nvSpPr>
      <dsp:spPr>
        <a:xfrm>
          <a:off x="6144649" y="1476619"/>
          <a:ext cx="1861304" cy="11167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i="0" kern="1200" dirty="0"/>
            <a:t>People experiencing homelessness face significant barriers to accessing health and social care compared with the general population</a:t>
          </a:r>
          <a:endParaRPr lang="en-GB" sz="1200" b="1" kern="1200" dirty="0"/>
        </a:p>
      </dsp:txBody>
      <dsp:txXfrm>
        <a:off x="6144649" y="1476619"/>
        <a:ext cx="1861304" cy="11167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10/10/2022</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10/10/2022</a:t>
            </a:fld>
            <a:endParaRPr lang="en-US"/>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235600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https://www.who.int/health-topics/social-determinants-of-health#tab=tab_1</a:t>
            </a:r>
          </a:p>
        </p:txBody>
      </p:sp>
      <p:sp>
        <p:nvSpPr>
          <p:cNvPr id="4" name="Slide Number Placeholder 3"/>
          <p:cNvSpPr>
            <a:spLocks noGrp="1"/>
          </p:cNvSpPr>
          <p:nvPr>
            <p:ph type="sldNum" sz="quarter" idx="5"/>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8753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https://www.who.int/health-topics/social-determinants-of-health#tab=tab_1</a:t>
            </a:r>
          </a:p>
        </p:txBody>
      </p:sp>
      <p:sp>
        <p:nvSpPr>
          <p:cNvPr id="4" name="Slide Number Placeholder 3"/>
          <p:cNvSpPr>
            <a:spLocks noGrp="1"/>
          </p:cNvSpPr>
          <p:nvPr>
            <p:ph type="sldNum" sz="quarter" idx="5"/>
          </p:nvPr>
        </p:nvSpPr>
        <p:spPr/>
        <p:txBody>
          <a:bodyPr/>
          <a:lstStyle/>
          <a:p>
            <a:fld id="{4957A7B8-EAD2-9846-9761-91C91B5D58B6}" type="slidenum">
              <a:rPr lang="en-US" smtClean="0"/>
              <a:t>3</a:t>
            </a:fld>
            <a:endParaRPr lang="en-US"/>
          </a:p>
        </p:txBody>
      </p:sp>
    </p:spTree>
    <p:extLst>
      <p:ext uri="{BB962C8B-B14F-4D97-AF65-F5344CB8AC3E}">
        <p14:creationId xmlns:p14="http://schemas.microsoft.com/office/powerpoint/2010/main" val="35084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650708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https://www.who.int/health-topics/social-determinants-of-health#tab=tab_1</a:t>
            </a:r>
          </a:p>
        </p:txBody>
      </p:sp>
      <p:sp>
        <p:nvSpPr>
          <p:cNvPr id="4" name="Slide Number Placeholder 3"/>
          <p:cNvSpPr>
            <a:spLocks noGrp="1"/>
          </p:cNvSpPr>
          <p:nvPr>
            <p:ph type="sldNum" sz="quarter" idx="5"/>
          </p:nvPr>
        </p:nvSpPr>
        <p:spPr/>
        <p:txBody>
          <a:bodyPr/>
          <a:lstStyle/>
          <a:p>
            <a:fld id="{4957A7B8-EAD2-9846-9761-91C91B5D58B6}" type="slidenum">
              <a:rPr lang="en-US" smtClean="0"/>
              <a:t>6</a:t>
            </a:fld>
            <a:endParaRPr lang="en-US"/>
          </a:p>
        </p:txBody>
      </p:sp>
    </p:spTree>
    <p:extLst>
      <p:ext uri="{BB962C8B-B14F-4D97-AF65-F5344CB8AC3E}">
        <p14:creationId xmlns:p14="http://schemas.microsoft.com/office/powerpoint/2010/main" val="82657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https://www.centreformentalhealth.org.uk/publications/mental-health-inequalities-factsheet</a:t>
            </a:r>
          </a:p>
          <a:p>
            <a:r>
              <a:rPr lang="en-GB" dirty="0"/>
              <a:t>https://www.health.org.uk/evidence-hub/money-and-resources/income/relationship-between-income-and-healthy-life-expectancy-by-neighbourhood</a:t>
            </a:r>
          </a:p>
        </p:txBody>
      </p:sp>
      <p:sp>
        <p:nvSpPr>
          <p:cNvPr id="4" name="Slide Number Placeholder 3"/>
          <p:cNvSpPr>
            <a:spLocks noGrp="1"/>
          </p:cNvSpPr>
          <p:nvPr>
            <p:ph type="sldNum" sz="quarter" idx="5"/>
          </p:nvPr>
        </p:nvSpPr>
        <p:spPr/>
        <p:txBody>
          <a:bodyPr/>
          <a:lstStyle/>
          <a:p>
            <a:fld id="{4957A7B8-EAD2-9846-9761-91C91B5D58B6}" type="slidenum">
              <a:rPr lang="en-US" smtClean="0"/>
              <a:t>7</a:t>
            </a:fld>
            <a:endParaRPr lang="en-US"/>
          </a:p>
        </p:txBody>
      </p:sp>
    </p:spTree>
    <p:extLst>
      <p:ext uri="{BB962C8B-B14F-4D97-AF65-F5344CB8AC3E}">
        <p14:creationId xmlns:p14="http://schemas.microsoft.com/office/powerpoint/2010/main" val="135653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a:solidFill>
                  <a:srgbClr val="E7E6E6"/>
                </a:solidFill>
                <a:latin typeface="Segoe UI"/>
              </a:rPr>
              <a:t>source ONS Health State Life Expectancy, 2017-2019,</a:t>
            </a:r>
            <a:endParaRPr lang="en-US" dirty="0"/>
          </a:p>
        </p:txBody>
      </p:sp>
      <p:sp>
        <p:nvSpPr>
          <p:cNvPr id="4" name="Slide Number Placeholder 3"/>
          <p:cNvSpPr>
            <a:spLocks noGrp="1"/>
          </p:cNvSpPr>
          <p:nvPr>
            <p:ph type="sldNum" sz="quarter" idx="10"/>
          </p:nvPr>
        </p:nvSpPr>
        <p:spPr/>
        <p:txBody>
          <a:bodyPr/>
          <a:lstStyle/>
          <a:p>
            <a:pPr marL="0" marR="0" lvl="0" indent="0" algn="r" defTabSz="1320772" rtl="0" eaLnBrk="1" fontAlgn="auto" latinLnBrk="0" hangingPunct="1">
              <a:lnSpc>
                <a:spcPct val="100000"/>
              </a:lnSpc>
              <a:spcBef>
                <a:spcPts val="0"/>
              </a:spcBef>
              <a:spcAft>
                <a:spcPts val="0"/>
              </a:spcAft>
              <a:buClrTx/>
              <a:buSzTx/>
              <a:buFontTx/>
              <a:buNone/>
              <a:tabLst/>
              <a:defRPr/>
            </a:pPr>
            <a:fld id="{B0FCC8D5-6D68-A443-97C0-91AE5977134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132077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944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C92722-63C5-E5AC-F4AB-C71A3F2E940E}"/>
              </a:ext>
            </a:extLst>
          </p:cNvPr>
          <p:cNvPicPr>
            <a:picLocks noChangeAspect="1"/>
          </p:cNvPicPr>
          <p:nvPr userDrawn="1"/>
        </p:nvPicPr>
        <p:blipFill>
          <a:blip r:embed="rId2"/>
          <a:stretch>
            <a:fillRect/>
          </a:stretch>
        </p:blipFill>
        <p:spPr>
          <a:xfrm>
            <a:off x="7248398" y="393858"/>
            <a:ext cx="1455088" cy="847624"/>
          </a:xfrm>
          <a:prstGeom prst="rect">
            <a:avLst/>
          </a:prstGeom>
        </p:spPr>
      </p:pic>
      <p:pic>
        <p:nvPicPr>
          <p:cNvPr id="8" name="Picture 7">
            <a:extLst>
              <a:ext uri="{FF2B5EF4-FFF2-40B4-BE49-F238E27FC236}">
                <a16:creationId xmlns:a16="http://schemas.microsoft.com/office/drawing/2014/main" id="{151F6B55-8958-8FA0-48EB-BC5B094EAF9A}"/>
              </a:ext>
            </a:extLst>
          </p:cNvPr>
          <p:cNvPicPr>
            <a:picLocks noChangeAspect="1"/>
          </p:cNvPicPr>
          <p:nvPr userDrawn="1"/>
        </p:nvPicPr>
        <p:blipFill>
          <a:blip r:embed="rId3"/>
          <a:stretch>
            <a:fillRect/>
          </a:stretch>
        </p:blipFill>
        <p:spPr>
          <a:xfrm>
            <a:off x="440513" y="4684649"/>
            <a:ext cx="8262973" cy="60646"/>
          </a:xfrm>
          <a:prstGeom prst="rect">
            <a:avLst/>
          </a:prstGeom>
        </p:spPr>
      </p:pic>
    </p:spTree>
    <p:extLst>
      <p:ext uri="{BB962C8B-B14F-4D97-AF65-F5344CB8AC3E}">
        <p14:creationId xmlns:p14="http://schemas.microsoft.com/office/powerpoint/2010/main" val="151231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AC27A9-E236-2A1B-B196-0811DEAF37E9}"/>
              </a:ext>
            </a:extLst>
          </p:cNvPr>
          <p:cNvPicPr>
            <a:picLocks noChangeAspect="1"/>
          </p:cNvPicPr>
          <p:nvPr userDrawn="1"/>
        </p:nvPicPr>
        <p:blipFill>
          <a:blip r:embed="rId2"/>
          <a:stretch>
            <a:fillRect/>
          </a:stretch>
        </p:blipFill>
        <p:spPr>
          <a:xfrm>
            <a:off x="7248398" y="393858"/>
            <a:ext cx="1455088" cy="847624"/>
          </a:xfrm>
          <a:prstGeom prst="rect">
            <a:avLst/>
          </a:prstGeom>
        </p:spPr>
      </p:pic>
      <p:pic>
        <p:nvPicPr>
          <p:cNvPr id="8" name="Picture 7">
            <a:extLst>
              <a:ext uri="{FF2B5EF4-FFF2-40B4-BE49-F238E27FC236}">
                <a16:creationId xmlns:a16="http://schemas.microsoft.com/office/drawing/2014/main" id="{92F30C86-D8C1-6AC1-9958-49E97B5E584F}"/>
              </a:ext>
            </a:extLst>
          </p:cNvPr>
          <p:cNvPicPr>
            <a:picLocks noChangeAspect="1"/>
          </p:cNvPicPr>
          <p:nvPr userDrawn="1"/>
        </p:nvPicPr>
        <p:blipFill rotWithShape="1">
          <a:blip r:embed="rId3"/>
          <a:srcRect l="29650" r="35497"/>
          <a:stretch/>
        </p:blipFill>
        <p:spPr>
          <a:xfrm>
            <a:off x="-1" y="0"/>
            <a:ext cx="3189767" cy="5148000"/>
          </a:xfrm>
          <a:prstGeom prst="rect">
            <a:avLst/>
          </a:prstGeom>
        </p:spPr>
      </p:pic>
      <p:pic>
        <p:nvPicPr>
          <p:cNvPr id="9" name="Picture 8">
            <a:extLst>
              <a:ext uri="{FF2B5EF4-FFF2-40B4-BE49-F238E27FC236}">
                <a16:creationId xmlns:a16="http://schemas.microsoft.com/office/drawing/2014/main" id="{AACDB2F7-310A-3154-610B-0CAC30B99CD0}"/>
              </a:ext>
            </a:extLst>
          </p:cNvPr>
          <p:cNvPicPr>
            <a:picLocks noChangeAspect="1"/>
          </p:cNvPicPr>
          <p:nvPr userDrawn="1"/>
        </p:nvPicPr>
        <p:blipFill>
          <a:blip r:embed="rId4"/>
          <a:stretch>
            <a:fillRect/>
          </a:stretch>
        </p:blipFill>
        <p:spPr>
          <a:xfrm>
            <a:off x="440513" y="4684649"/>
            <a:ext cx="8262973" cy="60646"/>
          </a:xfrm>
          <a:prstGeom prst="rect">
            <a:avLst/>
          </a:prstGeom>
        </p:spPr>
      </p:pic>
    </p:spTree>
    <p:extLst>
      <p:ext uri="{BB962C8B-B14F-4D97-AF65-F5344CB8AC3E}">
        <p14:creationId xmlns:p14="http://schemas.microsoft.com/office/powerpoint/2010/main" val="238307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BD55F0-1DC2-9F7B-DC89-18686BCAF584}"/>
              </a:ext>
            </a:extLst>
          </p:cNvPr>
          <p:cNvPicPr>
            <a:picLocks noChangeAspect="1"/>
          </p:cNvPicPr>
          <p:nvPr userDrawn="1"/>
        </p:nvPicPr>
        <p:blipFill>
          <a:blip r:embed="rId2"/>
          <a:stretch>
            <a:fillRect/>
          </a:stretch>
        </p:blipFill>
        <p:spPr>
          <a:xfrm>
            <a:off x="7565087" y="393858"/>
            <a:ext cx="1132561" cy="659744"/>
          </a:xfrm>
          <a:prstGeom prst="rect">
            <a:avLst/>
          </a:prstGeom>
        </p:spPr>
      </p:pic>
      <p:pic>
        <p:nvPicPr>
          <p:cNvPr id="3" name="Picture 2">
            <a:extLst>
              <a:ext uri="{FF2B5EF4-FFF2-40B4-BE49-F238E27FC236}">
                <a16:creationId xmlns:a16="http://schemas.microsoft.com/office/drawing/2014/main" id="{A63C513F-C043-4502-6A00-C72FD947BC4C}"/>
              </a:ext>
            </a:extLst>
          </p:cNvPr>
          <p:cNvPicPr>
            <a:picLocks noChangeAspect="1"/>
          </p:cNvPicPr>
          <p:nvPr userDrawn="1"/>
        </p:nvPicPr>
        <p:blipFill>
          <a:blip r:embed="rId3"/>
          <a:stretch>
            <a:fillRect/>
          </a:stretch>
        </p:blipFill>
        <p:spPr>
          <a:xfrm>
            <a:off x="440513" y="4684649"/>
            <a:ext cx="8262973" cy="60646"/>
          </a:xfrm>
          <a:prstGeom prst="rect">
            <a:avLst/>
          </a:prstGeom>
        </p:spPr>
      </p:pic>
      <p:sp>
        <p:nvSpPr>
          <p:cNvPr id="4" name="Slide Number Placeholder 5">
            <a:extLst>
              <a:ext uri="{FF2B5EF4-FFF2-40B4-BE49-F238E27FC236}">
                <a16:creationId xmlns:a16="http://schemas.microsoft.com/office/drawing/2014/main" id="{45B77231-4230-B082-8DC2-EB07B13D1B81}"/>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408616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079D2-21F7-6515-5613-1632A8464FF5}"/>
              </a:ext>
            </a:extLst>
          </p:cNvPr>
          <p:cNvPicPr>
            <a:picLocks noChangeAspect="1"/>
          </p:cNvPicPr>
          <p:nvPr userDrawn="1"/>
        </p:nvPicPr>
        <p:blipFill>
          <a:blip r:embed="rId2"/>
          <a:stretch>
            <a:fillRect/>
          </a:stretch>
        </p:blipFill>
        <p:spPr>
          <a:xfrm>
            <a:off x="440513" y="404241"/>
            <a:ext cx="1132561" cy="659744"/>
          </a:xfrm>
          <a:prstGeom prst="rect">
            <a:avLst/>
          </a:prstGeom>
        </p:spPr>
      </p:pic>
      <p:sp>
        <p:nvSpPr>
          <p:cNvPr id="3" name="Rectangle 2">
            <a:extLst>
              <a:ext uri="{FF2B5EF4-FFF2-40B4-BE49-F238E27FC236}">
                <a16:creationId xmlns:a16="http://schemas.microsoft.com/office/drawing/2014/main" id="{03668BB7-9084-2FB1-7A20-FA59355A6F94}"/>
              </a:ext>
            </a:extLst>
          </p:cNvPr>
          <p:cNvSpPr/>
          <p:nvPr userDrawn="1"/>
        </p:nvSpPr>
        <p:spPr>
          <a:xfrm>
            <a:off x="5955527" y="2294304"/>
            <a:ext cx="3188472" cy="2849195"/>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1817735-76CF-BCC5-AABC-10A315C2C18D}"/>
              </a:ext>
            </a:extLst>
          </p:cNvPr>
          <p:cNvSpPr/>
          <p:nvPr userDrawn="1"/>
        </p:nvSpPr>
        <p:spPr>
          <a:xfrm>
            <a:off x="5955526" y="0"/>
            <a:ext cx="3188473" cy="2206752"/>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AF6F60-EB2F-DEEE-B770-B4C221DA34C8}"/>
              </a:ext>
            </a:extLst>
          </p:cNvPr>
          <p:cNvPicPr>
            <a:picLocks noChangeAspect="1"/>
          </p:cNvPicPr>
          <p:nvPr userDrawn="1"/>
        </p:nvPicPr>
        <p:blipFill>
          <a:blip r:embed="rId3"/>
          <a:stretch>
            <a:fillRect/>
          </a:stretch>
        </p:blipFill>
        <p:spPr>
          <a:xfrm>
            <a:off x="440513" y="4684649"/>
            <a:ext cx="8262973" cy="60646"/>
          </a:xfrm>
          <a:prstGeom prst="rect">
            <a:avLst/>
          </a:prstGeom>
        </p:spPr>
      </p:pic>
    </p:spTree>
    <p:extLst>
      <p:ext uri="{BB962C8B-B14F-4D97-AF65-F5344CB8AC3E}">
        <p14:creationId xmlns:p14="http://schemas.microsoft.com/office/powerpoint/2010/main" val="242908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C799-B396-464C-B103-EBCFDB3C6D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EF0AE5-0295-46AF-AB89-7376F4BE0434}"/>
              </a:ext>
            </a:extLst>
          </p:cNvPr>
          <p:cNvSpPr>
            <a:spLocks noGrp="1"/>
          </p:cNvSpPr>
          <p:nvPr>
            <p:ph type="dt" sz="half" idx="10"/>
          </p:nvPr>
        </p:nvSpPr>
        <p:spPr/>
        <p:txBody>
          <a:bodyPr/>
          <a:lstStyle/>
          <a:p>
            <a:fld id="{B4937ABB-5FF6-414E-8B65-2C3F297FC527}" type="datetimeFigureOut">
              <a:rPr lang="en-GB" smtClean="0"/>
              <a:t>10/10/2022</a:t>
            </a:fld>
            <a:endParaRPr lang="en-GB"/>
          </a:p>
        </p:txBody>
      </p:sp>
      <p:sp>
        <p:nvSpPr>
          <p:cNvPr id="4" name="Footer Placeholder 3">
            <a:extLst>
              <a:ext uri="{FF2B5EF4-FFF2-40B4-BE49-F238E27FC236}">
                <a16:creationId xmlns:a16="http://schemas.microsoft.com/office/drawing/2014/main" id="{CAF2FA02-E932-43D0-A75E-EAD110E14B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A2BE57-4C83-42BE-A192-B82466A18795}"/>
              </a:ext>
            </a:extLst>
          </p:cNvPr>
          <p:cNvSpPr>
            <a:spLocks noGrp="1"/>
          </p:cNvSpPr>
          <p:nvPr>
            <p:ph type="sldNum" sz="quarter" idx="12"/>
          </p:nvPr>
        </p:nvSpPr>
        <p:spPr/>
        <p:txBody>
          <a:bodyPr/>
          <a:lstStyle/>
          <a:p>
            <a:fld id="{07728D17-AE5F-407B-9E3D-45F875EE79A9}" type="slidenum">
              <a:rPr lang="en-GB" smtClean="0"/>
              <a:t>‹#›</a:t>
            </a:fld>
            <a:endParaRPr lang="en-GB"/>
          </a:p>
        </p:txBody>
      </p:sp>
    </p:spTree>
    <p:extLst>
      <p:ext uri="{BB962C8B-B14F-4D97-AF65-F5344CB8AC3E}">
        <p14:creationId xmlns:p14="http://schemas.microsoft.com/office/powerpoint/2010/main" val="14366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016D6BC-21CE-9D46-BC9F-EF95D3A20907}"/>
              </a:ext>
            </a:extLst>
          </p:cNvPr>
          <p:cNvSpPr>
            <a:spLocks noGrp="1"/>
          </p:cNvSpPr>
          <p:nvPr>
            <p:ph type="sldNum" sz="quarter" idx="4"/>
          </p:nvPr>
        </p:nvSpPr>
        <p:spPr>
          <a:xfrm>
            <a:off x="6539344" y="4486584"/>
            <a:ext cx="2133600" cy="273844"/>
          </a:xfrm>
          <a:prstGeom prst="rect">
            <a:avLst/>
          </a:prstGeom>
        </p:spPr>
        <p:txBody>
          <a:bodyPr vert="horz" lIns="91440" tIns="45720" rIns="91440" bIns="45720" rtlCol="0" anchor="ctr"/>
          <a:lstStyle>
            <a:lvl1pPr algn="r">
              <a:defRPr sz="900">
                <a:solidFill>
                  <a:schemeClr val="tx2"/>
                </a:solidFill>
                <a:latin typeface="Arial"/>
                <a:cs typeface="Arial"/>
              </a:defRPr>
            </a:lvl1pPr>
          </a:lstStyle>
          <a:p>
            <a:fld id="{902D5018-2030-2046-84FC-87E41EA86E42}" type="slidenum">
              <a:rPr lang="en-US" smtClean="0"/>
              <a:pPr/>
              <a:t>‹#›</a:t>
            </a:fld>
            <a:endParaRPr lang="en-US" dirty="0"/>
          </a:p>
        </p:txBody>
      </p:sp>
      <p:pic>
        <p:nvPicPr>
          <p:cNvPr id="3" name="Picture 2">
            <a:extLst>
              <a:ext uri="{FF2B5EF4-FFF2-40B4-BE49-F238E27FC236}">
                <a16:creationId xmlns:a16="http://schemas.microsoft.com/office/drawing/2014/main" id="{3E3EE0D8-29AA-6923-017C-098AB43166FA}"/>
              </a:ext>
            </a:extLst>
          </p:cNvPr>
          <p:cNvPicPr>
            <a:picLocks noChangeAspect="1"/>
          </p:cNvPicPr>
          <p:nvPr userDrawn="1"/>
        </p:nvPicPr>
        <p:blipFill>
          <a:blip r:embed="rId2"/>
          <a:srcRect/>
          <a:stretch/>
        </p:blipFill>
        <p:spPr>
          <a:xfrm>
            <a:off x="0" y="1339"/>
            <a:ext cx="9144000" cy="5140822"/>
          </a:xfrm>
          <a:prstGeom prst="rect">
            <a:avLst/>
          </a:prstGeom>
        </p:spPr>
      </p:pic>
      <p:pic>
        <p:nvPicPr>
          <p:cNvPr id="5" name="Picture 4">
            <a:extLst>
              <a:ext uri="{FF2B5EF4-FFF2-40B4-BE49-F238E27FC236}">
                <a16:creationId xmlns:a16="http://schemas.microsoft.com/office/drawing/2014/main" id="{4A4E4658-BCF9-BDEF-0E0D-44730B73B399}"/>
              </a:ext>
            </a:extLst>
          </p:cNvPr>
          <p:cNvPicPr>
            <a:picLocks noChangeAspect="1"/>
          </p:cNvPicPr>
          <p:nvPr userDrawn="1"/>
        </p:nvPicPr>
        <p:blipFill>
          <a:blip r:embed="rId3"/>
          <a:stretch>
            <a:fillRect/>
          </a:stretch>
        </p:blipFill>
        <p:spPr>
          <a:xfrm>
            <a:off x="440513" y="398204"/>
            <a:ext cx="1132549" cy="662874"/>
          </a:xfrm>
          <a:prstGeom prst="rect">
            <a:avLst/>
          </a:prstGeom>
        </p:spPr>
      </p:pic>
    </p:spTree>
    <p:extLst>
      <p:ext uri="{BB962C8B-B14F-4D97-AF65-F5344CB8AC3E}">
        <p14:creationId xmlns:p14="http://schemas.microsoft.com/office/powerpoint/2010/main" val="9022980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78840-FCC9-1909-A9EA-B34D40D3AE7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000CCC-BAB9-15C5-6FB0-7D5EAD254E1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D5F42D-B29E-85A4-A6BF-D085D937EAD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54BAD74-456B-8443-9520-39D438AD0CAE}" type="datetimeFigureOut">
              <a:rPr lang="en-US" smtClean="0"/>
              <a:t>10/10/2022</a:t>
            </a:fld>
            <a:endParaRPr lang="en-US"/>
          </a:p>
        </p:txBody>
      </p:sp>
      <p:sp>
        <p:nvSpPr>
          <p:cNvPr id="5" name="Footer Placeholder 4">
            <a:extLst>
              <a:ext uri="{FF2B5EF4-FFF2-40B4-BE49-F238E27FC236}">
                <a16:creationId xmlns:a16="http://schemas.microsoft.com/office/drawing/2014/main" id="{0BFA731F-D25A-18EA-262F-BF71E31CFBD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5BE3E8-7FA3-1E58-28EC-A16F749EB24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098FAD2-0119-544F-ADBC-ECF17E732223}" type="slidenum">
              <a:rPr lang="en-US" smtClean="0"/>
              <a:t>‹#›</a:t>
            </a:fld>
            <a:endParaRPr lang="en-US"/>
          </a:p>
        </p:txBody>
      </p:sp>
    </p:spTree>
    <p:extLst>
      <p:ext uri="{BB962C8B-B14F-4D97-AF65-F5344CB8AC3E}">
        <p14:creationId xmlns:p14="http://schemas.microsoft.com/office/powerpoint/2010/main" val="18300272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7.xml"/><Relationship Id="rId16" Type="http://schemas.openxmlformats.org/officeDocument/2006/relationships/image" Target="../media/image30.sv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B42A3BD9-B7A7-4142-7993-C02FC142DD9E}"/>
              </a:ext>
            </a:extLst>
          </p:cNvPr>
          <p:cNvSpPr txBox="1">
            <a:spLocks/>
          </p:cNvSpPr>
          <p:nvPr/>
        </p:nvSpPr>
        <p:spPr>
          <a:xfrm>
            <a:off x="440512" y="1669423"/>
            <a:ext cx="7447217" cy="53132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800"/>
              </a:lnSpc>
            </a:pPr>
            <a:r>
              <a:rPr lang="en-US" sz="3600" dirty="0">
                <a:solidFill>
                  <a:srgbClr val="00827B"/>
                </a:solidFill>
                <a:latin typeface="Arial" panose="020B0604020202020204" pitchFamily="34" charset="0"/>
                <a:cs typeface="Arial" panose="020B0604020202020204" pitchFamily="34" charset="0"/>
              </a:rPr>
              <a:t>Introduction to Health Inequalities in Wandsworth </a:t>
            </a:r>
            <a:endParaRPr lang="en-US" sz="2400" dirty="0">
              <a:solidFill>
                <a:srgbClr val="00827B"/>
              </a:solidFill>
              <a:latin typeface="Arial" panose="020B0604020202020204" pitchFamily="34" charset="0"/>
              <a:cs typeface="Arial" panose="020B0604020202020204" pitchFamily="34" charset="0"/>
            </a:endParaRPr>
          </a:p>
        </p:txBody>
      </p:sp>
      <p:sp>
        <p:nvSpPr>
          <p:cNvPr id="10" name="Rectangle 9" descr="January 2017">
            <a:extLst>
              <a:ext uri="{FF2B5EF4-FFF2-40B4-BE49-F238E27FC236}">
                <a16:creationId xmlns:a16="http://schemas.microsoft.com/office/drawing/2014/main" id="{234435C8-A4A2-2CC7-009B-28567EAFFD01}"/>
              </a:ext>
            </a:extLst>
          </p:cNvPr>
          <p:cNvSpPr/>
          <p:nvPr/>
        </p:nvSpPr>
        <p:spPr>
          <a:xfrm>
            <a:off x="440513" y="2942751"/>
            <a:ext cx="6318633" cy="984885"/>
          </a:xfrm>
          <a:prstGeom prst="rect">
            <a:avLst/>
          </a:prstGeom>
        </p:spPr>
        <p:txBody>
          <a:bodyPr wrap="square" lIns="0" tIns="0" rIns="0" bIns="0">
            <a:spAutoFit/>
          </a:bodyPr>
          <a:lstStyle/>
          <a:p>
            <a:r>
              <a:rPr lang="en-US" sz="2000" b="1" dirty="0">
                <a:solidFill>
                  <a:srgbClr val="674786"/>
                </a:solidFill>
                <a:latin typeface="Arial"/>
                <a:ea typeface="+mj-ea"/>
                <a:cs typeface="Arial"/>
              </a:rPr>
              <a:t>Mary Idowu – Deputy Director for Wandsworth Place Partnership</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13</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October 2022</a:t>
            </a:r>
          </a:p>
        </p:txBody>
      </p:sp>
      <p:sp>
        <p:nvSpPr>
          <p:cNvPr id="15" name="Slide Number Placeholder 5">
            <a:extLst>
              <a:ext uri="{FF2B5EF4-FFF2-40B4-BE49-F238E27FC236}">
                <a16:creationId xmlns:a16="http://schemas.microsoft.com/office/drawing/2014/main" id="{D8B4EDB4-14FF-58C2-94A6-D9686772DC74}"/>
              </a:ext>
            </a:extLst>
          </p:cNvPr>
          <p:cNvSpPr>
            <a:spLocks noGrp="1"/>
          </p:cNvSpPr>
          <p:nvPr>
            <p:ph type="sldNum" sz="quarter" idx="4294967295"/>
          </p:nvPr>
        </p:nvSpPr>
        <p:spPr>
          <a:xfrm>
            <a:off x="6980238" y="4745038"/>
            <a:ext cx="2163762" cy="398462"/>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1</a:t>
            </a:fld>
            <a:endParaRPr lang="en-US" dirty="0"/>
          </a:p>
        </p:txBody>
      </p:sp>
    </p:spTree>
    <p:extLst>
      <p:ext uri="{BB962C8B-B14F-4D97-AF65-F5344CB8AC3E}">
        <p14:creationId xmlns:p14="http://schemas.microsoft.com/office/powerpoint/2010/main" val="3925779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4">
            <a:extLst>
              <a:ext uri="{FF2B5EF4-FFF2-40B4-BE49-F238E27FC236}">
                <a16:creationId xmlns:a16="http://schemas.microsoft.com/office/drawing/2014/main" id="{5DA194D0-A9E6-5F9C-AF49-2940C510AB1A}"/>
              </a:ext>
            </a:extLst>
          </p:cNvPr>
          <p:cNvSpPr txBox="1">
            <a:spLocks/>
          </p:cNvSpPr>
          <p:nvPr/>
        </p:nvSpPr>
        <p:spPr>
          <a:xfrm>
            <a:off x="440513" y="2666737"/>
            <a:ext cx="3501484" cy="331535"/>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1200" b="0" dirty="0">
                <a:solidFill>
                  <a:srgbClr val="000000"/>
                </a:solidFill>
              </a:rPr>
              <a:t>For any other information or enquiries contact:</a:t>
            </a:r>
            <a:br>
              <a:rPr lang="en-US" sz="1200" b="0" dirty="0">
                <a:solidFill>
                  <a:srgbClr val="000000"/>
                </a:solidFill>
              </a:rPr>
            </a:br>
            <a:r>
              <a:rPr lang="en-US" sz="1200" dirty="0">
                <a:solidFill>
                  <a:srgbClr val="000000"/>
                </a:solidFill>
              </a:rPr>
              <a:t>mary.idowu@swlondon.nhs.uk</a:t>
            </a:r>
          </a:p>
        </p:txBody>
      </p:sp>
      <p:sp>
        <p:nvSpPr>
          <p:cNvPr id="9" name="Title 24">
            <a:extLst>
              <a:ext uri="{FF2B5EF4-FFF2-40B4-BE49-F238E27FC236}">
                <a16:creationId xmlns:a16="http://schemas.microsoft.com/office/drawing/2014/main" id="{F372C846-291F-71A8-8CF2-7629DA786EE0}"/>
              </a:ext>
            </a:extLst>
          </p:cNvPr>
          <p:cNvSpPr txBox="1">
            <a:spLocks/>
          </p:cNvSpPr>
          <p:nvPr/>
        </p:nvSpPr>
        <p:spPr>
          <a:xfrm>
            <a:off x="440513" y="2125251"/>
            <a:ext cx="2474828" cy="446500"/>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500"/>
              </a:lnSpc>
            </a:pPr>
            <a:r>
              <a:rPr lang="en-US" sz="3600" dirty="0">
                <a:solidFill>
                  <a:srgbClr val="000000"/>
                </a:solidFill>
                <a:latin typeface="Arial" panose="020B0604020202020204" pitchFamily="34" charset="0"/>
                <a:cs typeface="Arial" panose="020B0604020202020204" pitchFamily="34" charset="0"/>
              </a:rPr>
              <a:t>Thank you.</a:t>
            </a:r>
          </a:p>
        </p:txBody>
      </p:sp>
      <p:sp>
        <p:nvSpPr>
          <p:cNvPr id="10" name="Slide Number Placeholder 5">
            <a:extLst>
              <a:ext uri="{FF2B5EF4-FFF2-40B4-BE49-F238E27FC236}">
                <a16:creationId xmlns:a16="http://schemas.microsoft.com/office/drawing/2014/main" id="{0F987732-7F0E-BA33-5C81-7C5157547C6E}"/>
              </a:ext>
            </a:extLst>
          </p:cNvPr>
          <p:cNvSpPr>
            <a:spLocks noGrp="1"/>
          </p:cNvSpPr>
          <p:nvPr>
            <p:ph type="sldNum" sz="quarter" idx="4"/>
          </p:nvPr>
        </p:nvSpPr>
        <p:spPr>
          <a:xfrm>
            <a:off x="368248"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pPr algn="l"/>
            <a:fld id="{902D5018-2030-2046-84FC-87E41EA86E42}" type="slidenum">
              <a:rPr lang="en-US" smtClean="0">
                <a:solidFill>
                  <a:srgbClr val="000000"/>
                </a:solidFill>
              </a:rPr>
              <a:pPr algn="l"/>
              <a:t>10</a:t>
            </a:fld>
            <a:endParaRPr lang="en-US" dirty="0">
              <a:solidFill>
                <a:srgbClr val="000000"/>
              </a:solidFill>
            </a:endParaRPr>
          </a:p>
        </p:txBody>
      </p:sp>
    </p:spTree>
    <p:extLst>
      <p:ext uri="{BB962C8B-B14F-4D97-AF65-F5344CB8AC3E}">
        <p14:creationId xmlns:p14="http://schemas.microsoft.com/office/powerpoint/2010/main" val="403020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DE2F8896-C7E0-AA16-4F4E-3B7A2642C749}"/>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2</a:t>
            </a:fld>
            <a:endParaRPr lang="en-US" dirty="0"/>
          </a:p>
        </p:txBody>
      </p:sp>
      <p:sp>
        <p:nvSpPr>
          <p:cNvPr id="7" name="object 14">
            <a:extLst>
              <a:ext uri="{FF2B5EF4-FFF2-40B4-BE49-F238E27FC236}">
                <a16:creationId xmlns:a16="http://schemas.microsoft.com/office/drawing/2014/main" id="{088791E3-11FA-472B-B583-BA66894E0EC1}"/>
              </a:ext>
            </a:extLst>
          </p:cNvPr>
          <p:cNvSpPr txBox="1"/>
          <p:nvPr/>
        </p:nvSpPr>
        <p:spPr>
          <a:xfrm>
            <a:off x="331766" y="450603"/>
            <a:ext cx="5674013" cy="374872"/>
          </a:xfrm>
          <a:prstGeom prst="rect">
            <a:avLst/>
          </a:prstGeom>
        </p:spPr>
        <p:txBody>
          <a:bodyPr vert="horz" wrap="square" lIns="0" tIns="5487" rIns="0" bIns="0" rtlCol="0">
            <a:spAutoFit/>
          </a:bodyPr>
          <a:lstStyle/>
          <a:p>
            <a:r>
              <a:rPr lang="en-GB" sz="2400" b="1" dirty="0">
                <a:solidFill>
                  <a:srgbClr val="674786"/>
                </a:solidFill>
                <a:latin typeface="Arial" panose="020B0604020202020204" pitchFamily="34" charset="0"/>
                <a:cs typeface="Arial" panose="020B0604020202020204" pitchFamily="34" charset="0"/>
              </a:rPr>
              <a:t>What are Integrated Care Systems?</a:t>
            </a:r>
          </a:p>
        </p:txBody>
      </p:sp>
      <p:pic>
        <p:nvPicPr>
          <p:cNvPr id="8" name="Picture 7" descr="Diagram&#10;&#10;Description automatically generated">
            <a:extLst>
              <a:ext uri="{FF2B5EF4-FFF2-40B4-BE49-F238E27FC236}">
                <a16:creationId xmlns:a16="http://schemas.microsoft.com/office/drawing/2014/main" id="{CE2F0A42-3A9C-4B8D-A6BA-4DC0BDBBC384}"/>
              </a:ext>
            </a:extLst>
          </p:cNvPr>
          <p:cNvPicPr>
            <a:picLocks noChangeAspect="1"/>
          </p:cNvPicPr>
          <p:nvPr/>
        </p:nvPicPr>
        <p:blipFill rotWithShape="1">
          <a:blip r:embed="rId3"/>
          <a:srcRect l="3885" r="6198" b="4067"/>
          <a:stretch/>
        </p:blipFill>
        <p:spPr>
          <a:xfrm>
            <a:off x="331766" y="1272733"/>
            <a:ext cx="2775828" cy="2764880"/>
          </a:xfrm>
          <a:prstGeom prst="ellipse">
            <a:avLst/>
          </a:prstGeom>
          <a:ln w="190500" cap="rnd">
            <a:solidFill>
              <a:schemeClr val="bg1">
                <a:lumMod val="75000"/>
              </a:schemeClr>
            </a:solidFill>
            <a:prstDash val="solid"/>
          </a:ln>
          <a:effectLst>
            <a:outerShdw blurRad="63500" sx="102000" sy="102000" algn="ctr"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TextBox 9">
            <a:extLst>
              <a:ext uri="{FF2B5EF4-FFF2-40B4-BE49-F238E27FC236}">
                <a16:creationId xmlns:a16="http://schemas.microsoft.com/office/drawing/2014/main" id="{7B0EC0A2-5BCC-4002-9923-45885999BEC9}"/>
              </a:ext>
            </a:extLst>
          </p:cNvPr>
          <p:cNvSpPr txBox="1"/>
          <p:nvPr/>
        </p:nvSpPr>
        <p:spPr>
          <a:xfrm>
            <a:off x="3419450" y="1519756"/>
            <a:ext cx="5392784" cy="3155416"/>
          </a:xfrm>
          <a:prstGeom prst="rect">
            <a:avLst/>
          </a:prstGeom>
          <a:noFill/>
        </p:spPr>
        <p:txBody>
          <a:bodyPr wrap="square" lIns="68580" tIns="34290" rIns="68580" bIns="34290" anchor="t">
            <a:spAutoFit/>
          </a:bodyPr>
          <a:lstStyle/>
          <a:p>
            <a:pPr>
              <a:lnSpc>
                <a:spcPts val="1350"/>
              </a:lnSpc>
              <a:spcAft>
                <a:spcPts val="1050"/>
              </a:spcAft>
            </a:pPr>
            <a:r>
              <a:rPr lang="en-GB" sz="1350" dirty="0">
                <a:solidFill>
                  <a:srgbClr val="231F20"/>
                </a:solidFill>
                <a:latin typeface="Arial" panose="020B0604020202020204" pitchFamily="34" charset="0"/>
                <a:ea typeface="Calibri" panose="020F0502020204030204" pitchFamily="34" charset="0"/>
                <a:cs typeface="Arial" panose="020B0604020202020204" pitchFamily="34" charset="0"/>
              </a:rPr>
              <a:t>Integrated Care Systems are partnerships of organisations that come together to plan and deliver joined up health and care services to improve the lives of people in their area. They will be responsible for how health and care is planned, paid for and delivered.</a:t>
            </a:r>
          </a:p>
          <a:p>
            <a:pPr>
              <a:lnSpc>
                <a:spcPct val="114999"/>
              </a:lnSpc>
              <a:spcAft>
                <a:spcPts val="600"/>
              </a:spcAft>
            </a:pPr>
            <a:r>
              <a:rPr lang="en-GB" sz="1350" b="1" dirty="0">
                <a:solidFill>
                  <a:srgbClr val="00827B"/>
                </a:solidFill>
                <a:latin typeface="Arial" panose="020B0604020202020204" pitchFamily="34" charset="0"/>
                <a:ea typeface="+mn-lt"/>
                <a:cs typeface="Arial" panose="020B0604020202020204" pitchFamily="34" charset="0"/>
              </a:rPr>
              <a:t>ICSs have four key purposes:</a:t>
            </a:r>
            <a:endParaRPr lang="en-GB" sz="1350" dirty="0">
              <a:solidFill>
                <a:srgbClr val="00827B"/>
              </a:solidFill>
              <a:latin typeface="Arial" panose="020B0604020202020204" pitchFamily="34" charset="0"/>
              <a:ea typeface="+mn-lt"/>
              <a:cs typeface="Arial" panose="020B0604020202020204" pitchFamily="34" charset="0"/>
            </a:endParaRPr>
          </a:p>
          <a:p>
            <a:pPr marL="600075" lvl="1" indent="-257175">
              <a:lnSpc>
                <a:spcPct val="150000"/>
              </a:lnSpc>
              <a:buFont typeface="+mj-lt"/>
              <a:buAutoNum type="arabicPeriod"/>
            </a:pPr>
            <a:r>
              <a:rPr lang="en-GB" sz="1350" dirty="0">
                <a:solidFill>
                  <a:srgbClr val="674786"/>
                </a:solidFill>
                <a:latin typeface="Arial" panose="020B0604020202020204" pitchFamily="34" charset="0"/>
                <a:ea typeface="+mn-lt"/>
                <a:cs typeface="Arial" panose="020B0604020202020204" pitchFamily="34" charset="0"/>
              </a:rPr>
              <a:t>improving outcomes in population health and healthcare</a:t>
            </a:r>
          </a:p>
          <a:p>
            <a:pPr marL="600075" lvl="1" indent="-257175">
              <a:lnSpc>
                <a:spcPct val="150000"/>
              </a:lnSpc>
              <a:buFont typeface="+mj-lt"/>
              <a:buAutoNum type="arabicPeriod"/>
            </a:pPr>
            <a:r>
              <a:rPr lang="en-GB" sz="1350" dirty="0">
                <a:solidFill>
                  <a:srgbClr val="674786"/>
                </a:solidFill>
                <a:latin typeface="Arial" panose="020B0604020202020204" pitchFamily="34" charset="0"/>
                <a:ea typeface="+mn-lt"/>
                <a:cs typeface="Arial" panose="020B0604020202020204" pitchFamily="34" charset="0"/>
              </a:rPr>
              <a:t>tackling inequalities in outcomes, experience and access</a:t>
            </a:r>
          </a:p>
          <a:p>
            <a:pPr marL="600075" lvl="1" indent="-257175">
              <a:lnSpc>
                <a:spcPct val="150000"/>
              </a:lnSpc>
              <a:buFont typeface="+mj-lt"/>
              <a:buAutoNum type="arabicPeriod"/>
            </a:pPr>
            <a:r>
              <a:rPr lang="en-GB" sz="1350" dirty="0">
                <a:solidFill>
                  <a:srgbClr val="674786"/>
                </a:solidFill>
                <a:latin typeface="Arial" panose="020B0604020202020204" pitchFamily="34" charset="0"/>
                <a:ea typeface="+mn-lt"/>
                <a:cs typeface="Arial" panose="020B0604020202020204" pitchFamily="34" charset="0"/>
              </a:rPr>
              <a:t>enhancing productivity and value for money</a:t>
            </a:r>
          </a:p>
          <a:p>
            <a:pPr marL="600075" lvl="1" indent="-257175">
              <a:lnSpc>
                <a:spcPct val="150000"/>
              </a:lnSpc>
              <a:spcAft>
                <a:spcPts val="600"/>
              </a:spcAft>
              <a:buFont typeface="+mj-lt"/>
              <a:buAutoNum type="arabicPeriod"/>
            </a:pPr>
            <a:r>
              <a:rPr lang="en-GB" sz="1350" dirty="0">
                <a:solidFill>
                  <a:srgbClr val="674786"/>
                </a:solidFill>
                <a:latin typeface="Arial" panose="020B0604020202020204" pitchFamily="34" charset="0"/>
                <a:cs typeface="Arial" panose="020B0604020202020204" pitchFamily="34" charset="0"/>
              </a:rPr>
              <a:t>supporting broader social and economic development</a:t>
            </a:r>
          </a:p>
          <a:p>
            <a:pPr marL="128588" indent="-128588">
              <a:lnSpc>
                <a:spcPct val="107000"/>
              </a:lnSpc>
              <a:spcAft>
                <a:spcPts val="600"/>
              </a:spcAft>
              <a:buFont typeface="Arial,Sans-Serif"/>
              <a:buChar char="•"/>
            </a:pPr>
            <a:endParaRPr lang="en-GB" sz="900" dirty="0">
              <a:latin typeface="Arial"/>
              <a:ea typeface="Calibri" panose="020F0502020204030204" pitchFamily="34" charset="0"/>
              <a:cs typeface="Arial"/>
            </a:endParaRPr>
          </a:p>
          <a:p>
            <a:pPr>
              <a:lnSpc>
                <a:spcPct val="107000"/>
              </a:lnSpc>
              <a:spcAft>
                <a:spcPts val="600"/>
              </a:spcAft>
            </a:pP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128588" indent="-128588">
              <a:lnSpc>
                <a:spcPct val="107000"/>
              </a:lnSpc>
              <a:spcAft>
                <a:spcPts val="600"/>
              </a:spcAft>
              <a:buFont typeface="Arial"/>
              <a:buChar char="•"/>
            </a:pPr>
            <a:endParaRPr lang="en-GB" sz="900" dirty="0">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13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DE2F8896-C7E0-AA16-4F4E-3B7A2642C749}"/>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3</a:t>
            </a:fld>
            <a:endParaRPr lang="en-US" dirty="0"/>
          </a:p>
        </p:txBody>
      </p:sp>
      <p:sp>
        <p:nvSpPr>
          <p:cNvPr id="6" name="object 14">
            <a:extLst>
              <a:ext uri="{FF2B5EF4-FFF2-40B4-BE49-F238E27FC236}">
                <a16:creationId xmlns:a16="http://schemas.microsoft.com/office/drawing/2014/main" id="{1B9BDF3B-D831-4CEB-9605-88D68ED5DD76}"/>
              </a:ext>
            </a:extLst>
          </p:cNvPr>
          <p:cNvSpPr txBox="1"/>
          <p:nvPr/>
        </p:nvSpPr>
        <p:spPr>
          <a:xfrm>
            <a:off x="217975" y="360009"/>
            <a:ext cx="7891860" cy="374872"/>
          </a:xfrm>
          <a:prstGeom prst="rect">
            <a:avLst/>
          </a:prstGeom>
        </p:spPr>
        <p:txBody>
          <a:bodyPr vert="horz" wrap="square" lIns="0" tIns="5487" rIns="0" bIns="0" rtlCol="0">
            <a:spAutoFit/>
          </a:bodyPr>
          <a:lstStyle/>
          <a:p>
            <a:r>
              <a:rPr lang="en-GB" sz="2400" b="1" dirty="0">
                <a:solidFill>
                  <a:srgbClr val="674786"/>
                </a:solidFill>
                <a:latin typeface="Arial" panose="020B0604020202020204" pitchFamily="34" charset="0"/>
                <a:cs typeface="Arial" panose="020B0604020202020204" pitchFamily="34" charset="0"/>
              </a:rPr>
              <a:t>SW London Integrated Care System</a:t>
            </a:r>
          </a:p>
        </p:txBody>
      </p:sp>
      <p:sp>
        <p:nvSpPr>
          <p:cNvPr id="9" name="Content Placeholder 2">
            <a:extLst>
              <a:ext uri="{FF2B5EF4-FFF2-40B4-BE49-F238E27FC236}">
                <a16:creationId xmlns:a16="http://schemas.microsoft.com/office/drawing/2014/main" id="{8F30EDF0-65A1-4F50-A45A-4EC4A112C2F1}"/>
              </a:ext>
            </a:extLst>
          </p:cNvPr>
          <p:cNvSpPr txBox="1">
            <a:spLocks/>
          </p:cNvSpPr>
          <p:nvPr/>
        </p:nvSpPr>
        <p:spPr>
          <a:xfrm>
            <a:off x="217975" y="1272733"/>
            <a:ext cx="8708051" cy="29905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iol"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iol"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iol"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a:p>
          <a:p>
            <a:pPr marL="0" indent="0">
              <a:buNone/>
            </a:pPr>
            <a:endParaRPr lang="en-GB" sz="2100">
              <a:solidFill>
                <a:srgbClr val="FF0000"/>
              </a:solidFill>
            </a:endParaRPr>
          </a:p>
          <a:p>
            <a:pPr marL="0" indent="0">
              <a:buNone/>
            </a:pPr>
            <a:endParaRPr lang="en-GB" sz="2100">
              <a:solidFill>
                <a:srgbClr val="000000"/>
              </a:solidFill>
            </a:endParaRPr>
          </a:p>
        </p:txBody>
      </p:sp>
      <p:sp>
        <p:nvSpPr>
          <p:cNvPr id="11" name="TextBox 10">
            <a:extLst>
              <a:ext uri="{FF2B5EF4-FFF2-40B4-BE49-F238E27FC236}">
                <a16:creationId xmlns:a16="http://schemas.microsoft.com/office/drawing/2014/main" id="{84FE0744-9621-4B95-8BB0-C33624D16C17}"/>
              </a:ext>
            </a:extLst>
          </p:cNvPr>
          <p:cNvSpPr txBox="1"/>
          <p:nvPr/>
        </p:nvSpPr>
        <p:spPr>
          <a:xfrm>
            <a:off x="4607085" y="1163717"/>
            <a:ext cx="4385489" cy="3208571"/>
          </a:xfrm>
          <a:prstGeom prst="rect">
            <a:avLst/>
          </a:prstGeom>
          <a:noFill/>
        </p:spPr>
        <p:txBody>
          <a:bodyPr wrap="square" lIns="68580" tIns="34290" rIns="68580" bIns="34290" anchor="t">
            <a:spAutoFit/>
          </a:bodyPr>
          <a:lstStyle/>
          <a:p>
            <a:r>
              <a:rPr lang="en-GB" sz="1200" dirty="0">
                <a:latin typeface="Arial" panose="020B0604020202020204" pitchFamily="34" charset="0"/>
                <a:cs typeface="Arial" panose="020B0604020202020204" pitchFamily="34" charset="0"/>
              </a:rPr>
              <a:t>South West London Health and Care Partnership was granted Integrated Care System status in 2020, and on 1 July 2022 we will take on statutory responsibilities.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bring together NHS organisations, local councils, Healthwatch, charities, community and voluntary organisations to improve local health and care services and to improve the health and wellbeing of local people.</a:t>
            </a:r>
          </a:p>
          <a:p>
            <a:pPr marL="214313" indent="-214313">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Our ICS is made up of six ‘places’ – Croydon, Kingston, Merton, Richmond, Sutton and Wandsworth.</a:t>
            </a:r>
          </a:p>
          <a:p>
            <a:pPr marL="214313" indent="-214313">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dirty="0">
                <a:latin typeface="Arial" panose="020B0604020202020204" pitchFamily="34" charset="0"/>
                <a:cs typeface="Arial" panose="020B0604020202020204" pitchFamily="34" charset="0"/>
              </a:rPr>
              <a:t>Since we were set up in 2018, we have developed better and more convenient services, invested in keeping people healthy and out of hospital and set shared priorities for the future through our local health and care plans for each borough.</a:t>
            </a:r>
          </a:p>
        </p:txBody>
      </p:sp>
      <p:pic>
        <p:nvPicPr>
          <p:cNvPr id="12" name="Picture 11" descr="Diagram&#10;&#10;Description automatically generated">
            <a:extLst>
              <a:ext uri="{FF2B5EF4-FFF2-40B4-BE49-F238E27FC236}">
                <a16:creationId xmlns:a16="http://schemas.microsoft.com/office/drawing/2014/main" id="{E6B961BA-22B3-4F39-A458-3555ED232A99}"/>
              </a:ext>
            </a:extLst>
          </p:cNvPr>
          <p:cNvPicPr>
            <a:picLocks noChangeAspect="1"/>
          </p:cNvPicPr>
          <p:nvPr/>
        </p:nvPicPr>
        <p:blipFill rotWithShape="1">
          <a:blip r:embed="rId3"/>
          <a:srcRect r="2315"/>
          <a:stretch/>
        </p:blipFill>
        <p:spPr>
          <a:xfrm>
            <a:off x="107267" y="1099300"/>
            <a:ext cx="4475044" cy="3195830"/>
          </a:xfrm>
          <a:prstGeom prst="rect">
            <a:avLst/>
          </a:prstGeom>
        </p:spPr>
      </p:pic>
    </p:spTree>
    <p:extLst>
      <p:ext uri="{BB962C8B-B14F-4D97-AF65-F5344CB8AC3E}">
        <p14:creationId xmlns:p14="http://schemas.microsoft.com/office/powerpoint/2010/main" val="330099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DE2F8896-C7E0-AA16-4F4E-3B7A2642C749}"/>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4</a:t>
            </a:fld>
            <a:endParaRPr lang="en-US" dirty="0"/>
          </a:p>
        </p:txBody>
      </p:sp>
      <p:sp>
        <p:nvSpPr>
          <p:cNvPr id="6" name="object 14">
            <a:extLst>
              <a:ext uri="{FF2B5EF4-FFF2-40B4-BE49-F238E27FC236}">
                <a16:creationId xmlns:a16="http://schemas.microsoft.com/office/drawing/2014/main" id="{1B9BDF3B-D831-4CEB-9605-88D68ED5DD76}"/>
              </a:ext>
            </a:extLst>
          </p:cNvPr>
          <p:cNvSpPr txBox="1"/>
          <p:nvPr/>
        </p:nvSpPr>
        <p:spPr>
          <a:xfrm>
            <a:off x="217975" y="360009"/>
            <a:ext cx="7891860" cy="374872"/>
          </a:xfrm>
          <a:prstGeom prst="rect">
            <a:avLst/>
          </a:prstGeom>
        </p:spPr>
        <p:txBody>
          <a:bodyPr vert="horz" wrap="square" lIns="0" tIns="5487" rIns="0" bIns="0" rtlCol="0">
            <a:spAutoFit/>
          </a:bodyPr>
          <a:lstStyle/>
          <a:p>
            <a:r>
              <a:rPr lang="en-GB" sz="2400" b="1" dirty="0">
                <a:solidFill>
                  <a:srgbClr val="674786"/>
                </a:solidFill>
                <a:latin typeface="Arial" panose="020B0604020202020204" pitchFamily="34" charset="0"/>
                <a:cs typeface="Arial" panose="020B0604020202020204" pitchFamily="34" charset="0"/>
              </a:rPr>
              <a:t>Wandsworth Place Partnership</a:t>
            </a:r>
          </a:p>
        </p:txBody>
      </p:sp>
      <p:sp>
        <p:nvSpPr>
          <p:cNvPr id="9" name="Content Placeholder 2">
            <a:extLst>
              <a:ext uri="{FF2B5EF4-FFF2-40B4-BE49-F238E27FC236}">
                <a16:creationId xmlns:a16="http://schemas.microsoft.com/office/drawing/2014/main" id="{8F30EDF0-65A1-4F50-A45A-4EC4A112C2F1}"/>
              </a:ext>
            </a:extLst>
          </p:cNvPr>
          <p:cNvSpPr txBox="1">
            <a:spLocks/>
          </p:cNvSpPr>
          <p:nvPr/>
        </p:nvSpPr>
        <p:spPr>
          <a:xfrm>
            <a:off x="217975" y="1272733"/>
            <a:ext cx="8708051" cy="2990540"/>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riol"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riol"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riol"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riol"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100"/>
          </a:p>
          <a:p>
            <a:pPr marL="0" indent="0">
              <a:buNone/>
            </a:pPr>
            <a:endParaRPr lang="en-GB" sz="2100">
              <a:solidFill>
                <a:srgbClr val="FF0000"/>
              </a:solidFill>
            </a:endParaRPr>
          </a:p>
          <a:p>
            <a:pPr marL="0" indent="0">
              <a:buNone/>
            </a:pPr>
            <a:endParaRPr lang="en-GB" sz="2100">
              <a:solidFill>
                <a:srgbClr val="000000"/>
              </a:solidFill>
            </a:endParaRPr>
          </a:p>
        </p:txBody>
      </p:sp>
      <p:sp>
        <p:nvSpPr>
          <p:cNvPr id="11" name="TextBox 10">
            <a:extLst>
              <a:ext uri="{FF2B5EF4-FFF2-40B4-BE49-F238E27FC236}">
                <a16:creationId xmlns:a16="http://schemas.microsoft.com/office/drawing/2014/main" id="{84FE0744-9621-4B95-8BB0-C33624D16C17}"/>
              </a:ext>
            </a:extLst>
          </p:cNvPr>
          <p:cNvSpPr txBox="1"/>
          <p:nvPr/>
        </p:nvSpPr>
        <p:spPr>
          <a:xfrm>
            <a:off x="5985854" y="1272733"/>
            <a:ext cx="3145009" cy="3300904"/>
          </a:xfrm>
          <a:prstGeom prst="rect">
            <a:avLst/>
          </a:prstGeom>
          <a:noFill/>
        </p:spPr>
        <p:txBody>
          <a:bodyPr wrap="square" lIns="68580" tIns="34290" rIns="68580" bIns="34290" anchor="t">
            <a:spAutoFit/>
          </a:bodyPr>
          <a:lstStyle/>
          <a:p>
            <a:r>
              <a:rPr lang="en-GB" sz="1400" u="sng" dirty="0">
                <a:latin typeface="Arial" panose="020B0604020202020204" pitchFamily="34" charset="0"/>
                <a:cs typeface="Arial" panose="020B0604020202020204" pitchFamily="34" charset="0"/>
              </a:rPr>
              <a:t>Partners:</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Battersea Healthcare CIC (GP Federation)</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Central London Community Healthcare NHS Trust</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Healthwatch Wandsworth</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South West London and St George’s Mental Health NHS Trust </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South West London Integrated Care System</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St George’s University Hospitals NHS Foundation Trust</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Wandsworth Borough Council</a:t>
            </a:r>
          </a:p>
          <a:p>
            <a:pPr marL="171450" indent="-171450">
              <a:buFont typeface="Arial" panose="020B0604020202020204" pitchFamily="34" charset="0"/>
              <a:buChar char="•"/>
            </a:pPr>
            <a:r>
              <a:rPr lang="en-GB" sz="1400" dirty="0">
                <a:latin typeface="Arial" panose="020B0604020202020204" pitchFamily="34" charset="0"/>
                <a:cs typeface="Arial" panose="020B0604020202020204" pitchFamily="34" charset="0"/>
              </a:rPr>
              <a:t>Wandsworth Care Alliance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pic>
        <p:nvPicPr>
          <p:cNvPr id="1026" name="Picture 2" descr="Home - Wandsworth Borough Council">
            <a:extLst>
              <a:ext uri="{FF2B5EF4-FFF2-40B4-BE49-F238E27FC236}">
                <a16:creationId xmlns:a16="http://schemas.microsoft.com/office/drawing/2014/main" id="{EF30DEBF-06A1-4920-A3E3-A0F3DFA04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8" y="1272733"/>
            <a:ext cx="1573192" cy="1573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St George's University Hospitals NHS Foundation Trust">
            <a:extLst>
              <a:ext uri="{FF2B5EF4-FFF2-40B4-BE49-F238E27FC236}">
                <a16:creationId xmlns:a16="http://schemas.microsoft.com/office/drawing/2014/main" id="{21852ACB-2E99-4D66-9075-3732E880F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74" y="3687053"/>
            <a:ext cx="2993872" cy="6695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uth West London &amp; St George's Mental Health NHS Trust | SWLSTG">
            <a:extLst>
              <a:ext uri="{FF2B5EF4-FFF2-40B4-BE49-F238E27FC236}">
                <a16:creationId xmlns:a16="http://schemas.microsoft.com/office/drawing/2014/main" id="{D75B5E33-6019-48A5-B1B8-EA0A4A3B0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26" y="2644572"/>
            <a:ext cx="2332311" cy="8418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ealthwatch Wandsworth | Your spotlight on health and social care services">
            <a:extLst>
              <a:ext uri="{FF2B5EF4-FFF2-40B4-BE49-F238E27FC236}">
                <a16:creationId xmlns:a16="http://schemas.microsoft.com/office/drawing/2014/main" id="{29AB2051-62C8-42C7-BF10-EA910EB01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746" y="1512452"/>
            <a:ext cx="2755106" cy="6285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8FF228F-57E8-4FFB-B7BA-31736BA011FA}"/>
              </a:ext>
            </a:extLst>
          </p:cNvPr>
          <p:cNvPicPr>
            <a:picLocks noChangeAspect="1"/>
          </p:cNvPicPr>
          <p:nvPr/>
        </p:nvPicPr>
        <p:blipFill>
          <a:blip r:embed="rId7"/>
          <a:stretch>
            <a:fillRect/>
          </a:stretch>
        </p:blipFill>
        <p:spPr>
          <a:xfrm>
            <a:off x="2620957" y="3052420"/>
            <a:ext cx="3227677" cy="278935"/>
          </a:xfrm>
          <a:prstGeom prst="rect">
            <a:avLst/>
          </a:prstGeom>
        </p:spPr>
      </p:pic>
      <p:pic>
        <p:nvPicPr>
          <p:cNvPr id="5" name="Picture 6" descr="ABOUT US - Wandsworth Care Alliance">
            <a:extLst>
              <a:ext uri="{FF2B5EF4-FFF2-40B4-BE49-F238E27FC236}">
                <a16:creationId xmlns:a16="http://schemas.microsoft.com/office/drawing/2014/main" id="{93B79A78-EA93-4EBC-89D3-4E9FFEE626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7225" y="2223734"/>
            <a:ext cx="2648651" cy="735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Central London Community Healthcare NHS Trust">
            <a:extLst>
              <a:ext uri="{FF2B5EF4-FFF2-40B4-BE49-F238E27FC236}">
                <a16:creationId xmlns:a16="http://schemas.microsoft.com/office/drawing/2014/main" id="{E0EC0386-5EA4-4D69-84D7-2750415E23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9418" y="3486449"/>
            <a:ext cx="2077919" cy="8573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grated Care Board - South West London ICS">
            <a:extLst>
              <a:ext uri="{FF2B5EF4-FFF2-40B4-BE49-F238E27FC236}">
                <a16:creationId xmlns:a16="http://schemas.microsoft.com/office/drawing/2014/main" id="{ED457B00-EF41-4D0C-9546-1BE3C774FC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2298" y="1469472"/>
            <a:ext cx="1573191" cy="7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42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14">
            <a:extLst>
              <a:ext uri="{FF2B5EF4-FFF2-40B4-BE49-F238E27FC236}">
                <a16:creationId xmlns:a16="http://schemas.microsoft.com/office/drawing/2014/main" id="{4FD3211B-6CFB-11E6-2893-1D3CB2A5433B}"/>
              </a:ext>
            </a:extLst>
          </p:cNvPr>
          <p:cNvSpPr txBox="1"/>
          <p:nvPr/>
        </p:nvSpPr>
        <p:spPr>
          <a:xfrm>
            <a:off x="362591" y="285414"/>
            <a:ext cx="7399340" cy="436428"/>
          </a:xfrm>
          <a:prstGeom prst="rect">
            <a:avLst/>
          </a:prstGeom>
        </p:spPr>
        <p:txBody>
          <a:bodyPr vert="horz" wrap="square" lIns="0" tIns="5487" rIns="0" bIns="0" rtlCol="0">
            <a:spAutoFit/>
          </a:bodyPr>
          <a:lstStyle/>
          <a:p>
            <a:pPr marL="5776">
              <a:spcBef>
                <a:spcPts val="43"/>
              </a:spcBef>
            </a:pPr>
            <a:r>
              <a:rPr lang="en-GB" sz="2800" b="1" spc="-68" dirty="0">
                <a:solidFill>
                  <a:srgbClr val="674786"/>
                </a:solidFill>
                <a:latin typeface="Arial"/>
                <a:cs typeface="Arial"/>
              </a:rPr>
              <a:t>What are health inequalities?</a:t>
            </a:r>
          </a:p>
        </p:txBody>
      </p:sp>
      <p:sp>
        <p:nvSpPr>
          <p:cNvPr id="21" name="Slide Number Placeholder 5">
            <a:extLst>
              <a:ext uri="{FF2B5EF4-FFF2-40B4-BE49-F238E27FC236}">
                <a16:creationId xmlns:a16="http://schemas.microsoft.com/office/drawing/2014/main" id="{DE2F8896-C7E0-AA16-4F4E-3B7A2642C749}"/>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5</a:t>
            </a:fld>
            <a:endParaRPr lang="en-US" dirty="0"/>
          </a:p>
        </p:txBody>
      </p:sp>
      <p:sp>
        <p:nvSpPr>
          <p:cNvPr id="20" name="TextBox 19">
            <a:extLst>
              <a:ext uri="{FF2B5EF4-FFF2-40B4-BE49-F238E27FC236}">
                <a16:creationId xmlns:a16="http://schemas.microsoft.com/office/drawing/2014/main" id="{582DD207-2270-4328-87BA-A73A142803FB}"/>
              </a:ext>
            </a:extLst>
          </p:cNvPr>
          <p:cNvSpPr txBox="1"/>
          <p:nvPr/>
        </p:nvSpPr>
        <p:spPr>
          <a:xfrm>
            <a:off x="300731" y="760248"/>
            <a:ext cx="7075429" cy="646331"/>
          </a:xfrm>
          <a:prstGeom prst="rect">
            <a:avLst/>
          </a:prstGeom>
          <a:noFill/>
        </p:spPr>
        <p:txBody>
          <a:bodyPr wrap="square">
            <a:spAutoFit/>
          </a:bodyPr>
          <a:lstStyle/>
          <a:p>
            <a:r>
              <a:rPr lang="en-GB" b="1" dirty="0"/>
              <a:t>Health inequalities are unfair and avoidable differences in health across the population, and between different groups within society. </a:t>
            </a:r>
          </a:p>
        </p:txBody>
      </p:sp>
      <p:graphicFrame>
        <p:nvGraphicFramePr>
          <p:cNvPr id="4" name="Diagram 3">
            <a:extLst>
              <a:ext uri="{FF2B5EF4-FFF2-40B4-BE49-F238E27FC236}">
                <a16:creationId xmlns:a16="http://schemas.microsoft.com/office/drawing/2014/main" id="{2FB4BA63-0E93-4BF8-9321-6C06274C643B}"/>
              </a:ext>
            </a:extLst>
          </p:cNvPr>
          <p:cNvGraphicFramePr/>
          <p:nvPr>
            <p:extLst>
              <p:ext uri="{D42A27DB-BD31-4B8C-83A1-F6EECF244321}">
                <p14:modId xmlns:p14="http://schemas.microsoft.com/office/powerpoint/2010/main" val="1867349550"/>
              </p:ext>
            </p:extLst>
          </p:nvPr>
        </p:nvGraphicFramePr>
        <p:xfrm>
          <a:off x="748710" y="1390992"/>
          <a:ext cx="7305629" cy="3354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63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14">
            <a:extLst>
              <a:ext uri="{FF2B5EF4-FFF2-40B4-BE49-F238E27FC236}">
                <a16:creationId xmlns:a16="http://schemas.microsoft.com/office/drawing/2014/main" id="{4FD3211B-6CFB-11E6-2893-1D3CB2A5433B}"/>
              </a:ext>
            </a:extLst>
          </p:cNvPr>
          <p:cNvSpPr txBox="1"/>
          <p:nvPr/>
        </p:nvSpPr>
        <p:spPr>
          <a:xfrm>
            <a:off x="362591" y="285414"/>
            <a:ext cx="7399340" cy="436428"/>
          </a:xfrm>
          <a:prstGeom prst="rect">
            <a:avLst/>
          </a:prstGeom>
        </p:spPr>
        <p:txBody>
          <a:bodyPr vert="horz" wrap="square" lIns="0" tIns="5487" rIns="0" bIns="0" rtlCol="0">
            <a:spAutoFit/>
          </a:bodyPr>
          <a:lstStyle/>
          <a:p>
            <a:pPr marL="5776">
              <a:spcBef>
                <a:spcPts val="43"/>
              </a:spcBef>
            </a:pPr>
            <a:r>
              <a:rPr lang="en-GB" sz="2800" b="1" spc="-68" dirty="0">
                <a:solidFill>
                  <a:srgbClr val="674786"/>
                </a:solidFill>
                <a:latin typeface="Arial"/>
                <a:cs typeface="Arial"/>
              </a:rPr>
              <a:t>What factors influence your health?</a:t>
            </a:r>
          </a:p>
        </p:txBody>
      </p:sp>
      <p:sp>
        <p:nvSpPr>
          <p:cNvPr id="21" name="Slide Number Placeholder 5">
            <a:extLst>
              <a:ext uri="{FF2B5EF4-FFF2-40B4-BE49-F238E27FC236}">
                <a16:creationId xmlns:a16="http://schemas.microsoft.com/office/drawing/2014/main" id="{DE2F8896-C7E0-AA16-4F4E-3B7A2642C749}"/>
              </a:ext>
            </a:extLst>
          </p:cNvPr>
          <p:cNvSpPr>
            <a:spLocks noGrp="1"/>
          </p:cNvSpPr>
          <p:nvPr>
            <p:ph type="sldNum" sz="quarter" idx="4"/>
          </p:nvPr>
        </p:nvSpPr>
        <p:spPr>
          <a:xfrm>
            <a:off x="6618000" y="4745295"/>
            <a:ext cx="2164142" cy="398205"/>
          </a:xfrm>
          <a:prstGeom prst="rect">
            <a:avLst/>
          </a:prstGeom>
        </p:spPr>
        <p:txBody>
          <a:bodyPr vert="horz" lIns="91440" tIns="45720" rIns="91440" bIns="45720" rtlCol="0" anchor="ctr"/>
          <a:lstStyle>
            <a:lvl1pPr algn="r">
              <a:defRPr sz="800">
                <a:solidFill>
                  <a:schemeClr val="tx2"/>
                </a:solidFill>
                <a:latin typeface="Arial"/>
                <a:cs typeface="Arial"/>
              </a:defRPr>
            </a:lvl1pPr>
          </a:lstStyle>
          <a:p>
            <a:fld id="{902D5018-2030-2046-84FC-87E41EA86E42}" type="slidenum">
              <a:rPr lang="en-US" smtClean="0"/>
              <a:pPr/>
              <a:t>6</a:t>
            </a:fld>
            <a:endParaRPr lang="en-US" dirty="0"/>
          </a:p>
        </p:txBody>
      </p:sp>
      <p:sp>
        <p:nvSpPr>
          <p:cNvPr id="9" name="TextBox 8">
            <a:extLst>
              <a:ext uri="{FF2B5EF4-FFF2-40B4-BE49-F238E27FC236}">
                <a16:creationId xmlns:a16="http://schemas.microsoft.com/office/drawing/2014/main" id="{E4CFFE5D-CFAC-4236-91D4-ABB88B3F314B}"/>
              </a:ext>
            </a:extLst>
          </p:cNvPr>
          <p:cNvSpPr txBox="1"/>
          <p:nvPr/>
        </p:nvSpPr>
        <p:spPr>
          <a:xfrm>
            <a:off x="245632" y="815759"/>
            <a:ext cx="7081028" cy="369332"/>
          </a:xfrm>
          <a:prstGeom prst="rect">
            <a:avLst/>
          </a:prstGeom>
          <a:noFill/>
        </p:spPr>
        <p:txBody>
          <a:bodyPr wrap="square">
            <a:spAutoFit/>
          </a:bodyPr>
          <a:lstStyle/>
          <a:p>
            <a:r>
              <a:rPr lang="en-GB" b="1" dirty="0"/>
              <a:t>The broad social and economic circumstances can influence health</a:t>
            </a:r>
          </a:p>
        </p:txBody>
      </p:sp>
      <p:pic>
        <p:nvPicPr>
          <p:cNvPr id="6" name="Picture 5">
            <a:extLst>
              <a:ext uri="{FF2B5EF4-FFF2-40B4-BE49-F238E27FC236}">
                <a16:creationId xmlns:a16="http://schemas.microsoft.com/office/drawing/2014/main" id="{72FD7D04-15B9-4704-BDFF-0362C05AB19F}"/>
              </a:ext>
            </a:extLst>
          </p:cNvPr>
          <p:cNvPicPr>
            <a:picLocks noChangeAspect="1"/>
          </p:cNvPicPr>
          <p:nvPr/>
        </p:nvPicPr>
        <p:blipFill>
          <a:blip r:embed="rId3"/>
          <a:stretch>
            <a:fillRect/>
          </a:stretch>
        </p:blipFill>
        <p:spPr>
          <a:xfrm>
            <a:off x="1731947" y="1185091"/>
            <a:ext cx="5594713" cy="3729809"/>
          </a:xfrm>
          <a:prstGeom prst="rect">
            <a:avLst/>
          </a:prstGeom>
        </p:spPr>
      </p:pic>
    </p:spTree>
    <p:extLst>
      <p:ext uri="{BB962C8B-B14F-4D97-AF65-F5344CB8AC3E}">
        <p14:creationId xmlns:p14="http://schemas.microsoft.com/office/powerpoint/2010/main" val="211999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EFC436B-E1FC-48C8-AC0B-3D3DAF3B33DB}"/>
              </a:ext>
            </a:extLst>
          </p:cNvPr>
          <p:cNvGraphicFramePr/>
          <p:nvPr>
            <p:extLst>
              <p:ext uri="{D42A27DB-BD31-4B8C-83A1-F6EECF244321}">
                <p14:modId xmlns:p14="http://schemas.microsoft.com/office/powerpoint/2010/main" val="227314030"/>
              </p:ext>
            </p:extLst>
          </p:nvPr>
        </p:nvGraphicFramePr>
        <p:xfrm>
          <a:off x="487680" y="2144538"/>
          <a:ext cx="8008300" cy="2767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bject 14">
            <a:extLst>
              <a:ext uri="{FF2B5EF4-FFF2-40B4-BE49-F238E27FC236}">
                <a16:creationId xmlns:a16="http://schemas.microsoft.com/office/drawing/2014/main" id="{6878FB06-E99D-4212-9CBE-B2E69466B4CB}"/>
              </a:ext>
            </a:extLst>
          </p:cNvPr>
          <p:cNvSpPr txBox="1"/>
          <p:nvPr/>
        </p:nvSpPr>
        <p:spPr>
          <a:xfrm>
            <a:off x="362591" y="285414"/>
            <a:ext cx="7399340" cy="436428"/>
          </a:xfrm>
          <a:prstGeom prst="rect">
            <a:avLst/>
          </a:prstGeom>
        </p:spPr>
        <p:txBody>
          <a:bodyPr vert="horz" wrap="square" lIns="0" tIns="5487" rIns="0" bIns="0" rtlCol="0">
            <a:spAutoFit/>
          </a:bodyPr>
          <a:lstStyle/>
          <a:p>
            <a:pPr marL="5776">
              <a:spcBef>
                <a:spcPts val="43"/>
              </a:spcBef>
            </a:pPr>
            <a:r>
              <a:rPr lang="en-GB" sz="2800" b="1" spc="-68" dirty="0">
                <a:solidFill>
                  <a:srgbClr val="674786"/>
                </a:solidFill>
                <a:latin typeface="Arial"/>
                <a:cs typeface="Arial"/>
              </a:rPr>
              <a:t>Impact of health inequalities</a:t>
            </a:r>
          </a:p>
        </p:txBody>
      </p:sp>
      <p:sp>
        <p:nvSpPr>
          <p:cNvPr id="18" name="TextBox 17">
            <a:extLst>
              <a:ext uri="{FF2B5EF4-FFF2-40B4-BE49-F238E27FC236}">
                <a16:creationId xmlns:a16="http://schemas.microsoft.com/office/drawing/2014/main" id="{541A7064-B25C-432B-998A-32FE17C30C80}"/>
              </a:ext>
            </a:extLst>
          </p:cNvPr>
          <p:cNvSpPr txBox="1"/>
          <p:nvPr/>
        </p:nvSpPr>
        <p:spPr>
          <a:xfrm>
            <a:off x="274320" y="920159"/>
            <a:ext cx="7856220" cy="1323439"/>
          </a:xfrm>
          <a:prstGeom prst="rect">
            <a:avLst/>
          </a:prstGeom>
          <a:noFill/>
        </p:spPr>
        <p:txBody>
          <a:bodyPr wrap="square">
            <a:spAutoFit/>
          </a:bodyPr>
          <a:lstStyle/>
          <a:p>
            <a:pPr marL="285750" indent="-285750">
              <a:buFont typeface="Arial" panose="020B0604020202020204" pitchFamily="34" charset="0"/>
              <a:buChar char="•"/>
            </a:pPr>
            <a:r>
              <a:rPr lang="en-GB" sz="1600" dirty="0"/>
              <a:t>Health inequalities is complex</a:t>
            </a:r>
          </a:p>
          <a:p>
            <a:pPr marL="285750" indent="-285750">
              <a:buFont typeface="Arial" panose="020B0604020202020204" pitchFamily="34" charset="0"/>
              <a:buChar char="•"/>
            </a:pPr>
            <a:r>
              <a:rPr lang="en-GB" sz="1600" dirty="0"/>
              <a:t>We want a fair and equitable society, so people in Wandsworth can live a healthy lifestyle</a:t>
            </a:r>
          </a:p>
          <a:p>
            <a:pPr marL="285750" indent="-285750">
              <a:buFont typeface="Arial" panose="020B0604020202020204" pitchFamily="34" charset="0"/>
              <a:buChar char="•"/>
            </a:pPr>
            <a:r>
              <a:rPr lang="en-GB" sz="1600" dirty="0"/>
              <a:t>We want to prevent health conditions and deaths where it is avoidable</a:t>
            </a:r>
          </a:p>
          <a:p>
            <a:endParaRPr lang="en-GB" sz="1600" dirty="0"/>
          </a:p>
          <a:p>
            <a:r>
              <a:rPr lang="en-GB" sz="1600" dirty="0"/>
              <a:t>Some sobering examples of health inequalities</a:t>
            </a:r>
          </a:p>
        </p:txBody>
      </p:sp>
    </p:spTree>
    <p:extLst>
      <p:ext uri="{BB962C8B-B14F-4D97-AF65-F5344CB8AC3E}">
        <p14:creationId xmlns:p14="http://schemas.microsoft.com/office/powerpoint/2010/main" val="199652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CA3D7-78F7-41C4-8A19-87F393FD0820}"/>
              </a:ext>
            </a:extLst>
          </p:cNvPr>
          <p:cNvSpPr txBox="1"/>
          <p:nvPr/>
        </p:nvSpPr>
        <p:spPr>
          <a:xfrm>
            <a:off x="205740" y="139840"/>
            <a:ext cx="6438900" cy="523220"/>
          </a:xfrm>
          <a:prstGeom prst="rect">
            <a:avLst/>
          </a:prstGeom>
          <a:noFill/>
        </p:spPr>
        <p:txBody>
          <a:bodyPr wrap="square">
            <a:spAutoFit/>
          </a:bodyPr>
          <a:lstStyle/>
          <a:p>
            <a:pPr marL="5776">
              <a:spcBef>
                <a:spcPts val="43"/>
              </a:spcBef>
            </a:pPr>
            <a:r>
              <a:rPr lang="en-GB" sz="2800" b="1" spc="-68" dirty="0">
                <a:solidFill>
                  <a:srgbClr val="674786"/>
                </a:solidFill>
                <a:latin typeface="Arial"/>
                <a:cs typeface="Arial"/>
              </a:rPr>
              <a:t>How are we tackling this?</a:t>
            </a:r>
          </a:p>
        </p:txBody>
      </p:sp>
      <p:sp>
        <p:nvSpPr>
          <p:cNvPr id="5" name="TextBox 4">
            <a:extLst>
              <a:ext uri="{FF2B5EF4-FFF2-40B4-BE49-F238E27FC236}">
                <a16:creationId xmlns:a16="http://schemas.microsoft.com/office/drawing/2014/main" id="{8B700124-E29F-4913-AC34-8ADCCBB3DDFD}"/>
              </a:ext>
            </a:extLst>
          </p:cNvPr>
          <p:cNvSpPr txBox="1"/>
          <p:nvPr/>
        </p:nvSpPr>
        <p:spPr>
          <a:xfrm>
            <a:off x="41085" y="1111627"/>
            <a:ext cx="9102915" cy="4031873"/>
          </a:xfrm>
          <a:prstGeom prst="rect">
            <a:avLst/>
          </a:prstGeom>
          <a:solidFill>
            <a:schemeClr val="bg1"/>
          </a:solidFill>
        </p:spPr>
        <p:txBody>
          <a:bodyPr wrap="square">
            <a:spAutoFit/>
          </a:bodyPr>
          <a:lstStyle/>
          <a:p>
            <a:r>
              <a:rPr lang="en-GB" sz="1600" b="1" spc="-68" dirty="0">
                <a:latin typeface="Arial" panose="020B0604020202020204" pitchFamily="34" charset="0"/>
                <a:cs typeface="Arial" panose="020B0604020202020204" pitchFamily="34" charset="0"/>
              </a:rPr>
              <a:t>We can’t do this alone! We’re working with partners as an integrated care system e.g. councils, NHS Trusts, voluntary sector, patient representatives (and more)</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NHS Core20PLUS5 </a:t>
            </a:r>
          </a:p>
          <a:p>
            <a:pPr marL="742950" lvl="1" indent="-285750">
              <a:buFont typeface="Courier New" panose="02070309020205020404" pitchFamily="49" charset="0"/>
              <a:buChar char="o"/>
            </a:pPr>
            <a:r>
              <a:rPr lang="en-GB" sz="1600" spc="-68" dirty="0">
                <a:latin typeface="Arial" panose="020B0604020202020204" pitchFamily="34" charset="0"/>
                <a:cs typeface="Arial" panose="020B0604020202020204" pitchFamily="34" charset="0"/>
              </a:rPr>
              <a:t>Core20 - Focus on people in most deprived areas parts of England (20% most deprived)</a:t>
            </a:r>
          </a:p>
          <a:p>
            <a:pPr marL="742950" lvl="1" indent="-285750">
              <a:buFont typeface="Courier New" panose="02070309020205020404" pitchFamily="49" charset="0"/>
              <a:buChar char="o"/>
            </a:pPr>
            <a:r>
              <a:rPr lang="en-GB" sz="1600" spc="-68" dirty="0">
                <a:latin typeface="Arial" panose="020B0604020202020204" pitchFamily="34" charset="0"/>
                <a:cs typeface="Arial" panose="020B0604020202020204" pitchFamily="34" charset="0"/>
              </a:rPr>
              <a:t>PLUS – Other groups impacted by health inequalities e.g. homeless, travellers,</a:t>
            </a:r>
          </a:p>
          <a:p>
            <a:pPr marL="742950" lvl="1" indent="-285750">
              <a:buFont typeface="Courier New" panose="02070309020205020404" pitchFamily="49" charset="0"/>
              <a:buChar char="o"/>
            </a:pPr>
            <a:r>
              <a:rPr lang="en-GB" sz="1600" spc="-68" dirty="0">
                <a:latin typeface="Arial" panose="020B0604020202020204" pitchFamily="34" charset="0"/>
                <a:cs typeface="Arial" panose="020B0604020202020204" pitchFamily="34" charset="0"/>
              </a:rPr>
              <a:t>5 – Focus on areas Maternity, Severe mental illness, Chronic respiratory disease, Early cancer diagnosis, Hypertension </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Wandsworth Health and Care Plan</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Data – working with analysts to understand where there are inequalities in localities</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Primary care networks (PCNs) - Tackling neighbourhood inequalities</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Prevention – healthy lifestyle (diet, physical activity, wellbeing), early diagnosis so that we can prevent illnesses or treat earlier and prevent severe conditions</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‘Strategic engagement’ – Thinking Partners Forum is a forum with membership across the VSCE and patient groups with the aim of bringing together our community to share insights, good practice and network with the overall objectives of system influence.</a:t>
            </a:r>
          </a:p>
          <a:p>
            <a:pPr marL="285750" indent="-285750">
              <a:buFont typeface="Arial" panose="020B0604020202020204" pitchFamily="34" charset="0"/>
              <a:buChar char="•"/>
            </a:pPr>
            <a:r>
              <a:rPr lang="en-GB" sz="1600" spc="-68" dirty="0">
                <a:latin typeface="Arial" panose="020B0604020202020204" pitchFamily="34" charset="0"/>
                <a:cs typeface="Arial" panose="020B0604020202020204" pitchFamily="34" charset="0"/>
              </a:rPr>
              <a:t>Engagement - e.g. health champions, connectors</a:t>
            </a:r>
          </a:p>
        </p:txBody>
      </p:sp>
    </p:spTree>
    <p:extLst>
      <p:ext uri="{BB962C8B-B14F-4D97-AF65-F5344CB8AC3E}">
        <p14:creationId xmlns:p14="http://schemas.microsoft.com/office/powerpoint/2010/main" val="429162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3D6718D-074C-4AD4-B524-792370DB46E7}"/>
              </a:ext>
            </a:extLst>
          </p:cNvPr>
          <p:cNvSpPr/>
          <p:nvPr/>
        </p:nvSpPr>
        <p:spPr>
          <a:xfrm>
            <a:off x="-23552" y="-5998"/>
            <a:ext cx="9180714" cy="515775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hidden="1"/>
          <p:cNvSpPr>
            <a:spLocks noGrp="1"/>
          </p:cNvSpPr>
          <p:nvPr>
            <p:ph type="title"/>
          </p:nvPr>
        </p:nvSpPr>
        <p:spPr/>
        <p:txBody>
          <a:bodyPr/>
          <a:lstStyle/>
          <a:p>
            <a:r>
              <a:rPr lang="en-US"/>
              <a:t>Sample 4</a:t>
            </a:r>
          </a:p>
        </p:txBody>
      </p:sp>
      <p:sp>
        <p:nvSpPr>
          <p:cNvPr id="299" name="Rectangle 298">
            <a:extLst>
              <a:ext uri="{C183D7F6-B498-43B3-948B-1728B52AA6E4}">
                <adec:decorative xmlns:adec="http://schemas.microsoft.com/office/drawing/2017/decorative" val="1"/>
              </a:ext>
            </a:extLst>
          </p:cNvPr>
          <p:cNvSpPr/>
          <p:nvPr/>
        </p:nvSpPr>
        <p:spPr bwMode="auto">
          <a:xfrm rot="5400000">
            <a:off x="4192986" y="-4206874"/>
            <a:ext cx="758028" cy="9141619"/>
          </a:xfrm>
          <a:prstGeom prst="rect">
            <a:avLst/>
          </a:prstGeom>
          <a:noFill/>
          <a:ln w="9525">
            <a:noFill/>
            <a:miter lim="800000"/>
            <a:headEnd/>
            <a:tailEnd/>
          </a:ln>
          <a:effectLst/>
        </p:spPr>
        <p:txBody>
          <a:bodyPr wrap="none" anchor="ctr">
            <a:prstTxWarp prst="textNoShape">
              <a:avLst/>
            </a:prstTxWarp>
          </a:bodyPr>
          <a:lstStyle/>
          <a:p>
            <a:pPr defTabSz="914240">
              <a:defRPr/>
            </a:pPr>
            <a:endParaRPr lang="en-US">
              <a:solidFill>
                <a:prstClr val="black"/>
              </a:solidFill>
              <a:latin typeface="Calibri"/>
            </a:endParaRPr>
          </a:p>
        </p:txBody>
      </p:sp>
      <p:sp>
        <p:nvSpPr>
          <p:cNvPr id="164" name="TextBox 163"/>
          <p:cNvSpPr txBox="1"/>
          <p:nvPr/>
        </p:nvSpPr>
        <p:spPr>
          <a:xfrm>
            <a:off x="1165521" y="79589"/>
            <a:ext cx="2059814" cy="646331"/>
          </a:xfrm>
          <a:prstGeom prst="rect">
            <a:avLst/>
          </a:prstGeom>
          <a:noFill/>
        </p:spPr>
        <p:txBody>
          <a:bodyPr wrap="square" rtlCol="0">
            <a:spAutoFit/>
          </a:bodyPr>
          <a:lstStyle/>
          <a:p>
            <a:pPr algn="ctr" defTabSz="914240">
              <a:defRPr/>
            </a:pPr>
            <a:r>
              <a:rPr lang="en-US" sz="2400" b="1" dirty="0">
                <a:solidFill>
                  <a:srgbClr val="E95324"/>
                </a:solidFill>
                <a:latin typeface="Arial"/>
                <a:cs typeface="Arial"/>
              </a:rPr>
              <a:t>Core20 </a:t>
            </a:r>
            <a:br>
              <a:rPr lang="en-US" sz="2400" b="1" dirty="0">
                <a:solidFill>
                  <a:srgbClr val="E95324"/>
                </a:solidFill>
                <a:latin typeface="Arial"/>
                <a:cs typeface="Arial"/>
              </a:rPr>
            </a:br>
            <a:r>
              <a:rPr lang="en-US" sz="1200" b="1" dirty="0">
                <a:solidFill>
                  <a:srgbClr val="E95324"/>
                </a:solidFill>
                <a:latin typeface="Arial"/>
                <a:cs typeface="Arial"/>
              </a:rPr>
              <a:t>(76k population)</a:t>
            </a:r>
          </a:p>
        </p:txBody>
      </p:sp>
      <p:pic>
        <p:nvPicPr>
          <p:cNvPr id="75" name="Picture 2">
            <a:extLst>
              <a:ext uri="{FF2B5EF4-FFF2-40B4-BE49-F238E27FC236}">
                <a16:creationId xmlns:a16="http://schemas.microsoft.com/office/drawing/2014/main" id="{93090C42-AE5D-425E-BBB0-1097CB730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16" y="-17138"/>
            <a:ext cx="1243277" cy="629712"/>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48F4683E-BEF1-402C-A441-1D97134BCE3A}"/>
              </a:ext>
            </a:extLst>
          </p:cNvPr>
          <p:cNvSpPr txBox="1"/>
          <p:nvPr/>
        </p:nvSpPr>
        <p:spPr>
          <a:xfrm>
            <a:off x="224595" y="5396"/>
            <a:ext cx="1636526" cy="161583"/>
          </a:xfrm>
          <a:prstGeom prst="rect">
            <a:avLst/>
          </a:prstGeom>
          <a:noFill/>
        </p:spPr>
        <p:txBody>
          <a:bodyPr wrap="square">
            <a:spAutoFit/>
          </a:bodyPr>
          <a:lstStyle/>
          <a:p>
            <a:r>
              <a:rPr lang="en-GB" sz="450">
                <a:solidFill>
                  <a:srgbClr val="FFFFFF"/>
                </a:solidFill>
                <a:latin typeface="Segoe UI" panose="020B0502040204020203" pitchFamily="34" charset="0"/>
              </a:rPr>
              <a:t>In partnership with</a:t>
            </a:r>
            <a:endParaRPr lang="en-GB" sz="450"/>
          </a:p>
        </p:txBody>
      </p:sp>
      <p:sp>
        <p:nvSpPr>
          <p:cNvPr id="82" name="TextBox 81">
            <a:extLst>
              <a:ext uri="{FF2B5EF4-FFF2-40B4-BE49-F238E27FC236}">
                <a16:creationId xmlns:a16="http://schemas.microsoft.com/office/drawing/2014/main" id="{C3297034-6411-4085-97B3-DD4B7554931E}"/>
              </a:ext>
            </a:extLst>
          </p:cNvPr>
          <p:cNvSpPr txBox="1"/>
          <p:nvPr/>
        </p:nvSpPr>
        <p:spPr>
          <a:xfrm>
            <a:off x="5784165" y="58147"/>
            <a:ext cx="2156097" cy="646331"/>
          </a:xfrm>
          <a:prstGeom prst="rect">
            <a:avLst/>
          </a:prstGeom>
          <a:noFill/>
        </p:spPr>
        <p:txBody>
          <a:bodyPr wrap="square" rtlCol="0">
            <a:spAutoFit/>
          </a:bodyPr>
          <a:lstStyle/>
          <a:p>
            <a:pPr algn="ctr" defTabSz="914240">
              <a:defRPr/>
            </a:pPr>
            <a:r>
              <a:rPr lang="en-US" sz="2400" b="1" dirty="0">
                <a:solidFill>
                  <a:schemeClr val="accent1">
                    <a:lumMod val="60000"/>
                    <a:lumOff val="40000"/>
                  </a:schemeClr>
                </a:solidFill>
                <a:latin typeface="Arial"/>
                <a:cs typeface="Arial"/>
              </a:rPr>
              <a:t>Remaining80 </a:t>
            </a:r>
            <a:r>
              <a:rPr lang="en-US" sz="1200" b="1" dirty="0">
                <a:solidFill>
                  <a:schemeClr val="accent1">
                    <a:lumMod val="60000"/>
                    <a:lumOff val="40000"/>
                  </a:schemeClr>
                </a:solidFill>
                <a:latin typeface="Arial"/>
                <a:cs typeface="Arial"/>
              </a:rPr>
              <a:t>(335k population)</a:t>
            </a:r>
          </a:p>
        </p:txBody>
      </p:sp>
      <p:sp>
        <p:nvSpPr>
          <p:cNvPr id="90" name="TextBox 89">
            <a:extLst>
              <a:ext uri="{FF2B5EF4-FFF2-40B4-BE49-F238E27FC236}">
                <a16:creationId xmlns:a16="http://schemas.microsoft.com/office/drawing/2014/main" id="{32D7C337-27BB-4732-8D97-7A55DC59F8FE}"/>
              </a:ext>
            </a:extLst>
          </p:cNvPr>
          <p:cNvSpPr txBox="1"/>
          <p:nvPr/>
        </p:nvSpPr>
        <p:spPr>
          <a:xfrm>
            <a:off x="124371" y="3063526"/>
            <a:ext cx="3978297" cy="946413"/>
          </a:xfrm>
          <a:prstGeom prst="rect">
            <a:avLst/>
          </a:prstGeom>
          <a:noFill/>
        </p:spPr>
        <p:txBody>
          <a:bodyPr wrap="square" lIns="0" tIns="0" rIns="0" bIns="0" rtlCol="0" anchor="ctr" anchorCtr="0">
            <a:spAutoFit/>
          </a:bodyPr>
          <a:lstStyle/>
          <a:p>
            <a:pPr defTabSz="914240">
              <a:defRPr/>
            </a:pPr>
            <a:endParaRPr lang="en-GB" sz="1350" dirty="0">
              <a:solidFill>
                <a:srgbClr val="51AFA2"/>
              </a:solidFill>
              <a:latin typeface="Segoe UI" panose="020B0502040204020203" pitchFamily="34" charset="0"/>
              <a:cs typeface="Segoe UI" panose="020B0502040204020203" pitchFamily="34" charset="0"/>
            </a:endParaRPr>
          </a:p>
          <a:p>
            <a:pPr defTabSz="914240">
              <a:defRPr/>
            </a:pPr>
            <a:r>
              <a:rPr lang="en-GB" sz="2100" b="1" dirty="0">
                <a:solidFill>
                  <a:srgbClr val="E95324"/>
                </a:solidFill>
                <a:latin typeface="Segoe UI" panose="020B0502040204020203" pitchFamily="34" charset="0"/>
                <a:cs typeface="Segoe UI" panose="020B0502040204020203" pitchFamily="34" charset="0"/>
              </a:rPr>
              <a:t>18%</a:t>
            </a:r>
            <a:r>
              <a:rPr lang="en-GB" sz="2100" dirty="0">
                <a:solidFill>
                  <a:schemeClr val="bg1"/>
                </a:solidFill>
                <a:latin typeface="Segoe UI" panose="020B0502040204020203" pitchFamily="34" charset="0"/>
                <a:cs typeface="Segoe UI" panose="020B0502040204020203" pitchFamily="34" charset="0"/>
              </a:rPr>
              <a:t> </a:t>
            </a:r>
            <a:r>
              <a:rPr lang="en-GB" sz="1350" dirty="0">
                <a:solidFill>
                  <a:schemeClr val="bg1"/>
                </a:solidFill>
                <a:latin typeface="Segoe UI" panose="020B0502040204020203" pitchFamily="34" charset="0"/>
                <a:cs typeface="Segoe UI" panose="020B0502040204020203" pitchFamily="34" charset="0"/>
              </a:rPr>
              <a:t>of </a:t>
            </a:r>
            <a:r>
              <a:rPr lang="en-GB" sz="1350" b="1" dirty="0">
                <a:solidFill>
                  <a:schemeClr val="bg1"/>
                </a:solidFill>
                <a:latin typeface="Segoe UI" panose="020B0502040204020203" pitchFamily="34" charset="0"/>
                <a:cs typeface="Segoe UI" panose="020B0502040204020203" pitchFamily="34" charset="0"/>
              </a:rPr>
              <a:t>Wandsworth</a:t>
            </a:r>
            <a:r>
              <a:rPr lang="en-GB" sz="1350" dirty="0">
                <a:solidFill>
                  <a:schemeClr val="bg1"/>
                </a:solidFill>
                <a:latin typeface="Segoe UI" panose="020B0502040204020203" pitchFamily="34" charset="0"/>
                <a:cs typeface="Segoe UI" panose="020B0502040204020203" pitchFamily="34" charset="0"/>
              </a:rPr>
              <a:t> residents are in Core20</a:t>
            </a:r>
          </a:p>
          <a:p>
            <a:pPr defTabSz="914240">
              <a:defRPr/>
            </a:pPr>
            <a:endParaRPr lang="en-GB" sz="1350" dirty="0">
              <a:solidFill>
                <a:schemeClr val="bg1"/>
              </a:solidFill>
              <a:latin typeface="Segoe UI" panose="020B0502040204020203" pitchFamily="34" charset="0"/>
              <a:cs typeface="Segoe UI" panose="020B0502040204020203" pitchFamily="34" charset="0"/>
            </a:endParaRPr>
          </a:p>
          <a:p>
            <a:pPr defTabSz="914240">
              <a:defRPr/>
            </a:pPr>
            <a:r>
              <a:rPr lang="en-GB" sz="1350" dirty="0">
                <a:solidFill>
                  <a:schemeClr val="bg1"/>
                </a:solidFill>
                <a:latin typeface="Segoe UI" panose="020B0502040204020203" pitchFamily="34" charset="0"/>
                <a:cs typeface="Segoe UI" panose="020B0502040204020203" pitchFamily="34" charset="0"/>
              </a:rPr>
              <a:t>Areas include </a:t>
            </a:r>
            <a:r>
              <a:rPr lang="en-GB" sz="1350" dirty="0" err="1">
                <a:solidFill>
                  <a:schemeClr val="bg1"/>
                </a:solidFill>
                <a:latin typeface="Segoe UI" panose="020B0502040204020203" pitchFamily="34" charset="0"/>
                <a:cs typeface="Segoe UI" panose="020B0502040204020203" pitchFamily="34" charset="0"/>
              </a:rPr>
              <a:t>Latchmere</a:t>
            </a:r>
            <a:r>
              <a:rPr lang="en-GB" sz="1350" dirty="0">
                <a:solidFill>
                  <a:schemeClr val="bg1"/>
                </a:solidFill>
                <a:latin typeface="Segoe UI" panose="020B0502040204020203" pitchFamily="34" charset="0"/>
                <a:cs typeface="Segoe UI" panose="020B0502040204020203" pitchFamily="34" charset="0"/>
              </a:rPr>
              <a:t> and Queenstown</a:t>
            </a:r>
          </a:p>
        </p:txBody>
      </p:sp>
      <p:grpSp>
        <p:nvGrpSpPr>
          <p:cNvPr id="125" name="Group 124">
            <a:extLst>
              <a:ext uri="{FF2B5EF4-FFF2-40B4-BE49-F238E27FC236}">
                <a16:creationId xmlns:a16="http://schemas.microsoft.com/office/drawing/2014/main" id="{918BB8AD-4D7B-4B20-83B9-49C481C58E8C}"/>
              </a:ext>
            </a:extLst>
          </p:cNvPr>
          <p:cNvGrpSpPr>
            <a:grpSpLocks noChangeAspect="1"/>
          </p:cNvGrpSpPr>
          <p:nvPr/>
        </p:nvGrpSpPr>
        <p:grpSpPr>
          <a:xfrm>
            <a:off x="4183594" y="2185432"/>
            <a:ext cx="782999" cy="632998"/>
            <a:chOff x="3047873" y="4197732"/>
            <a:chExt cx="1916930" cy="1735438"/>
          </a:xfrm>
          <a:solidFill>
            <a:schemeClr val="bg1">
              <a:lumMod val="85000"/>
            </a:schemeClr>
          </a:solidFill>
        </p:grpSpPr>
        <p:pic>
          <p:nvPicPr>
            <p:cNvPr id="126" name="Graphic 125" descr="Raised hand with solid fill">
              <a:extLst>
                <a:ext uri="{FF2B5EF4-FFF2-40B4-BE49-F238E27FC236}">
                  <a16:creationId xmlns:a16="http://schemas.microsoft.com/office/drawing/2014/main" id="{ACD02D8E-ECCE-4096-81A4-ECE36327EB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9363" y="5018770"/>
              <a:ext cx="914400" cy="914400"/>
            </a:xfrm>
            <a:prstGeom prst="rect">
              <a:avLst/>
            </a:prstGeom>
          </p:spPr>
        </p:pic>
        <p:pic>
          <p:nvPicPr>
            <p:cNvPr id="127" name="Graphic 126" descr="Hand outline">
              <a:extLst>
                <a:ext uri="{FF2B5EF4-FFF2-40B4-BE49-F238E27FC236}">
                  <a16:creationId xmlns:a16="http://schemas.microsoft.com/office/drawing/2014/main" id="{D735B113-52B5-436C-B46C-FCD26BB969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3047873" y="4572491"/>
              <a:ext cx="914400" cy="914400"/>
            </a:xfrm>
            <a:prstGeom prst="rect">
              <a:avLst/>
            </a:prstGeom>
          </p:spPr>
        </p:pic>
        <p:pic>
          <p:nvPicPr>
            <p:cNvPr id="128" name="Graphic 127" descr="Hand outline">
              <a:extLst>
                <a:ext uri="{FF2B5EF4-FFF2-40B4-BE49-F238E27FC236}">
                  <a16:creationId xmlns:a16="http://schemas.microsoft.com/office/drawing/2014/main" id="{3B80B1D4-DADC-4255-A3B3-9D739105243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050403" y="4644661"/>
              <a:ext cx="914400" cy="914400"/>
            </a:xfrm>
            <a:prstGeom prst="rect">
              <a:avLst/>
            </a:prstGeom>
          </p:spPr>
        </p:pic>
        <p:pic>
          <p:nvPicPr>
            <p:cNvPr id="129" name="Graphic 128" descr="Raised hand with solid fill">
              <a:extLst>
                <a:ext uri="{FF2B5EF4-FFF2-40B4-BE49-F238E27FC236}">
                  <a16:creationId xmlns:a16="http://schemas.microsoft.com/office/drawing/2014/main" id="{25618E9C-0C8C-4F94-B668-0C3347C1CC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538311" y="4197732"/>
              <a:ext cx="914400" cy="914400"/>
            </a:xfrm>
            <a:prstGeom prst="rect">
              <a:avLst/>
            </a:prstGeom>
          </p:spPr>
        </p:pic>
      </p:grpSp>
      <p:sp>
        <p:nvSpPr>
          <p:cNvPr id="71" name="TextBox 70">
            <a:extLst>
              <a:ext uri="{FF2B5EF4-FFF2-40B4-BE49-F238E27FC236}">
                <a16:creationId xmlns:a16="http://schemas.microsoft.com/office/drawing/2014/main" id="{24349B1F-0C73-4DC6-B3D6-FE578FCD72FF}"/>
              </a:ext>
            </a:extLst>
          </p:cNvPr>
          <p:cNvSpPr txBox="1"/>
          <p:nvPr/>
        </p:nvSpPr>
        <p:spPr>
          <a:xfrm>
            <a:off x="5704174" y="3068760"/>
            <a:ext cx="3600911" cy="1061829"/>
          </a:xfrm>
          <a:prstGeom prst="rect">
            <a:avLst/>
          </a:prstGeom>
          <a:noFill/>
        </p:spPr>
        <p:txBody>
          <a:bodyPr wrap="square" lIns="0" tIns="0" rIns="0" bIns="0" rtlCol="0" anchor="ctr" anchorCtr="0">
            <a:spAutoFit/>
          </a:bodyPr>
          <a:lstStyle/>
          <a:p>
            <a:pPr defTabSz="914240">
              <a:defRPr/>
            </a:pPr>
            <a:endParaRPr lang="en-GB" sz="1350" dirty="0">
              <a:solidFill>
                <a:srgbClr val="51AFA2"/>
              </a:solidFill>
              <a:latin typeface="Segoe UI" panose="020B0502040204020203" pitchFamily="34" charset="0"/>
              <a:cs typeface="Segoe UI" panose="020B0502040204020203" pitchFamily="34" charset="0"/>
            </a:endParaRPr>
          </a:p>
          <a:p>
            <a:pPr defTabSz="914240">
              <a:defRPr/>
            </a:pPr>
            <a:r>
              <a:rPr lang="en-GB" sz="1350" dirty="0">
                <a:solidFill>
                  <a:schemeClr val="bg1"/>
                </a:solidFill>
                <a:latin typeface="Segoe UI" panose="020B0502040204020203" pitchFamily="34" charset="0"/>
                <a:cs typeface="Segoe UI" panose="020B0502040204020203" pitchFamily="34" charset="0"/>
              </a:rPr>
              <a:t>In contrast, only </a:t>
            </a:r>
            <a:r>
              <a:rPr lang="en-GB" sz="2100" b="1" dirty="0">
                <a:solidFill>
                  <a:srgbClr val="E95324"/>
                </a:solidFill>
                <a:latin typeface="Segoe UI" panose="020B0502040204020203" pitchFamily="34" charset="0"/>
                <a:cs typeface="Segoe UI" panose="020B0502040204020203" pitchFamily="34" charset="0"/>
              </a:rPr>
              <a:t>4% </a:t>
            </a:r>
            <a:r>
              <a:rPr lang="en-GB" sz="1350" dirty="0">
                <a:solidFill>
                  <a:schemeClr val="bg1"/>
                </a:solidFill>
                <a:latin typeface="Segoe UI" panose="020B0502040204020203" pitchFamily="34" charset="0"/>
                <a:cs typeface="Segoe UI" panose="020B0502040204020203" pitchFamily="34" charset="0"/>
              </a:rPr>
              <a:t>of residents in </a:t>
            </a:r>
            <a:r>
              <a:rPr lang="en-GB" sz="1350" b="1" dirty="0">
                <a:solidFill>
                  <a:schemeClr val="bg1"/>
                </a:solidFill>
                <a:latin typeface="Segoe UI" panose="020B0502040204020203" pitchFamily="34" charset="0"/>
                <a:cs typeface="Segoe UI" panose="020B0502040204020203" pitchFamily="34" charset="0"/>
              </a:rPr>
              <a:t>Richmond</a:t>
            </a:r>
            <a:r>
              <a:rPr lang="en-GB" sz="1350" dirty="0">
                <a:solidFill>
                  <a:schemeClr val="bg1"/>
                </a:solidFill>
                <a:latin typeface="Segoe UI" panose="020B0502040204020203" pitchFamily="34" charset="0"/>
                <a:cs typeface="Segoe UI" panose="020B0502040204020203" pitchFamily="34" charset="0"/>
              </a:rPr>
              <a:t> and </a:t>
            </a:r>
            <a:r>
              <a:rPr lang="en-GB" sz="2100" b="1" dirty="0">
                <a:solidFill>
                  <a:srgbClr val="E95324"/>
                </a:solidFill>
                <a:latin typeface="Segoe UI" panose="020B0502040204020203" pitchFamily="34" charset="0"/>
                <a:cs typeface="Segoe UI" panose="020B0502040204020203" pitchFamily="34" charset="0"/>
              </a:rPr>
              <a:t>2% </a:t>
            </a:r>
            <a:r>
              <a:rPr lang="en-GB" sz="1350" dirty="0">
                <a:solidFill>
                  <a:schemeClr val="bg1"/>
                </a:solidFill>
                <a:latin typeface="Segoe UI" panose="020B0502040204020203" pitchFamily="34" charset="0"/>
                <a:cs typeface="Segoe UI" panose="020B0502040204020203" pitchFamily="34" charset="0"/>
              </a:rPr>
              <a:t>in </a:t>
            </a:r>
            <a:r>
              <a:rPr lang="en-GB" sz="1350" b="1" dirty="0">
                <a:solidFill>
                  <a:schemeClr val="bg1"/>
                </a:solidFill>
                <a:latin typeface="Segoe UI" panose="020B0502040204020203" pitchFamily="34" charset="0"/>
                <a:cs typeface="Segoe UI" panose="020B0502040204020203" pitchFamily="34" charset="0"/>
              </a:rPr>
              <a:t>Kingston </a:t>
            </a:r>
            <a:r>
              <a:rPr lang="en-GB" sz="1350" dirty="0">
                <a:solidFill>
                  <a:schemeClr val="bg1"/>
                </a:solidFill>
                <a:latin typeface="Segoe UI" panose="020B0502040204020203" pitchFamily="34" charset="0"/>
                <a:cs typeface="Segoe UI" panose="020B0502040204020203" pitchFamily="34" charset="0"/>
              </a:rPr>
              <a:t>are in Core20</a:t>
            </a:r>
          </a:p>
        </p:txBody>
      </p:sp>
      <p:sp>
        <p:nvSpPr>
          <p:cNvPr id="77" name="TextBox 76">
            <a:extLst>
              <a:ext uri="{FF2B5EF4-FFF2-40B4-BE49-F238E27FC236}">
                <a16:creationId xmlns:a16="http://schemas.microsoft.com/office/drawing/2014/main" id="{3EF87922-8883-4514-AE2C-271E6FF4B9C9}"/>
              </a:ext>
            </a:extLst>
          </p:cNvPr>
          <p:cNvSpPr txBox="1"/>
          <p:nvPr/>
        </p:nvSpPr>
        <p:spPr>
          <a:xfrm>
            <a:off x="4257690" y="702884"/>
            <a:ext cx="614845" cy="230832"/>
          </a:xfrm>
          <a:prstGeom prst="rect">
            <a:avLst/>
          </a:prstGeom>
          <a:noFill/>
        </p:spPr>
        <p:txBody>
          <a:bodyPr wrap="square" lIns="0" tIns="0" rIns="0" bIns="0" rtlCol="0" anchor="ctr" anchorCtr="0">
            <a:spAutoFit/>
          </a:bodyPr>
          <a:lstStyle/>
          <a:p>
            <a:pPr algn="ctr" defTabSz="914240">
              <a:defRPr/>
            </a:pPr>
            <a:r>
              <a:rPr lang="en-GB" sz="1500" b="1">
                <a:solidFill>
                  <a:srgbClr val="FFC000"/>
                </a:solidFill>
                <a:latin typeface="Segoe UI" panose="020B0502040204020203" pitchFamily="34" charset="0"/>
                <a:cs typeface="Segoe UI" panose="020B0502040204020203" pitchFamily="34" charset="0"/>
              </a:rPr>
              <a:t> Age</a:t>
            </a:r>
            <a:endParaRPr lang="en-US" sz="1500" b="1">
              <a:solidFill>
                <a:srgbClr val="FFC000"/>
              </a:solidFill>
              <a:latin typeface="Segoe UI" panose="020B0502040204020203" pitchFamily="34" charset="0"/>
              <a:cs typeface="Segoe UI" panose="020B0502040204020203" pitchFamily="34" charset="0"/>
            </a:endParaRPr>
          </a:p>
        </p:txBody>
      </p:sp>
      <p:cxnSp>
        <p:nvCxnSpPr>
          <p:cNvPr id="6" name="Straight Connector 5">
            <a:extLst>
              <a:ext uri="{FF2B5EF4-FFF2-40B4-BE49-F238E27FC236}">
                <a16:creationId xmlns:a16="http://schemas.microsoft.com/office/drawing/2014/main" id="{669F5601-5FB4-40D8-A91C-0564FD0CEAE0}"/>
              </a:ext>
            </a:extLst>
          </p:cNvPr>
          <p:cNvCxnSpPr>
            <a:cxnSpLocks/>
          </p:cNvCxnSpPr>
          <p:nvPr/>
        </p:nvCxnSpPr>
        <p:spPr>
          <a:xfrm>
            <a:off x="-26986" y="818300"/>
            <a:ext cx="434182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B15DAE63-3DBC-4265-B4D4-1691C7B1F689}"/>
              </a:ext>
            </a:extLst>
          </p:cNvPr>
          <p:cNvSpPr txBox="1"/>
          <p:nvPr/>
        </p:nvSpPr>
        <p:spPr>
          <a:xfrm>
            <a:off x="3934447" y="3059295"/>
            <a:ext cx="1268711" cy="230832"/>
          </a:xfrm>
          <a:prstGeom prst="rect">
            <a:avLst/>
          </a:prstGeom>
          <a:noFill/>
        </p:spPr>
        <p:txBody>
          <a:bodyPr wrap="square" lIns="0" tIns="0" rIns="0" bIns="0" rtlCol="0" anchor="ctr" anchorCtr="0">
            <a:spAutoFit/>
          </a:bodyPr>
          <a:lstStyle/>
          <a:p>
            <a:pPr algn="ctr" defTabSz="914240">
              <a:defRPr/>
            </a:pPr>
            <a:r>
              <a:rPr lang="en-GB" sz="1500" b="1">
                <a:solidFill>
                  <a:srgbClr val="FFC000"/>
                </a:solidFill>
                <a:latin typeface="Segoe UI" panose="020B0502040204020203" pitchFamily="34" charset="0"/>
                <a:cs typeface="Segoe UI" panose="020B0502040204020203" pitchFamily="34" charset="0"/>
              </a:rPr>
              <a:t>Borough</a:t>
            </a:r>
          </a:p>
        </p:txBody>
      </p:sp>
      <p:cxnSp>
        <p:nvCxnSpPr>
          <p:cNvPr id="93" name="Straight Connector 92">
            <a:extLst>
              <a:ext uri="{FF2B5EF4-FFF2-40B4-BE49-F238E27FC236}">
                <a16:creationId xmlns:a16="http://schemas.microsoft.com/office/drawing/2014/main" id="{6505F859-51FC-477A-BD7F-E80407D4E9D3}"/>
              </a:ext>
            </a:extLst>
          </p:cNvPr>
          <p:cNvCxnSpPr>
            <a:cxnSpLocks/>
          </p:cNvCxnSpPr>
          <p:nvPr/>
        </p:nvCxnSpPr>
        <p:spPr>
          <a:xfrm>
            <a:off x="4872535" y="818300"/>
            <a:ext cx="431298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87A099C-3404-46EA-B072-735511F9A86C}"/>
              </a:ext>
            </a:extLst>
          </p:cNvPr>
          <p:cNvCxnSpPr>
            <a:cxnSpLocks/>
          </p:cNvCxnSpPr>
          <p:nvPr/>
        </p:nvCxnSpPr>
        <p:spPr>
          <a:xfrm>
            <a:off x="-25401" y="3173794"/>
            <a:ext cx="412806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80C8AB5-8AA2-4501-9375-5CF135008784}"/>
              </a:ext>
            </a:extLst>
          </p:cNvPr>
          <p:cNvCxnSpPr>
            <a:cxnSpLocks/>
          </p:cNvCxnSpPr>
          <p:nvPr/>
        </p:nvCxnSpPr>
        <p:spPr>
          <a:xfrm>
            <a:off x="5034963" y="3174573"/>
            <a:ext cx="414575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Compass with solid fill">
            <a:extLst>
              <a:ext uri="{FF2B5EF4-FFF2-40B4-BE49-F238E27FC236}">
                <a16:creationId xmlns:a16="http://schemas.microsoft.com/office/drawing/2014/main" id="{D59116F9-6BB7-4597-BFAC-4E6D53C919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9832" y="3274702"/>
            <a:ext cx="783000" cy="783000"/>
          </a:xfrm>
          <a:prstGeom prst="rect">
            <a:avLst/>
          </a:prstGeom>
        </p:spPr>
      </p:pic>
      <p:sp>
        <p:nvSpPr>
          <p:cNvPr id="41" name="TextBox 40">
            <a:extLst>
              <a:ext uri="{FF2B5EF4-FFF2-40B4-BE49-F238E27FC236}">
                <a16:creationId xmlns:a16="http://schemas.microsoft.com/office/drawing/2014/main" id="{A2366CB1-E1AB-4249-A903-9A602C8E835B}"/>
              </a:ext>
            </a:extLst>
          </p:cNvPr>
          <p:cNvSpPr txBox="1"/>
          <p:nvPr/>
        </p:nvSpPr>
        <p:spPr>
          <a:xfrm>
            <a:off x="193701" y="4377620"/>
            <a:ext cx="3795334" cy="623248"/>
          </a:xfrm>
          <a:prstGeom prst="rect">
            <a:avLst/>
          </a:prstGeom>
          <a:noFill/>
        </p:spPr>
        <p:txBody>
          <a:bodyPr wrap="square" lIns="0" tIns="0" rIns="0" bIns="0" rtlCol="0" anchor="ctr" anchorCtr="0">
            <a:spAutoFit/>
          </a:bodyPr>
          <a:lstStyle/>
          <a:p>
            <a:pPr algn="ctr" defTabSz="914240">
              <a:defRPr/>
            </a:pPr>
            <a:r>
              <a:rPr lang="en-GB" sz="2400" b="1">
                <a:solidFill>
                  <a:schemeClr val="bg1"/>
                </a:solidFill>
                <a:latin typeface="Segoe UI" panose="020B0502040204020203" pitchFamily="34" charset="0"/>
                <a:cs typeface="Segoe UI" panose="020B0502040204020203" pitchFamily="34" charset="0"/>
              </a:rPr>
              <a:t> </a:t>
            </a:r>
            <a:r>
              <a:rPr lang="en-GB" sz="2700" b="1">
                <a:solidFill>
                  <a:srgbClr val="E95324"/>
                </a:solidFill>
                <a:latin typeface="Segoe UI" panose="020B0502040204020203" pitchFamily="34" charset="0"/>
                <a:cs typeface="Segoe UI" panose="020B0502040204020203" pitchFamily="34" charset="0"/>
              </a:rPr>
              <a:t>26%</a:t>
            </a:r>
            <a:r>
              <a:rPr lang="en-GB" sz="2400" b="1">
                <a:solidFill>
                  <a:srgbClr val="E95324"/>
                </a:solidFill>
                <a:latin typeface="Segoe UI" panose="020B0502040204020203" pitchFamily="34" charset="0"/>
                <a:cs typeface="Segoe UI" panose="020B0502040204020203" pitchFamily="34" charset="0"/>
              </a:rPr>
              <a:t> </a:t>
            </a:r>
            <a:br>
              <a:rPr lang="en-GB" sz="3000" b="1">
                <a:solidFill>
                  <a:srgbClr val="E95324"/>
                </a:solidFill>
                <a:latin typeface="Segoe UI" panose="020B0502040204020203" pitchFamily="34" charset="0"/>
                <a:cs typeface="Segoe UI" panose="020B0502040204020203" pitchFamily="34" charset="0"/>
              </a:rPr>
            </a:br>
            <a:r>
              <a:rPr lang="en-GB" sz="1350">
                <a:solidFill>
                  <a:schemeClr val="bg1"/>
                </a:solidFill>
                <a:latin typeface="Segoe UI" panose="020B0502040204020203" pitchFamily="34" charset="0"/>
                <a:cs typeface="Segoe UI" panose="020B0502040204020203" pitchFamily="34" charset="0"/>
              </a:rPr>
              <a:t>have a Long-term Condition</a:t>
            </a:r>
            <a:endParaRPr lang="en-US" sz="1350">
              <a:solidFill>
                <a:schemeClr val="bg1"/>
              </a:solidFill>
              <a:latin typeface="Segoe UI" panose="020B0502040204020203" pitchFamily="34" charset="0"/>
              <a:cs typeface="Segoe UI" panose="020B0502040204020203" pitchFamily="34" charset="0"/>
            </a:endParaRPr>
          </a:p>
        </p:txBody>
      </p:sp>
      <p:sp>
        <p:nvSpPr>
          <p:cNvPr id="65" name="TextBox 64">
            <a:extLst>
              <a:ext uri="{FF2B5EF4-FFF2-40B4-BE49-F238E27FC236}">
                <a16:creationId xmlns:a16="http://schemas.microsoft.com/office/drawing/2014/main" id="{5C3DAAE8-9E10-46AF-8279-055C81DA596F}"/>
              </a:ext>
            </a:extLst>
          </p:cNvPr>
          <p:cNvSpPr txBox="1"/>
          <p:nvPr/>
        </p:nvSpPr>
        <p:spPr>
          <a:xfrm>
            <a:off x="7754227" y="1969275"/>
            <a:ext cx="1149159" cy="577081"/>
          </a:xfrm>
          <a:prstGeom prst="rect">
            <a:avLst/>
          </a:prstGeom>
          <a:noFill/>
        </p:spPr>
        <p:txBody>
          <a:bodyPr wrap="square" lIns="0" tIns="0" rIns="0" bIns="0" rtlCol="0" anchor="ctr" anchorCtr="0">
            <a:spAutoFit/>
          </a:bodyPr>
          <a:lstStyle/>
          <a:p>
            <a:pPr algn="ctr" defTabSz="914240">
              <a:defRPr/>
            </a:pPr>
            <a:r>
              <a:rPr lang="en-GB" sz="2400" b="1">
                <a:solidFill>
                  <a:srgbClr val="E95324"/>
                </a:solidFill>
                <a:latin typeface="Segoe UI" panose="020B0502040204020203" pitchFamily="34" charset="0"/>
                <a:cs typeface="Segoe UI" panose="020B0502040204020203" pitchFamily="34" charset="0"/>
              </a:rPr>
              <a:t>52</a:t>
            </a:r>
            <a:r>
              <a:rPr lang="en-GB" sz="1200" b="1">
                <a:solidFill>
                  <a:srgbClr val="E95324"/>
                </a:solidFill>
                <a:latin typeface="Segoe UI" panose="020B0502040204020203" pitchFamily="34" charset="0"/>
                <a:cs typeface="Segoe UI" panose="020B0502040204020203" pitchFamily="34" charset="0"/>
              </a:rPr>
              <a:t>%</a:t>
            </a:r>
            <a:r>
              <a:rPr lang="en-GB" sz="2400">
                <a:solidFill>
                  <a:schemeClr val="bg1"/>
                </a:solidFill>
                <a:latin typeface="Segoe UI" panose="020B0502040204020203" pitchFamily="34" charset="0"/>
                <a:cs typeface="Segoe UI" panose="020B0502040204020203" pitchFamily="34" charset="0"/>
              </a:rPr>
              <a:t>|</a:t>
            </a:r>
            <a:r>
              <a:rPr lang="en-GB" sz="2400" b="1">
                <a:solidFill>
                  <a:srgbClr val="4472C4"/>
                </a:solidFill>
                <a:latin typeface="Segoe UI" panose="020B0502040204020203" pitchFamily="34" charset="0"/>
                <a:cs typeface="Segoe UI" panose="020B0502040204020203" pitchFamily="34" charset="0"/>
              </a:rPr>
              <a:t>71</a:t>
            </a:r>
            <a:r>
              <a:rPr lang="en-GB" sz="1200" b="1">
                <a:solidFill>
                  <a:srgbClr val="4472C4"/>
                </a:solidFill>
                <a:latin typeface="Segoe UI" panose="020B0502040204020203" pitchFamily="34" charset="0"/>
                <a:cs typeface="Segoe UI" panose="020B0502040204020203" pitchFamily="34" charset="0"/>
              </a:rPr>
              <a:t>%</a:t>
            </a:r>
          </a:p>
          <a:p>
            <a:pPr algn="ctr" defTabSz="914240">
              <a:defRPr/>
            </a:pPr>
            <a:r>
              <a:rPr lang="en-GB" sz="1350" b="1">
                <a:solidFill>
                  <a:schemeClr val="bg1"/>
                </a:solidFill>
                <a:latin typeface="Segoe UI" panose="020B0502040204020203" pitchFamily="34" charset="0"/>
                <a:cs typeface="Segoe UI" panose="020B0502040204020203" pitchFamily="34" charset="0"/>
              </a:rPr>
              <a:t>White</a:t>
            </a:r>
            <a:endParaRPr lang="en-US" sz="3000" b="1">
              <a:solidFill>
                <a:srgbClr val="E95324"/>
              </a:solidFill>
              <a:latin typeface="Segoe UI" panose="020B0502040204020203" pitchFamily="34" charset="0"/>
              <a:cs typeface="Segoe UI" panose="020B0502040204020203" pitchFamily="34" charset="0"/>
            </a:endParaRPr>
          </a:p>
        </p:txBody>
      </p:sp>
      <p:sp>
        <p:nvSpPr>
          <p:cNvPr id="67" name="TextBox 66">
            <a:extLst>
              <a:ext uri="{FF2B5EF4-FFF2-40B4-BE49-F238E27FC236}">
                <a16:creationId xmlns:a16="http://schemas.microsoft.com/office/drawing/2014/main" id="{CFD90C99-45FC-4559-8F8E-DC86A5E3061F}"/>
              </a:ext>
            </a:extLst>
          </p:cNvPr>
          <p:cNvSpPr txBox="1"/>
          <p:nvPr/>
        </p:nvSpPr>
        <p:spPr>
          <a:xfrm>
            <a:off x="450172" y="1953620"/>
            <a:ext cx="1449986" cy="577081"/>
          </a:xfrm>
          <a:prstGeom prst="rect">
            <a:avLst/>
          </a:prstGeom>
          <a:noFill/>
        </p:spPr>
        <p:txBody>
          <a:bodyPr wrap="square" lIns="0" tIns="0" rIns="0" bIns="0" rtlCol="0" anchor="ctr" anchorCtr="0">
            <a:spAutoFit/>
          </a:bodyPr>
          <a:lstStyle/>
          <a:p>
            <a:pPr algn="ctr" defTabSz="914240">
              <a:defRPr/>
            </a:pPr>
            <a:r>
              <a:rPr lang="en-GB" sz="2400" b="1">
                <a:solidFill>
                  <a:srgbClr val="E95324"/>
                </a:solidFill>
                <a:latin typeface="Segoe UI" panose="020B0502040204020203" pitchFamily="34" charset="0"/>
                <a:cs typeface="Segoe UI" panose="020B0502040204020203" pitchFamily="34" charset="0"/>
              </a:rPr>
              <a:t>14</a:t>
            </a:r>
            <a:r>
              <a:rPr lang="en-GB" sz="1200" b="1">
                <a:solidFill>
                  <a:srgbClr val="E95324"/>
                </a:solidFill>
                <a:latin typeface="Segoe UI" panose="020B0502040204020203" pitchFamily="34" charset="0"/>
                <a:cs typeface="Segoe UI" panose="020B0502040204020203" pitchFamily="34" charset="0"/>
              </a:rPr>
              <a:t>%</a:t>
            </a:r>
            <a:r>
              <a:rPr lang="en-GB" sz="2400">
                <a:solidFill>
                  <a:schemeClr val="bg1"/>
                </a:solidFill>
                <a:latin typeface="Segoe UI" panose="020B0502040204020203" pitchFamily="34" charset="0"/>
                <a:cs typeface="Segoe UI" panose="020B0502040204020203" pitchFamily="34" charset="0"/>
              </a:rPr>
              <a:t>|</a:t>
            </a:r>
            <a:r>
              <a:rPr lang="en-GB" sz="2400" b="1">
                <a:solidFill>
                  <a:srgbClr val="4472C4"/>
                </a:solidFill>
                <a:latin typeface="Segoe UI" panose="020B0502040204020203" pitchFamily="34" charset="0"/>
                <a:cs typeface="Segoe UI" panose="020B0502040204020203" pitchFamily="34" charset="0"/>
              </a:rPr>
              <a:t>11</a:t>
            </a:r>
            <a:r>
              <a:rPr lang="en-GB" sz="1200" b="1">
                <a:solidFill>
                  <a:srgbClr val="4472C4"/>
                </a:solidFill>
                <a:latin typeface="Segoe UI" panose="020B0502040204020203" pitchFamily="34" charset="0"/>
                <a:cs typeface="Segoe UI" panose="020B0502040204020203" pitchFamily="34" charset="0"/>
              </a:rPr>
              <a:t>%</a:t>
            </a:r>
          </a:p>
          <a:p>
            <a:pPr algn="ctr" defTabSz="914240">
              <a:defRPr/>
            </a:pPr>
            <a:r>
              <a:rPr lang="en-GB" sz="1350" b="1">
                <a:solidFill>
                  <a:schemeClr val="bg1"/>
                </a:solidFill>
                <a:latin typeface="Segoe UI" panose="020B0502040204020203" pitchFamily="34" charset="0"/>
                <a:cs typeface="Segoe UI" panose="020B0502040204020203" pitchFamily="34" charset="0"/>
              </a:rPr>
              <a:t>Asian </a:t>
            </a:r>
            <a:endParaRPr lang="en-US" sz="3000" b="1">
              <a:solidFill>
                <a:srgbClr val="E95324"/>
              </a:solidFill>
              <a:latin typeface="Segoe UI" panose="020B0502040204020203" pitchFamily="34" charset="0"/>
              <a:cs typeface="Segoe UI" panose="020B0502040204020203" pitchFamily="34" charset="0"/>
            </a:endParaRPr>
          </a:p>
        </p:txBody>
      </p:sp>
      <p:sp>
        <p:nvSpPr>
          <p:cNvPr id="70" name="TextBox 69">
            <a:extLst>
              <a:ext uri="{FF2B5EF4-FFF2-40B4-BE49-F238E27FC236}">
                <a16:creationId xmlns:a16="http://schemas.microsoft.com/office/drawing/2014/main" id="{91135C1F-3A6E-4F32-A80D-814803BB00D1}"/>
              </a:ext>
            </a:extLst>
          </p:cNvPr>
          <p:cNvSpPr txBox="1"/>
          <p:nvPr/>
        </p:nvSpPr>
        <p:spPr>
          <a:xfrm>
            <a:off x="5717184" y="1957564"/>
            <a:ext cx="1086131" cy="577081"/>
          </a:xfrm>
          <a:prstGeom prst="rect">
            <a:avLst/>
          </a:prstGeom>
          <a:noFill/>
        </p:spPr>
        <p:txBody>
          <a:bodyPr wrap="square" lIns="0" tIns="0" rIns="0" bIns="0" rtlCol="0" anchor="ctr" anchorCtr="0">
            <a:spAutoFit/>
          </a:bodyPr>
          <a:lstStyle/>
          <a:p>
            <a:pPr algn="ctr" defTabSz="914240">
              <a:defRPr/>
            </a:pPr>
            <a:r>
              <a:rPr lang="en-GB" sz="2400" b="1">
                <a:solidFill>
                  <a:srgbClr val="E95324"/>
                </a:solidFill>
                <a:latin typeface="Segoe UI" panose="020B0502040204020203" pitchFamily="34" charset="0"/>
                <a:cs typeface="Segoe UI" panose="020B0502040204020203" pitchFamily="34" charset="0"/>
              </a:rPr>
              <a:t>12</a:t>
            </a:r>
            <a:r>
              <a:rPr lang="en-GB" sz="1200" b="1">
                <a:solidFill>
                  <a:srgbClr val="E95324"/>
                </a:solidFill>
                <a:latin typeface="Segoe UI" panose="020B0502040204020203" pitchFamily="34" charset="0"/>
                <a:cs typeface="Segoe UI" panose="020B0502040204020203" pitchFamily="34" charset="0"/>
              </a:rPr>
              <a:t>%</a:t>
            </a:r>
            <a:r>
              <a:rPr lang="en-GB" sz="2400">
                <a:solidFill>
                  <a:schemeClr val="bg1"/>
                </a:solidFill>
                <a:latin typeface="Segoe UI" panose="020B0502040204020203" pitchFamily="34" charset="0"/>
                <a:cs typeface="Segoe UI" panose="020B0502040204020203" pitchFamily="34" charset="0"/>
              </a:rPr>
              <a:t>|</a:t>
            </a:r>
            <a:r>
              <a:rPr lang="en-GB" sz="2400" b="1">
                <a:solidFill>
                  <a:srgbClr val="4472C4"/>
                </a:solidFill>
                <a:latin typeface="Segoe UI" panose="020B0502040204020203" pitchFamily="34" charset="0"/>
                <a:cs typeface="Segoe UI" panose="020B0502040204020203" pitchFamily="34" charset="0"/>
              </a:rPr>
              <a:t>10</a:t>
            </a:r>
            <a:r>
              <a:rPr lang="en-GB" sz="1200" b="1">
                <a:solidFill>
                  <a:srgbClr val="4472C4"/>
                </a:solidFill>
                <a:latin typeface="Segoe UI" panose="020B0502040204020203" pitchFamily="34" charset="0"/>
                <a:cs typeface="Segoe UI" panose="020B0502040204020203" pitchFamily="34" charset="0"/>
              </a:rPr>
              <a:t>%</a:t>
            </a:r>
          </a:p>
          <a:p>
            <a:pPr algn="ctr" defTabSz="914240">
              <a:defRPr/>
            </a:pPr>
            <a:r>
              <a:rPr lang="en-GB" sz="1350" b="1">
                <a:solidFill>
                  <a:schemeClr val="bg1"/>
                </a:solidFill>
                <a:latin typeface="Segoe UI" panose="020B0502040204020203" pitchFamily="34" charset="0"/>
                <a:cs typeface="Segoe UI" panose="020B0502040204020203" pitchFamily="34" charset="0"/>
              </a:rPr>
              <a:t>Other</a:t>
            </a:r>
            <a:endParaRPr lang="en-US" sz="3000" b="1">
              <a:solidFill>
                <a:srgbClr val="E95324"/>
              </a:solidFill>
              <a:latin typeface="Segoe UI" panose="020B0502040204020203" pitchFamily="34" charset="0"/>
              <a:cs typeface="Segoe UI" panose="020B0502040204020203" pitchFamily="34" charset="0"/>
            </a:endParaRPr>
          </a:p>
        </p:txBody>
      </p:sp>
      <p:sp>
        <p:nvSpPr>
          <p:cNvPr id="103" name="TextBox 102">
            <a:extLst>
              <a:ext uri="{FF2B5EF4-FFF2-40B4-BE49-F238E27FC236}">
                <a16:creationId xmlns:a16="http://schemas.microsoft.com/office/drawing/2014/main" id="{FEE71A7F-4678-4CB3-ABBB-EC81B35E3F30}"/>
              </a:ext>
            </a:extLst>
          </p:cNvPr>
          <p:cNvSpPr txBox="1"/>
          <p:nvPr/>
        </p:nvSpPr>
        <p:spPr>
          <a:xfrm>
            <a:off x="3569281" y="4119876"/>
            <a:ext cx="2007560" cy="230832"/>
          </a:xfrm>
          <a:prstGeom prst="rect">
            <a:avLst/>
          </a:prstGeom>
          <a:noFill/>
        </p:spPr>
        <p:txBody>
          <a:bodyPr wrap="square" lIns="0" tIns="0" rIns="0" bIns="0" rtlCol="0" anchor="ctr" anchorCtr="0">
            <a:spAutoFit/>
          </a:bodyPr>
          <a:lstStyle/>
          <a:p>
            <a:pPr algn="ctr" defTabSz="914240">
              <a:defRPr/>
            </a:pPr>
            <a:r>
              <a:rPr lang="en-GB" sz="1500" b="1">
                <a:solidFill>
                  <a:srgbClr val="FFC000"/>
                </a:solidFill>
                <a:latin typeface="Segoe UI" panose="020B0502040204020203" pitchFamily="34" charset="0"/>
                <a:cs typeface="Segoe UI" panose="020B0502040204020203" pitchFamily="34" charset="0"/>
              </a:rPr>
              <a:t>Long-Term Conditions</a:t>
            </a:r>
          </a:p>
        </p:txBody>
      </p:sp>
      <p:cxnSp>
        <p:nvCxnSpPr>
          <p:cNvPr id="104" name="Straight Connector 103">
            <a:extLst>
              <a:ext uri="{FF2B5EF4-FFF2-40B4-BE49-F238E27FC236}">
                <a16:creationId xmlns:a16="http://schemas.microsoft.com/office/drawing/2014/main" id="{9BCE8961-9505-4367-BF85-64F4CF806844}"/>
              </a:ext>
            </a:extLst>
          </p:cNvPr>
          <p:cNvCxnSpPr>
            <a:cxnSpLocks/>
          </p:cNvCxnSpPr>
          <p:nvPr/>
        </p:nvCxnSpPr>
        <p:spPr>
          <a:xfrm>
            <a:off x="-26948" y="4234375"/>
            <a:ext cx="355257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45C5615-FCE2-48D1-AB3B-A18620BBDEC0}"/>
              </a:ext>
            </a:extLst>
          </p:cNvPr>
          <p:cNvCxnSpPr>
            <a:cxnSpLocks/>
          </p:cNvCxnSpPr>
          <p:nvPr/>
        </p:nvCxnSpPr>
        <p:spPr>
          <a:xfrm>
            <a:off x="5603764" y="4235154"/>
            <a:ext cx="358175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Heart with pulse with solid fill">
            <a:extLst>
              <a:ext uri="{FF2B5EF4-FFF2-40B4-BE49-F238E27FC236}">
                <a16:creationId xmlns:a16="http://schemas.microsoft.com/office/drawing/2014/main" id="{E62FED3F-C35B-4042-BA28-48DDFF98DD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83872" y="4350350"/>
            <a:ext cx="783000" cy="783000"/>
          </a:xfrm>
          <a:prstGeom prst="rect">
            <a:avLst/>
          </a:prstGeom>
        </p:spPr>
      </p:pic>
      <p:sp>
        <p:nvSpPr>
          <p:cNvPr id="60" name="TextBox 59">
            <a:extLst>
              <a:ext uri="{FF2B5EF4-FFF2-40B4-BE49-F238E27FC236}">
                <a16:creationId xmlns:a16="http://schemas.microsoft.com/office/drawing/2014/main" id="{46F50C77-FE9E-4411-B9E1-4D2B09BB8CC8}"/>
              </a:ext>
            </a:extLst>
          </p:cNvPr>
          <p:cNvSpPr txBox="1"/>
          <p:nvPr/>
        </p:nvSpPr>
        <p:spPr>
          <a:xfrm>
            <a:off x="5216354" y="4395636"/>
            <a:ext cx="3335482" cy="623248"/>
          </a:xfrm>
          <a:prstGeom prst="rect">
            <a:avLst/>
          </a:prstGeom>
          <a:noFill/>
        </p:spPr>
        <p:txBody>
          <a:bodyPr wrap="square" lIns="0" tIns="0" rIns="0" bIns="0" rtlCol="0" anchor="ctr" anchorCtr="0">
            <a:spAutoFit/>
          </a:bodyPr>
          <a:lstStyle/>
          <a:p>
            <a:pPr algn="ctr" defTabSz="914240">
              <a:defRPr/>
            </a:pPr>
            <a:r>
              <a:rPr lang="en-GB" b="1">
                <a:solidFill>
                  <a:schemeClr val="bg1"/>
                </a:solidFill>
                <a:latin typeface="Segoe UI" panose="020B0502040204020203" pitchFamily="34" charset="0"/>
                <a:cs typeface="Segoe UI" panose="020B0502040204020203" pitchFamily="34" charset="0"/>
              </a:rPr>
              <a:t> </a:t>
            </a:r>
            <a:r>
              <a:rPr lang="en-GB" sz="2700" b="1">
                <a:solidFill>
                  <a:srgbClr val="4472C4"/>
                </a:solidFill>
                <a:latin typeface="Segoe UI" panose="020B0502040204020203" pitchFamily="34" charset="0"/>
                <a:cs typeface="Segoe UI" panose="020B0502040204020203" pitchFamily="34" charset="0"/>
              </a:rPr>
              <a:t>23%</a:t>
            </a:r>
            <a:r>
              <a:rPr lang="en-GB" sz="2400" b="1">
                <a:solidFill>
                  <a:srgbClr val="4472C4"/>
                </a:solidFill>
                <a:latin typeface="Segoe UI" panose="020B0502040204020203" pitchFamily="34" charset="0"/>
                <a:cs typeface="Segoe UI" panose="020B0502040204020203" pitchFamily="34" charset="0"/>
              </a:rPr>
              <a:t>  </a:t>
            </a:r>
            <a:br>
              <a:rPr lang="en-GB" sz="2100" b="1">
                <a:solidFill>
                  <a:srgbClr val="4472C4"/>
                </a:solidFill>
                <a:latin typeface="Segoe UI" panose="020B0502040204020203" pitchFamily="34" charset="0"/>
                <a:cs typeface="Segoe UI" panose="020B0502040204020203" pitchFamily="34" charset="0"/>
              </a:rPr>
            </a:br>
            <a:r>
              <a:rPr lang="en-GB" sz="1350">
                <a:solidFill>
                  <a:schemeClr val="bg1"/>
                </a:solidFill>
                <a:latin typeface="Segoe UI" panose="020B0502040204020203" pitchFamily="34" charset="0"/>
                <a:cs typeface="Segoe UI" panose="020B0502040204020203" pitchFamily="34" charset="0"/>
              </a:rPr>
              <a:t>have a Long-term Condition</a:t>
            </a:r>
            <a:endParaRPr lang="en-US" sz="1350">
              <a:solidFill>
                <a:schemeClr val="bg1"/>
              </a:solidFill>
              <a:latin typeface="Segoe UI" panose="020B0502040204020203" pitchFamily="34" charset="0"/>
              <a:cs typeface="Segoe UI" panose="020B0502040204020203" pitchFamily="34" charset="0"/>
            </a:endParaRPr>
          </a:p>
        </p:txBody>
      </p:sp>
      <p:sp>
        <p:nvSpPr>
          <p:cNvPr id="61" name="TextBox 60">
            <a:extLst>
              <a:ext uri="{FF2B5EF4-FFF2-40B4-BE49-F238E27FC236}">
                <a16:creationId xmlns:a16="http://schemas.microsoft.com/office/drawing/2014/main" id="{E049AC68-8884-4C49-80C4-A6E53D6DE9A8}"/>
              </a:ext>
            </a:extLst>
          </p:cNvPr>
          <p:cNvSpPr txBox="1"/>
          <p:nvPr/>
        </p:nvSpPr>
        <p:spPr>
          <a:xfrm>
            <a:off x="1627646" y="956634"/>
            <a:ext cx="2106741" cy="669414"/>
          </a:xfrm>
          <a:prstGeom prst="rect">
            <a:avLst/>
          </a:prstGeom>
          <a:noFill/>
        </p:spPr>
        <p:txBody>
          <a:bodyPr wrap="square" lIns="0" tIns="0" rIns="0" bIns="0" rtlCol="0" anchor="ctr" anchorCtr="0">
            <a:spAutoFit/>
          </a:bodyPr>
          <a:lstStyle/>
          <a:p>
            <a:pPr algn="ctr" defTabSz="914240">
              <a:defRPr/>
            </a:pPr>
            <a:r>
              <a:rPr lang="en-GB" sz="3000" b="1" dirty="0">
                <a:solidFill>
                  <a:srgbClr val="E95324"/>
                </a:solidFill>
                <a:latin typeface="Segoe UI" panose="020B0502040204020203" pitchFamily="34" charset="0"/>
                <a:cs typeface="Segoe UI" panose="020B0502040204020203" pitchFamily="34" charset="0"/>
              </a:rPr>
              <a:t>64</a:t>
            </a:r>
            <a:r>
              <a:rPr lang="en-GB" sz="3000" dirty="0">
                <a:solidFill>
                  <a:schemeClr val="bg1"/>
                </a:solidFill>
                <a:latin typeface="Segoe UI" panose="020B0502040204020203" pitchFamily="34" charset="0"/>
                <a:cs typeface="Segoe UI" panose="020B0502040204020203" pitchFamily="34" charset="0"/>
              </a:rPr>
              <a:t>|</a:t>
            </a:r>
            <a:r>
              <a:rPr lang="en-GB" sz="3000" b="1" dirty="0">
                <a:solidFill>
                  <a:srgbClr val="4472C4"/>
                </a:solidFill>
                <a:latin typeface="Segoe UI" panose="020B0502040204020203" pitchFamily="34" charset="0"/>
                <a:cs typeface="Segoe UI" panose="020B0502040204020203" pitchFamily="34" charset="0"/>
              </a:rPr>
              <a:t>68</a:t>
            </a:r>
          </a:p>
          <a:p>
            <a:pPr algn="ctr" defTabSz="914240">
              <a:defRPr/>
            </a:pPr>
            <a:r>
              <a:rPr lang="en-GB" sz="1350" b="1" dirty="0">
                <a:solidFill>
                  <a:schemeClr val="bg1"/>
                </a:solidFill>
                <a:latin typeface="Segoe UI" panose="020B0502040204020203" pitchFamily="34" charset="0"/>
                <a:cs typeface="Segoe UI" panose="020B0502040204020203" pitchFamily="34" charset="0"/>
              </a:rPr>
              <a:t>Healthy Life Expectancy</a:t>
            </a:r>
            <a:endParaRPr lang="en-US" sz="1350" b="1" dirty="0">
              <a:solidFill>
                <a:srgbClr val="E95324"/>
              </a:solidFill>
              <a:latin typeface="Segoe UI" panose="020B0502040204020203" pitchFamily="34" charset="0"/>
              <a:cs typeface="Segoe UI" panose="020B0502040204020203" pitchFamily="34" charset="0"/>
            </a:endParaRPr>
          </a:p>
        </p:txBody>
      </p:sp>
      <p:sp>
        <p:nvSpPr>
          <p:cNvPr id="91" name="TextBox 90">
            <a:extLst>
              <a:ext uri="{FF2B5EF4-FFF2-40B4-BE49-F238E27FC236}">
                <a16:creationId xmlns:a16="http://schemas.microsoft.com/office/drawing/2014/main" id="{E9B494FD-E2AA-4B7A-AB2C-72E67077B81D}"/>
              </a:ext>
            </a:extLst>
          </p:cNvPr>
          <p:cNvSpPr txBox="1"/>
          <p:nvPr/>
        </p:nvSpPr>
        <p:spPr>
          <a:xfrm>
            <a:off x="5929975" y="938563"/>
            <a:ext cx="1926056" cy="669414"/>
          </a:xfrm>
          <a:prstGeom prst="rect">
            <a:avLst/>
          </a:prstGeom>
          <a:noFill/>
        </p:spPr>
        <p:txBody>
          <a:bodyPr wrap="square" lIns="0" tIns="0" rIns="0" bIns="0" rtlCol="0" anchor="ctr" anchorCtr="0">
            <a:spAutoFit/>
          </a:bodyPr>
          <a:lstStyle/>
          <a:p>
            <a:pPr algn="ctr" defTabSz="914240">
              <a:defRPr/>
            </a:pPr>
            <a:r>
              <a:rPr lang="en-GB" sz="3000" b="1" dirty="0">
                <a:solidFill>
                  <a:srgbClr val="E95324"/>
                </a:solidFill>
                <a:latin typeface="Segoe UI" panose="020B0502040204020203" pitchFamily="34" charset="0"/>
                <a:cs typeface="Segoe UI" panose="020B0502040204020203" pitchFamily="34" charset="0"/>
              </a:rPr>
              <a:t>82</a:t>
            </a:r>
            <a:r>
              <a:rPr lang="en-GB" sz="3000" dirty="0">
                <a:solidFill>
                  <a:schemeClr val="bg1"/>
                </a:solidFill>
                <a:latin typeface="Segoe UI" panose="020B0502040204020203" pitchFamily="34" charset="0"/>
                <a:cs typeface="Segoe UI" panose="020B0502040204020203" pitchFamily="34" charset="0"/>
              </a:rPr>
              <a:t>|</a:t>
            </a:r>
            <a:r>
              <a:rPr lang="en-GB" sz="3000" b="1" dirty="0">
                <a:solidFill>
                  <a:srgbClr val="4472C4"/>
                </a:solidFill>
                <a:latin typeface="Segoe UI" panose="020B0502040204020203" pitchFamily="34" charset="0"/>
                <a:cs typeface="Segoe UI" panose="020B0502040204020203" pitchFamily="34" charset="0"/>
              </a:rPr>
              <a:t>84</a:t>
            </a:r>
          </a:p>
          <a:p>
            <a:pPr algn="ctr" defTabSz="914240">
              <a:defRPr/>
            </a:pPr>
            <a:r>
              <a:rPr lang="en-GB" sz="1350" b="1" dirty="0">
                <a:solidFill>
                  <a:schemeClr val="bg1"/>
                </a:solidFill>
                <a:latin typeface="Segoe UI" panose="020B0502040204020203" pitchFamily="34" charset="0"/>
                <a:cs typeface="Segoe UI" panose="020B0502040204020203" pitchFamily="34" charset="0"/>
              </a:rPr>
              <a:t>Life Expectancy</a:t>
            </a:r>
            <a:endParaRPr lang="en-US" sz="1350" b="1" baseline="30000" dirty="0">
              <a:solidFill>
                <a:srgbClr val="E95324"/>
              </a:solidFill>
              <a:latin typeface="Segoe UI" panose="020B0502040204020203" pitchFamily="34" charset="0"/>
              <a:cs typeface="Segoe UI" panose="020B0502040204020203" pitchFamily="34" charset="0"/>
            </a:endParaRPr>
          </a:p>
        </p:txBody>
      </p:sp>
      <p:pic>
        <p:nvPicPr>
          <p:cNvPr id="12" name="Graphic 11" descr="Yoga with solid fill">
            <a:extLst>
              <a:ext uri="{FF2B5EF4-FFF2-40B4-BE49-F238E27FC236}">
                <a16:creationId xmlns:a16="http://schemas.microsoft.com/office/drawing/2014/main" id="{B7E272CC-9DDF-432A-8EAE-2810212136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767255" y="984064"/>
            <a:ext cx="400120" cy="400120"/>
          </a:xfrm>
          <a:prstGeom prst="rect">
            <a:avLst/>
          </a:prstGeom>
        </p:spPr>
      </p:pic>
      <p:sp>
        <p:nvSpPr>
          <p:cNvPr id="92" name="TextBox 91">
            <a:extLst>
              <a:ext uri="{FF2B5EF4-FFF2-40B4-BE49-F238E27FC236}">
                <a16:creationId xmlns:a16="http://schemas.microsoft.com/office/drawing/2014/main" id="{BA7148A6-1A61-411B-9417-5A97820EBB24}"/>
              </a:ext>
            </a:extLst>
          </p:cNvPr>
          <p:cNvSpPr txBox="1"/>
          <p:nvPr/>
        </p:nvSpPr>
        <p:spPr>
          <a:xfrm>
            <a:off x="4066854" y="1726913"/>
            <a:ext cx="1019506" cy="230832"/>
          </a:xfrm>
          <a:prstGeom prst="rect">
            <a:avLst/>
          </a:prstGeom>
          <a:noFill/>
        </p:spPr>
        <p:txBody>
          <a:bodyPr wrap="square" lIns="0" tIns="0" rIns="0" bIns="0" rtlCol="0" anchor="ctr" anchorCtr="0">
            <a:spAutoFit/>
          </a:bodyPr>
          <a:lstStyle/>
          <a:p>
            <a:pPr algn="ctr" defTabSz="914240">
              <a:defRPr/>
            </a:pPr>
            <a:r>
              <a:rPr lang="en-GB" sz="1500" b="1">
                <a:solidFill>
                  <a:srgbClr val="FFC000"/>
                </a:solidFill>
                <a:latin typeface="Segoe UI" panose="020B0502040204020203" pitchFamily="34" charset="0"/>
                <a:cs typeface="Segoe UI" panose="020B0502040204020203" pitchFamily="34" charset="0"/>
              </a:rPr>
              <a:t>Ethnicity</a:t>
            </a:r>
          </a:p>
        </p:txBody>
      </p:sp>
      <p:cxnSp>
        <p:nvCxnSpPr>
          <p:cNvPr id="101" name="Straight Connector 100">
            <a:extLst>
              <a:ext uri="{FF2B5EF4-FFF2-40B4-BE49-F238E27FC236}">
                <a16:creationId xmlns:a16="http://schemas.microsoft.com/office/drawing/2014/main" id="{38B955BF-BE8B-426A-BD31-4A1B3CE05868}"/>
              </a:ext>
            </a:extLst>
          </p:cNvPr>
          <p:cNvCxnSpPr>
            <a:cxnSpLocks/>
          </p:cNvCxnSpPr>
          <p:nvPr/>
        </p:nvCxnSpPr>
        <p:spPr>
          <a:xfrm>
            <a:off x="5144737" y="1849778"/>
            <a:ext cx="40476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D6FA431-172C-46CF-B694-DCFAB698F256}"/>
              </a:ext>
            </a:extLst>
          </p:cNvPr>
          <p:cNvCxnSpPr>
            <a:cxnSpLocks/>
          </p:cNvCxnSpPr>
          <p:nvPr/>
        </p:nvCxnSpPr>
        <p:spPr>
          <a:xfrm>
            <a:off x="-26986" y="1849778"/>
            <a:ext cx="403037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BDC6B8E-99D6-4158-9EFB-1658132F2DD8}"/>
              </a:ext>
            </a:extLst>
          </p:cNvPr>
          <p:cNvSpPr txBox="1"/>
          <p:nvPr/>
        </p:nvSpPr>
        <p:spPr>
          <a:xfrm>
            <a:off x="2600778" y="1972585"/>
            <a:ext cx="968502" cy="577081"/>
          </a:xfrm>
          <a:prstGeom prst="rect">
            <a:avLst/>
          </a:prstGeom>
          <a:noFill/>
        </p:spPr>
        <p:txBody>
          <a:bodyPr wrap="square" lIns="0" tIns="0" rIns="0" bIns="0" rtlCol="0" anchor="ctr" anchorCtr="0">
            <a:spAutoFit/>
          </a:bodyPr>
          <a:lstStyle/>
          <a:p>
            <a:pPr algn="ctr" defTabSz="914240">
              <a:defRPr/>
            </a:pPr>
            <a:r>
              <a:rPr lang="en-GB" sz="2400" b="1">
                <a:solidFill>
                  <a:srgbClr val="E95324"/>
                </a:solidFill>
                <a:latin typeface="Segoe UI" panose="020B0502040204020203" pitchFamily="34" charset="0"/>
                <a:cs typeface="Segoe UI" panose="020B0502040204020203" pitchFamily="34" charset="0"/>
              </a:rPr>
              <a:t>22</a:t>
            </a:r>
            <a:r>
              <a:rPr lang="en-GB" sz="1200" b="1">
                <a:solidFill>
                  <a:srgbClr val="E95324"/>
                </a:solidFill>
                <a:latin typeface="Segoe UI" panose="020B0502040204020203" pitchFamily="34" charset="0"/>
                <a:cs typeface="Segoe UI" panose="020B0502040204020203" pitchFamily="34" charset="0"/>
              </a:rPr>
              <a:t>%</a:t>
            </a:r>
            <a:r>
              <a:rPr lang="en-GB" sz="2400">
                <a:solidFill>
                  <a:schemeClr val="bg1"/>
                </a:solidFill>
                <a:latin typeface="Segoe UI" panose="020B0502040204020203" pitchFamily="34" charset="0"/>
                <a:cs typeface="Segoe UI" panose="020B0502040204020203" pitchFamily="34" charset="0"/>
              </a:rPr>
              <a:t>|</a:t>
            </a:r>
            <a:r>
              <a:rPr lang="en-GB" sz="2400" b="1">
                <a:solidFill>
                  <a:srgbClr val="4472C4"/>
                </a:solidFill>
                <a:latin typeface="Segoe UI" panose="020B0502040204020203" pitchFamily="34" charset="0"/>
                <a:cs typeface="Segoe UI" panose="020B0502040204020203" pitchFamily="34" charset="0"/>
              </a:rPr>
              <a:t>8</a:t>
            </a:r>
            <a:r>
              <a:rPr lang="en-GB" sz="1200" b="1">
                <a:solidFill>
                  <a:srgbClr val="4472C4"/>
                </a:solidFill>
                <a:latin typeface="Segoe UI" panose="020B0502040204020203" pitchFamily="34" charset="0"/>
                <a:cs typeface="Segoe UI" panose="020B0502040204020203" pitchFamily="34" charset="0"/>
              </a:rPr>
              <a:t>%</a:t>
            </a:r>
          </a:p>
          <a:p>
            <a:pPr algn="ctr" defTabSz="914240">
              <a:defRPr/>
            </a:pPr>
            <a:r>
              <a:rPr lang="en-GB" sz="1350" b="1">
                <a:solidFill>
                  <a:schemeClr val="bg1"/>
                </a:solidFill>
                <a:latin typeface="Segoe UI" panose="020B0502040204020203" pitchFamily="34" charset="0"/>
                <a:cs typeface="Segoe UI" panose="020B0502040204020203" pitchFamily="34" charset="0"/>
              </a:rPr>
              <a:t>   Black</a:t>
            </a:r>
            <a:endParaRPr lang="en-US" sz="3000" b="1">
              <a:solidFill>
                <a:srgbClr val="E95324"/>
              </a:solidFill>
              <a:latin typeface="Segoe UI" panose="020B0502040204020203" pitchFamily="34" charset="0"/>
              <a:cs typeface="Segoe UI" panose="020B0502040204020203" pitchFamily="34" charset="0"/>
            </a:endParaRPr>
          </a:p>
        </p:txBody>
      </p:sp>
      <p:pic>
        <p:nvPicPr>
          <p:cNvPr id="34" name="Picture 33" descr="Logo&#10;&#10;Description automatically generated">
            <a:extLst>
              <a:ext uri="{FF2B5EF4-FFF2-40B4-BE49-F238E27FC236}">
                <a16:creationId xmlns:a16="http://schemas.microsoft.com/office/drawing/2014/main" id="{6698E6FD-989B-4627-AC1F-C977D4EC059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18392" y="102349"/>
            <a:ext cx="716504" cy="274361"/>
          </a:xfrm>
          <a:prstGeom prst="rect">
            <a:avLst/>
          </a:prstGeom>
        </p:spPr>
      </p:pic>
      <p:pic>
        <p:nvPicPr>
          <p:cNvPr id="16" name="Graphic 15" descr="Medical with solid fill">
            <a:extLst>
              <a:ext uri="{FF2B5EF4-FFF2-40B4-BE49-F238E27FC236}">
                <a16:creationId xmlns:a16="http://schemas.microsoft.com/office/drawing/2014/main" id="{788302EF-7DAD-4CAE-BD9E-20433F9360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822570" y="953746"/>
            <a:ext cx="432755" cy="432755"/>
          </a:xfrm>
          <a:prstGeom prst="rect">
            <a:avLst/>
          </a:prstGeom>
        </p:spPr>
      </p:pic>
      <p:sp>
        <p:nvSpPr>
          <p:cNvPr id="153" name="Freeform: Shape 152">
            <a:extLst>
              <a:ext uri="{FF2B5EF4-FFF2-40B4-BE49-F238E27FC236}">
                <a16:creationId xmlns:a16="http://schemas.microsoft.com/office/drawing/2014/main" id="{C233AA18-F954-492B-A90E-E72065DB81C5}"/>
              </a:ext>
            </a:extLst>
          </p:cNvPr>
          <p:cNvSpPr>
            <a:spLocks noChangeAspect="1"/>
          </p:cNvSpPr>
          <p:nvPr/>
        </p:nvSpPr>
        <p:spPr>
          <a:xfrm>
            <a:off x="8183810" y="2626546"/>
            <a:ext cx="81577" cy="185568"/>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grpSp>
        <p:nvGrpSpPr>
          <p:cNvPr id="36" name="Group 35">
            <a:extLst>
              <a:ext uri="{FF2B5EF4-FFF2-40B4-BE49-F238E27FC236}">
                <a16:creationId xmlns:a16="http://schemas.microsoft.com/office/drawing/2014/main" id="{02DD6FA0-7DDC-4B06-B457-A259CAA19AC9}"/>
              </a:ext>
            </a:extLst>
          </p:cNvPr>
          <p:cNvGrpSpPr/>
          <p:nvPr/>
        </p:nvGrpSpPr>
        <p:grpSpPr>
          <a:xfrm>
            <a:off x="500980" y="2620196"/>
            <a:ext cx="8142558" cy="199852"/>
            <a:chOff x="667973" y="3552863"/>
            <a:chExt cx="10856744" cy="266469"/>
          </a:xfrm>
        </p:grpSpPr>
        <p:sp>
          <p:nvSpPr>
            <p:cNvPr id="114" name="Freeform: Shape 113">
              <a:extLst>
                <a:ext uri="{FF2B5EF4-FFF2-40B4-BE49-F238E27FC236}">
                  <a16:creationId xmlns:a16="http://schemas.microsoft.com/office/drawing/2014/main" id="{EEA0926C-FEE0-4617-AEB2-91E5B8176AA1}"/>
                </a:ext>
              </a:extLst>
            </p:cNvPr>
            <p:cNvSpPr>
              <a:spLocks noChangeAspect="1"/>
            </p:cNvSpPr>
            <p:nvPr/>
          </p:nvSpPr>
          <p:spPr>
            <a:xfrm>
              <a:off x="1045434"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endParaRPr lang="en-US" sz="665">
                <a:solidFill>
                  <a:prstClr val="black"/>
                </a:solidFill>
                <a:latin typeface="Segoe UI"/>
              </a:endParaRPr>
            </a:p>
          </p:txBody>
        </p:sp>
        <p:sp>
          <p:nvSpPr>
            <p:cNvPr id="115" name="Freeform: Shape 114">
              <a:extLst>
                <a:ext uri="{FF2B5EF4-FFF2-40B4-BE49-F238E27FC236}">
                  <a16:creationId xmlns:a16="http://schemas.microsoft.com/office/drawing/2014/main" id="{C8397D90-463F-4553-B78A-47B3C6D67414}"/>
                </a:ext>
              </a:extLst>
            </p:cNvPr>
            <p:cNvSpPr>
              <a:spLocks noChangeAspect="1"/>
            </p:cNvSpPr>
            <p:nvPr/>
          </p:nvSpPr>
          <p:spPr>
            <a:xfrm>
              <a:off x="1675685"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16" name="Freeform: Shape 115">
              <a:extLst>
                <a:ext uri="{FF2B5EF4-FFF2-40B4-BE49-F238E27FC236}">
                  <a16:creationId xmlns:a16="http://schemas.microsoft.com/office/drawing/2014/main" id="{5838251B-2B70-4B06-9D2F-7A844C08C03E}"/>
                </a:ext>
              </a:extLst>
            </p:cNvPr>
            <p:cNvSpPr>
              <a:spLocks noChangeAspect="1"/>
            </p:cNvSpPr>
            <p:nvPr/>
          </p:nvSpPr>
          <p:spPr>
            <a:xfrm>
              <a:off x="1801736"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17" name="Freeform: Shape 116">
              <a:extLst>
                <a:ext uri="{FF2B5EF4-FFF2-40B4-BE49-F238E27FC236}">
                  <a16:creationId xmlns:a16="http://schemas.microsoft.com/office/drawing/2014/main" id="{2C3971B8-7643-40FE-BD07-9592D7E8AD13}"/>
                </a:ext>
              </a:extLst>
            </p:cNvPr>
            <p:cNvSpPr>
              <a:spLocks noChangeAspect="1"/>
            </p:cNvSpPr>
            <p:nvPr/>
          </p:nvSpPr>
          <p:spPr>
            <a:xfrm>
              <a:off x="1549635"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18" name="Freeform: Shape 117">
              <a:extLst>
                <a:ext uri="{FF2B5EF4-FFF2-40B4-BE49-F238E27FC236}">
                  <a16:creationId xmlns:a16="http://schemas.microsoft.com/office/drawing/2014/main" id="{2952FFFB-AEC9-463C-B3BE-D5E93CEE7DFD}"/>
                </a:ext>
              </a:extLst>
            </p:cNvPr>
            <p:cNvSpPr>
              <a:spLocks noChangeAspect="1"/>
            </p:cNvSpPr>
            <p:nvPr/>
          </p:nvSpPr>
          <p:spPr>
            <a:xfrm>
              <a:off x="1297534"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19" name="Freeform: Shape 118">
              <a:extLst>
                <a:ext uri="{FF2B5EF4-FFF2-40B4-BE49-F238E27FC236}">
                  <a16:creationId xmlns:a16="http://schemas.microsoft.com/office/drawing/2014/main" id="{F81EFD6A-2339-440E-9D4C-EC79A54F7206}"/>
                </a:ext>
              </a:extLst>
            </p:cNvPr>
            <p:cNvSpPr>
              <a:spLocks noChangeAspect="1"/>
            </p:cNvSpPr>
            <p:nvPr/>
          </p:nvSpPr>
          <p:spPr>
            <a:xfrm>
              <a:off x="1171484"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endParaRPr lang="en-US" sz="665">
                <a:solidFill>
                  <a:prstClr val="black"/>
                </a:solidFill>
                <a:latin typeface="Segoe UI"/>
              </a:endParaRPr>
            </a:p>
          </p:txBody>
        </p:sp>
        <p:sp>
          <p:nvSpPr>
            <p:cNvPr id="120" name="Freeform: Shape 119">
              <a:extLst>
                <a:ext uri="{FF2B5EF4-FFF2-40B4-BE49-F238E27FC236}">
                  <a16:creationId xmlns:a16="http://schemas.microsoft.com/office/drawing/2014/main" id="{AD1E5338-E1A1-4EA9-97DD-38B64DA5DBF6}"/>
                </a:ext>
              </a:extLst>
            </p:cNvPr>
            <p:cNvSpPr>
              <a:spLocks noChangeAspect="1"/>
            </p:cNvSpPr>
            <p:nvPr/>
          </p:nvSpPr>
          <p:spPr>
            <a:xfrm>
              <a:off x="1423585"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21" name="Freeform: Shape 120">
              <a:extLst>
                <a:ext uri="{FF2B5EF4-FFF2-40B4-BE49-F238E27FC236}">
                  <a16:creationId xmlns:a16="http://schemas.microsoft.com/office/drawing/2014/main" id="{1B69CE1B-9780-49F3-9899-6CBDD9C5AB51}"/>
                </a:ext>
              </a:extLst>
            </p:cNvPr>
            <p:cNvSpPr>
              <a:spLocks noChangeAspect="1"/>
            </p:cNvSpPr>
            <p:nvPr/>
          </p:nvSpPr>
          <p:spPr>
            <a:xfrm>
              <a:off x="919384"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endParaRPr lang="en-US" sz="665">
                <a:solidFill>
                  <a:prstClr val="black"/>
                </a:solidFill>
                <a:latin typeface="Segoe UI"/>
              </a:endParaRPr>
            </a:p>
          </p:txBody>
        </p:sp>
        <p:sp>
          <p:nvSpPr>
            <p:cNvPr id="122" name="Freeform: Shape 121">
              <a:extLst>
                <a:ext uri="{FF2B5EF4-FFF2-40B4-BE49-F238E27FC236}">
                  <a16:creationId xmlns:a16="http://schemas.microsoft.com/office/drawing/2014/main" id="{0A2F3B76-E541-4A7E-B5DE-062D17C76E8B}"/>
                </a:ext>
              </a:extLst>
            </p:cNvPr>
            <p:cNvSpPr>
              <a:spLocks noChangeAspect="1"/>
            </p:cNvSpPr>
            <p:nvPr/>
          </p:nvSpPr>
          <p:spPr>
            <a:xfrm>
              <a:off x="667973"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23" name="Freeform: Shape 122">
              <a:extLst>
                <a:ext uri="{FF2B5EF4-FFF2-40B4-BE49-F238E27FC236}">
                  <a16:creationId xmlns:a16="http://schemas.microsoft.com/office/drawing/2014/main" id="{AA3F7D4D-29DE-4687-B964-64A691921F75}"/>
                </a:ext>
              </a:extLst>
            </p:cNvPr>
            <p:cNvSpPr>
              <a:spLocks noChangeAspect="1"/>
            </p:cNvSpPr>
            <p:nvPr/>
          </p:nvSpPr>
          <p:spPr>
            <a:xfrm>
              <a:off x="794023"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24" name="Freeform: Shape 123">
              <a:extLst>
                <a:ext uri="{FF2B5EF4-FFF2-40B4-BE49-F238E27FC236}">
                  <a16:creationId xmlns:a16="http://schemas.microsoft.com/office/drawing/2014/main" id="{91A31FFF-96BA-4C1E-96D3-D1E38C2420BC}"/>
                </a:ext>
              </a:extLst>
            </p:cNvPr>
            <p:cNvSpPr>
              <a:spLocks noChangeAspect="1"/>
            </p:cNvSpPr>
            <p:nvPr/>
          </p:nvSpPr>
          <p:spPr>
            <a:xfrm>
              <a:off x="3795561"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0" name="Freeform: Shape 129">
              <a:extLst>
                <a:ext uri="{FF2B5EF4-FFF2-40B4-BE49-F238E27FC236}">
                  <a16:creationId xmlns:a16="http://schemas.microsoft.com/office/drawing/2014/main" id="{31F926F0-D521-4680-BDE2-6D5F71B96263}"/>
                </a:ext>
              </a:extLst>
            </p:cNvPr>
            <p:cNvSpPr>
              <a:spLocks noChangeAspect="1"/>
            </p:cNvSpPr>
            <p:nvPr/>
          </p:nvSpPr>
          <p:spPr>
            <a:xfrm>
              <a:off x="4425812"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1" name="Freeform: Shape 130">
              <a:extLst>
                <a:ext uri="{FF2B5EF4-FFF2-40B4-BE49-F238E27FC236}">
                  <a16:creationId xmlns:a16="http://schemas.microsoft.com/office/drawing/2014/main" id="{49452F57-9A31-4279-AA3B-73A2A689724A}"/>
                </a:ext>
              </a:extLst>
            </p:cNvPr>
            <p:cNvSpPr>
              <a:spLocks noChangeAspect="1"/>
            </p:cNvSpPr>
            <p:nvPr/>
          </p:nvSpPr>
          <p:spPr>
            <a:xfrm>
              <a:off x="4551863"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2" name="Freeform: Shape 131">
              <a:extLst>
                <a:ext uri="{FF2B5EF4-FFF2-40B4-BE49-F238E27FC236}">
                  <a16:creationId xmlns:a16="http://schemas.microsoft.com/office/drawing/2014/main" id="{787FCAB8-29BF-455E-A377-53037A656485}"/>
                </a:ext>
              </a:extLst>
            </p:cNvPr>
            <p:cNvSpPr>
              <a:spLocks noChangeAspect="1"/>
            </p:cNvSpPr>
            <p:nvPr/>
          </p:nvSpPr>
          <p:spPr>
            <a:xfrm>
              <a:off x="4299762"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3" name="Freeform: Shape 132">
              <a:extLst>
                <a:ext uri="{FF2B5EF4-FFF2-40B4-BE49-F238E27FC236}">
                  <a16:creationId xmlns:a16="http://schemas.microsoft.com/office/drawing/2014/main" id="{B0EEF728-564F-4078-9C78-5BA09F90F5F3}"/>
                </a:ext>
              </a:extLst>
            </p:cNvPr>
            <p:cNvSpPr>
              <a:spLocks noChangeAspect="1"/>
            </p:cNvSpPr>
            <p:nvPr/>
          </p:nvSpPr>
          <p:spPr>
            <a:xfrm>
              <a:off x="4047661"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5" name="Freeform: Shape 134">
              <a:extLst>
                <a:ext uri="{FF2B5EF4-FFF2-40B4-BE49-F238E27FC236}">
                  <a16:creationId xmlns:a16="http://schemas.microsoft.com/office/drawing/2014/main" id="{448FA332-D10E-48A7-A8E9-CDC9CEE86AF9}"/>
                </a:ext>
              </a:extLst>
            </p:cNvPr>
            <p:cNvSpPr>
              <a:spLocks noChangeAspect="1"/>
            </p:cNvSpPr>
            <p:nvPr/>
          </p:nvSpPr>
          <p:spPr>
            <a:xfrm>
              <a:off x="4173712"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6" name="Freeform: Shape 135">
              <a:extLst>
                <a:ext uri="{FF2B5EF4-FFF2-40B4-BE49-F238E27FC236}">
                  <a16:creationId xmlns:a16="http://schemas.microsoft.com/office/drawing/2014/main" id="{CB8E8A5A-8FC4-41D4-9DB4-398FB302E0BF}"/>
                </a:ext>
              </a:extLst>
            </p:cNvPr>
            <p:cNvSpPr>
              <a:spLocks noChangeAspect="1"/>
            </p:cNvSpPr>
            <p:nvPr/>
          </p:nvSpPr>
          <p:spPr>
            <a:xfrm>
              <a:off x="3669511" y="3559917"/>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7" name="Freeform: Shape 136">
              <a:extLst>
                <a:ext uri="{FF2B5EF4-FFF2-40B4-BE49-F238E27FC236}">
                  <a16:creationId xmlns:a16="http://schemas.microsoft.com/office/drawing/2014/main" id="{7E21FF25-75E9-4801-ADE4-9F7FC8E0B81C}"/>
                </a:ext>
              </a:extLst>
            </p:cNvPr>
            <p:cNvSpPr>
              <a:spLocks noChangeAspect="1"/>
            </p:cNvSpPr>
            <p:nvPr/>
          </p:nvSpPr>
          <p:spPr>
            <a:xfrm>
              <a:off x="3418100" y="3571908"/>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8" name="Freeform: Shape 137">
              <a:extLst>
                <a:ext uri="{FF2B5EF4-FFF2-40B4-BE49-F238E27FC236}">
                  <a16:creationId xmlns:a16="http://schemas.microsoft.com/office/drawing/2014/main" id="{D3B9A215-E7BE-447E-995B-A9BC9E3FE770}"/>
                </a:ext>
              </a:extLst>
            </p:cNvPr>
            <p:cNvSpPr>
              <a:spLocks noChangeAspect="1"/>
            </p:cNvSpPr>
            <p:nvPr/>
          </p:nvSpPr>
          <p:spPr>
            <a:xfrm>
              <a:off x="3544150" y="3571908"/>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39" name="Freeform: Shape 138">
              <a:extLst>
                <a:ext uri="{FF2B5EF4-FFF2-40B4-BE49-F238E27FC236}">
                  <a16:creationId xmlns:a16="http://schemas.microsoft.com/office/drawing/2014/main" id="{35C826A9-FA37-4E74-A1DB-406B1E8CFCF5}"/>
                </a:ext>
              </a:extLst>
            </p:cNvPr>
            <p:cNvSpPr>
              <a:spLocks noChangeAspect="1"/>
            </p:cNvSpPr>
            <p:nvPr/>
          </p:nvSpPr>
          <p:spPr>
            <a:xfrm>
              <a:off x="7884142"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0" name="Freeform: Shape 139">
              <a:extLst>
                <a:ext uri="{FF2B5EF4-FFF2-40B4-BE49-F238E27FC236}">
                  <a16:creationId xmlns:a16="http://schemas.microsoft.com/office/drawing/2014/main" id="{A92E61EB-BEAF-4A7E-9E28-2F41A9266A20}"/>
                </a:ext>
              </a:extLst>
            </p:cNvPr>
            <p:cNvSpPr>
              <a:spLocks noChangeAspect="1"/>
            </p:cNvSpPr>
            <p:nvPr/>
          </p:nvSpPr>
          <p:spPr>
            <a:xfrm>
              <a:off x="8514393"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1" name="Freeform: Shape 140">
              <a:extLst>
                <a:ext uri="{FF2B5EF4-FFF2-40B4-BE49-F238E27FC236}">
                  <a16:creationId xmlns:a16="http://schemas.microsoft.com/office/drawing/2014/main" id="{F2065139-D6C8-4F0C-B79D-A711B3E45662}"/>
                </a:ext>
              </a:extLst>
            </p:cNvPr>
            <p:cNvSpPr>
              <a:spLocks noChangeAspect="1"/>
            </p:cNvSpPr>
            <p:nvPr/>
          </p:nvSpPr>
          <p:spPr>
            <a:xfrm>
              <a:off x="8640444"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2" name="Freeform: Shape 141">
              <a:extLst>
                <a:ext uri="{FF2B5EF4-FFF2-40B4-BE49-F238E27FC236}">
                  <a16:creationId xmlns:a16="http://schemas.microsoft.com/office/drawing/2014/main" id="{362A7D34-E85E-44C2-B826-7A652C948D92}"/>
                </a:ext>
              </a:extLst>
            </p:cNvPr>
            <p:cNvSpPr>
              <a:spLocks noChangeAspect="1"/>
            </p:cNvSpPr>
            <p:nvPr/>
          </p:nvSpPr>
          <p:spPr>
            <a:xfrm>
              <a:off x="8388343"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3" name="Freeform: Shape 142">
              <a:extLst>
                <a:ext uri="{FF2B5EF4-FFF2-40B4-BE49-F238E27FC236}">
                  <a16:creationId xmlns:a16="http://schemas.microsoft.com/office/drawing/2014/main" id="{C05DBAC9-2932-4D58-984B-344FD2C67634}"/>
                </a:ext>
              </a:extLst>
            </p:cNvPr>
            <p:cNvSpPr>
              <a:spLocks noChangeAspect="1"/>
            </p:cNvSpPr>
            <p:nvPr/>
          </p:nvSpPr>
          <p:spPr>
            <a:xfrm>
              <a:off x="8136242"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4" name="Freeform: Shape 143">
              <a:extLst>
                <a:ext uri="{FF2B5EF4-FFF2-40B4-BE49-F238E27FC236}">
                  <a16:creationId xmlns:a16="http://schemas.microsoft.com/office/drawing/2014/main" id="{F0F05D28-253B-4D8B-B950-062FDBD0FAEB}"/>
                </a:ext>
              </a:extLst>
            </p:cNvPr>
            <p:cNvSpPr>
              <a:spLocks noChangeAspect="1"/>
            </p:cNvSpPr>
            <p:nvPr/>
          </p:nvSpPr>
          <p:spPr>
            <a:xfrm>
              <a:off x="8010192"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5" name="Freeform: Shape 144">
              <a:extLst>
                <a:ext uri="{FF2B5EF4-FFF2-40B4-BE49-F238E27FC236}">
                  <a16:creationId xmlns:a16="http://schemas.microsoft.com/office/drawing/2014/main" id="{A4162B70-EBA1-4EBF-BCCB-0F0DA68CE61E}"/>
                </a:ext>
              </a:extLst>
            </p:cNvPr>
            <p:cNvSpPr>
              <a:spLocks noChangeAspect="1"/>
            </p:cNvSpPr>
            <p:nvPr/>
          </p:nvSpPr>
          <p:spPr>
            <a:xfrm>
              <a:off x="8262293"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6" name="Freeform: Shape 145">
              <a:extLst>
                <a:ext uri="{FF2B5EF4-FFF2-40B4-BE49-F238E27FC236}">
                  <a16:creationId xmlns:a16="http://schemas.microsoft.com/office/drawing/2014/main" id="{0F998E42-AF8C-4C0E-B573-9FF07FC05671}"/>
                </a:ext>
              </a:extLst>
            </p:cNvPr>
            <p:cNvSpPr>
              <a:spLocks noChangeAspect="1"/>
            </p:cNvSpPr>
            <p:nvPr/>
          </p:nvSpPr>
          <p:spPr>
            <a:xfrm>
              <a:off x="7758092"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7" name="Freeform: Shape 146">
              <a:extLst>
                <a:ext uri="{FF2B5EF4-FFF2-40B4-BE49-F238E27FC236}">
                  <a16:creationId xmlns:a16="http://schemas.microsoft.com/office/drawing/2014/main" id="{4E1B7652-F1E4-4AF4-AF7D-F50172BAD5F4}"/>
                </a:ext>
              </a:extLst>
            </p:cNvPr>
            <p:cNvSpPr>
              <a:spLocks noChangeAspect="1"/>
            </p:cNvSpPr>
            <p:nvPr/>
          </p:nvSpPr>
          <p:spPr>
            <a:xfrm>
              <a:off x="7506681"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8" name="Freeform: Shape 147">
              <a:extLst>
                <a:ext uri="{FF2B5EF4-FFF2-40B4-BE49-F238E27FC236}">
                  <a16:creationId xmlns:a16="http://schemas.microsoft.com/office/drawing/2014/main" id="{8ECEE5E8-9166-4D2F-989F-70779B279A9D}"/>
                </a:ext>
              </a:extLst>
            </p:cNvPr>
            <p:cNvSpPr>
              <a:spLocks noChangeAspect="1"/>
            </p:cNvSpPr>
            <p:nvPr/>
          </p:nvSpPr>
          <p:spPr>
            <a:xfrm>
              <a:off x="7632731"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49" name="Freeform: Shape 148">
              <a:extLst>
                <a:ext uri="{FF2B5EF4-FFF2-40B4-BE49-F238E27FC236}">
                  <a16:creationId xmlns:a16="http://schemas.microsoft.com/office/drawing/2014/main" id="{4E3DBDE1-5471-46F7-8C7E-E2720C604AAD}"/>
                </a:ext>
              </a:extLst>
            </p:cNvPr>
            <p:cNvSpPr>
              <a:spLocks noChangeAspect="1"/>
            </p:cNvSpPr>
            <p:nvPr/>
          </p:nvSpPr>
          <p:spPr>
            <a:xfrm>
              <a:off x="10659646"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0" name="Freeform: Shape 149">
              <a:extLst>
                <a:ext uri="{FF2B5EF4-FFF2-40B4-BE49-F238E27FC236}">
                  <a16:creationId xmlns:a16="http://schemas.microsoft.com/office/drawing/2014/main" id="{1E08D4FA-B381-47D9-BE41-03CC7FC25662}"/>
                </a:ext>
              </a:extLst>
            </p:cNvPr>
            <p:cNvSpPr>
              <a:spLocks noChangeAspect="1"/>
            </p:cNvSpPr>
            <p:nvPr/>
          </p:nvSpPr>
          <p:spPr>
            <a:xfrm>
              <a:off x="11289897"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1" name="Freeform: Shape 150">
              <a:extLst>
                <a:ext uri="{FF2B5EF4-FFF2-40B4-BE49-F238E27FC236}">
                  <a16:creationId xmlns:a16="http://schemas.microsoft.com/office/drawing/2014/main" id="{C10AFDF7-CE0D-4182-BFCB-07F16AD5EEF5}"/>
                </a:ext>
              </a:extLst>
            </p:cNvPr>
            <p:cNvSpPr>
              <a:spLocks noChangeAspect="1"/>
            </p:cNvSpPr>
            <p:nvPr/>
          </p:nvSpPr>
          <p:spPr>
            <a:xfrm>
              <a:off x="11415948"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2" name="Freeform: Shape 151">
              <a:extLst>
                <a:ext uri="{FF2B5EF4-FFF2-40B4-BE49-F238E27FC236}">
                  <a16:creationId xmlns:a16="http://schemas.microsoft.com/office/drawing/2014/main" id="{09A45943-08C3-423F-BE91-408F55C2203F}"/>
                </a:ext>
              </a:extLst>
            </p:cNvPr>
            <p:cNvSpPr>
              <a:spLocks noChangeAspect="1"/>
            </p:cNvSpPr>
            <p:nvPr/>
          </p:nvSpPr>
          <p:spPr>
            <a:xfrm>
              <a:off x="11163847"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4" name="Freeform: Shape 153">
              <a:extLst>
                <a:ext uri="{FF2B5EF4-FFF2-40B4-BE49-F238E27FC236}">
                  <a16:creationId xmlns:a16="http://schemas.microsoft.com/office/drawing/2014/main" id="{2CF9D051-6C93-4476-B3F9-67F2CF24EF31}"/>
                </a:ext>
              </a:extLst>
            </p:cNvPr>
            <p:cNvSpPr>
              <a:spLocks noChangeAspect="1"/>
            </p:cNvSpPr>
            <p:nvPr/>
          </p:nvSpPr>
          <p:spPr>
            <a:xfrm>
              <a:off x="10785696"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5" name="Freeform: Shape 154">
              <a:extLst>
                <a:ext uri="{FF2B5EF4-FFF2-40B4-BE49-F238E27FC236}">
                  <a16:creationId xmlns:a16="http://schemas.microsoft.com/office/drawing/2014/main" id="{280E8539-F9A8-4F33-89EF-35E7C4771E0E}"/>
                </a:ext>
              </a:extLst>
            </p:cNvPr>
            <p:cNvSpPr>
              <a:spLocks noChangeAspect="1"/>
            </p:cNvSpPr>
            <p:nvPr/>
          </p:nvSpPr>
          <p:spPr>
            <a:xfrm>
              <a:off x="11037797"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6" name="Freeform: Shape 155">
              <a:extLst>
                <a:ext uri="{FF2B5EF4-FFF2-40B4-BE49-F238E27FC236}">
                  <a16:creationId xmlns:a16="http://schemas.microsoft.com/office/drawing/2014/main" id="{E50EC982-2E74-4B2C-8189-B58F328CAC0F}"/>
                </a:ext>
              </a:extLst>
            </p:cNvPr>
            <p:cNvSpPr>
              <a:spLocks noChangeAspect="1"/>
            </p:cNvSpPr>
            <p:nvPr/>
          </p:nvSpPr>
          <p:spPr>
            <a:xfrm>
              <a:off x="10533596" y="3552863"/>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7" name="Freeform: Shape 156">
              <a:extLst>
                <a:ext uri="{FF2B5EF4-FFF2-40B4-BE49-F238E27FC236}">
                  <a16:creationId xmlns:a16="http://schemas.microsoft.com/office/drawing/2014/main" id="{F26336F3-E235-47A6-80EB-5D6053F33A09}"/>
                </a:ext>
              </a:extLst>
            </p:cNvPr>
            <p:cNvSpPr>
              <a:spLocks noChangeAspect="1"/>
            </p:cNvSpPr>
            <p:nvPr/>
          </p:nvSpPr>
          <p:spPr>
            <a:xfrm>
              <a:off x="10282185"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E9532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
          <p:nvSpPr>
            <p:cNvPr id="158" name="Freeform: Shape 157">
              <a:extLst>
                <a:ext uri="{FF2B5EF4-FFF2-40B4-BE49-F238E27FC236}">
                  <a16:creationId xmlns:a16="http://schemas.microsoft.com/office/drawing/2014/main" id="{28C8B3F8-6E23-4EDF-8FD9-C9239DBBCB20}"/>
                </a:ext>
              </a:extLst>
            </p:cNvPr>
            <p:cNvSpPr>
              <a:spLocks noChangeAspect="1"/>
            </p:cNvSpPr>
            <p:nvPr/>
          </p:nvSpPr>
          <p:spPr>
            <a:xfrm>
              <a:off x="10408235" y="3564854"/>
              <a:ext cx="108769" cy="247424"/>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gradFill flip="none" rotWithShape="1">
              <a:gsLst>
                <a:gs pos="41000">
                  <a:srgbClr val="4472C4"/>
                </a:gs>
                <a:gs pos="43000">
                  <a:srgbClr val="E95324"/>
                </a:gs>
              </a:gsLst>
              <a:lin ang="5400000" scaled="1"/>
              <a:tileRect/>
            </a:gradFill>
            <a:ln w="3175">
              <a:noFill/>
              <a:round/>
              <a:headEnd/>
              <a:tailEnd/>
            </a:ln>
          </p:spPr>
          <p:txBody>
            <a:bodyPr vert="horz" wrap="square" lIns="31964" tIns="15983" rIns="31964" bIns="15983" numCol="1" anchor="t" anchorCtr="0" compatLnSpc="1">
              <a:prstTxWarp prst="textNoShape">
                <a:avLst/>
              </a:prstTxWarp>
            </a:bodyPr>
            <a:lstStyle/>
            <a:p>
              <a:pPr defTabSz="319634"/>
              <a:endParaRPr lang="en-US" sz="665">
                <a:solidFill>
                  <a:prstClr val="black"/>
                </a:solidFill>
                <a:latin typeface="Segoe UI"/>
              </a:endParaRPr>
            </a:p>
          </p:txBody>
        </p:sp>
      </p:grpSp>
      <p:sp>
        <p:nvSpPr>
          <p:cNvPr id="162" name="TextBox 161">
            <a:extLst>
              <a:ext uri="{FF2B5EF4-FFF2-40B4-BE49-F238E27FC236}">
                <a16:creationId xmlns:a16="http://schemas.microsoft.com/office/drawing/2014/main" id="{AF176A0C-0DD9-4113-840E-E4B6C38E9D52}"/>
              </a:ext>
            </a:extLst>
          </p:cNvPr>
          <p:cNvSpPr txBox="1"/>
          <p:nvPr/>
        </p:nvSpPr>
        <p:spPr>
          <a:xfrm>
            <a:off x="20521" y="2898164"/>
            <a:ext cx="1914784" cy="184666"/>
          </a:xfrm>
          <a:prstGeom prst="rect">
            <a:avLst/>
          </a:prstGeom>
          <a:noFill/>
        </p:spPr>
        <p:txBody>
          <a:bodyPr wrap="square" lIns="0" tIns="0" rIns="0" bIns="0" rtlCol="0" anchor="ctr" anchorCtr="0">
            <a:spAutoFit/>
          </a:bodyPr>
          <a:lstStyle/>
          <a:p>
            <a:pPr algn="ctr" defTabSz="914240">
              <a:defRPr/>
            </a:pPr>
            <a:r>
              <a:rPr lang="en-GB" sz="1200" b="1">
                <a:solidFill>
                  <a:schemeClr val="bg1"/>
                </a:solidFill>
                <a:latin typeface="Segoe UI" panose="020B0502040204020203" pitchFamily="34" charset="0"/>
                <a:cs typeface="Segoe UI" panose="020B0502040204020203" pitchFamily="34" charset="0"/>
              </a:rPr>
              <a:t>2 in 10</a:t>
            </a:r>
            <a:r>
              <a:rPr lang="en-GB" sz="1200">
                <a:solidFill>
                  <a:schemeClr val="bg1"/>
                </a:solidFill>
                <a:latin typeface="Segoe UI" panose="020B0502040204020203" pitchFamily="34" charset="0"/>
                <a:cs typeface="Segoe UI" panose="020B0502040204020203" pitchFamily="34" charset="0"/>
              </a:rPr>
              <a:t> are in C20</a:t>
            </a:r>
            <a:endParaRPr lang="en-US" sz="1200">
              <a:solidFill>
                <a:schemeClr val="bg1"/>
              </a:solidFill>
              <a:latin typeface="Segoe UI" panose="020B0502040204020203" pitchFamily="34" charset="0"/>
              <a:cs typeface="Segoe UI" panose="020B0502040204020203" pitchFamily="34" charset="0"/>
            </a:endParaRPr>
          </a:p>
        </p:txBody>
      </p:sp>
      <p:sp>
        <p:nvSpPr>
          <p:cNvPr id="163" name="TextBox 162">
            <a:extLst>
              <a:ext uri="{FF2B5EF4-FFF2-40B4-BE49-F238E27FC236}">
                <a16:creationId xmlns:a16="http://schemas.microsoft.com/office/drawing/2014/main" id="{73CB51C0-E977-4971-9346-09241CFC3D20}"/>
              </a:ext>
            </a:extLst>
          </p:cNvPr>
          <p:cNvSpPr txBox="1"/>
          <p:nvPr/>
        </p:nvSpPr>
        <p:spPr>
          <a:xfrm>
            <a:off x="2116278" y="2891678"/>
            <a:ext cx="1914784" cy="184666"/>
          </a:xfrm>
          <a:prstGeom prst="rect">
            <a:avLst/>
          </a:prstGeom>
          <a:noFill/>
        </p:spPr>
        <p:txBody>
          <a:bodyPr wrap="square" lIns="0" tIns="0" rIns="0" bIns="0" rtlCol="0" anchor="ctr" anchorCtr="0">
            <a:spAutoFit/>
          </a:bodyPr>
          <a:lstStyle/>
          <a:p>
            <a:pPr algn="ctr" defTabSz="914240">
              <a:defRPr/>
            </a:pPr>
            <a:r>
              <a:rPr lang="en-GB" sz="1200" b="1">
                <a:solidFill>
                  <a:schemeClr val="bg1"/>
                </a:solidFill>
                <a:latin typeface="Segoe UI" panose="020B0502040204020203" pitchFamily="34" charset="0"/>
                <a:cs typeface="Segoe UI" panose="020B0502040204020203" pitchFamily="34" charset="0"/>
              </a:rPr>
              <a:t>4 in 10</a:t>
            </a:r>
            <a:r>
              <a:rPr lang="en-GB" sz="1200">
                <a:solidFill>
                  <a:schemeClr val="bg1"/>
                </a:solidFill>
                <a:latin typeface="Segoe UI" panose="020B0502040204020203" pitchFamily="34" charset="0"/>
                <a:cs typeface="Segoe UI" panose="020B0502040204020203" pitchFamily="34" charset="0"/>
              </a:rPr>
              <a:t> are in C20</a:t>
            </a:r>
            <a:endParaRPr lang="en-US" sz="1200">
              <a:solidFill>
                <a:schemeClr val="bg1"/>
              </a:solidFill>
              <a:latin typeface="Segoe UI" panose="020B0502040204020203" pitchFamily="34" charset="0"/>
              <a:cs typeface="Segoe UI" panose="020B0502040204020203" pitchFamily="34" charset="0"/>
            </a:endParaRPr>
          </a:p>
        </p:txBody>
      </p:sp>
      <p:sp>
        <p:nvSpPr>
          <p:cNvPr id="165" name="TextBox 164">
            <a:extLst>
              <a:ext uri="{FF2B5EF4-FFF2-40B4-BE49-F238E27FC236}">
                <a16:creationId xmlns:a16="http://schemas.microsoft.com/office/drawing/2014/main" id="{C0FCD0BF-047F-4949-9B24-CBAC4B368005}"/>
              </a:ext>
            </a:extLst>
          </p:cNvPr>
          <p:cNvSpPr txBox="1"/>
          <p:nvPr/>
        </p:nvSpPr>
        <p:spPr>
          <a:xfrm>
            <a:off x="5173970" y="2898164"/>
            <a:ext cx="1914784" cy="184666"/>
          </a:xfrm>
          <a:prstGeom prst="rect">
            <a:avLst/>
          </a:prstGeom>
          <a:noFill/>
        </p:spPr>
        <p:txBody>
          <a:bodyPr wrap="square" lIns="0" tIns="0" rIns="0" bIns="0" rtlCol="0" anchor="ctr" anchorCtr="0">
            <a:spAutoFit/>
          </a:bodyPr>
          <a:lstStyle/>
          <a:p>
            <a:pPr algn="ctr" defTabSz="914240">
              <a:defRPr/>
            </a:pPr>
            <a:r>
              <a:rPr lang="en-GB" sz="1200" b="1">
                <a:solidFill>
                  <a:schemeClr val="bg1"/>
                </a:solidFill>
                <a:latin typeface="Segoe UI" panose="020B0502040204020203" pitchFamily="34" charset="0"/>
                <a:cs typeface="Segoe UI" panose="020B0502040204020203" pitchFamily="34" charset="0"/>
              </a:rPr>
              <a:t>2 in 10</a:t>
            </a:r>
            <a:r>
              <a:rPr lang="en-GB" sz="1200">
                <a:solidFill>
                  <a:schemeClr val="bg1"/>
                </a:solidFill>
                <a:latin typeface="Segoe UI" panose="020B0502040204020203" pitchFamily="34" charset="0"/>
                <a:cs typeface="Segoe UI" panose="020B0502040204020203" pitchFamily="34" charset="0"/>
              </a:rPr>
              <a:t> are in C20</a:t>
            </a:r>
            <a:endParaRPr lang="en-US" sz="1200">
              <a:solidFill>
                <a:schemeClr val="bg1"/>
              </a:solidFill>
              <a:latin typeface="Segoe UI" panose="020B0502040204020203" pitchFamily="34" charset="0"/>
              <a:cs typeface="Segoe UI" panose="020B0502040204020203" pitchFamily="34" charset="0"/>
            </a:endParaRPr>
          </a:p>
        </p:txBody>
      </p:sp>
      <p:sp>
        <p:nvSpPr>
          <p:cNvPr id="166" name="TextBox 165">
            <a:extLst>
              <a:ext uri="{FF2B5EF4-FFF2-40B4-BE49-F238E27FC236}">
                <a16:creationId xmlns:a16="http://schemas.microsoft.com/office/drawing/2014/main" id="{4568B67A-AB00-4BC9-8C72-45F704AACBF2}"/>
              </a:ext>
            </a:extLst>
          </p:cNvPr>
          <p:cNvSpPr txBox="1"/>
          <p:nvPr/>
        </p:nvSpPr>
        <p:spPr>
          <a:xfrm>
            <a:off x="7234216" y="2891923"/>
            <a:ext cx="1914784" cy="184666"/>
          </a:xfrm>
          <a:prstGeom prst="rect">
            <a:avLst/>
          </a:prstGeom>
          <a:noFill/>
        </p:spPr>
        <p:txBody>
          <a:bodyPr wrap="square" lIns="0" tIns="0" rIns="0" bIns="0" rtlCol="0" anchor="ctr" anchorCtr="0">
            <a:spAutoFit/>
          </a:bodyPr>
          <a:lstStyle/>
          <a:p>
            <a:pPr algn="ctr" defTabSz="914240">
              <a:defRPr/>
            </a:pPr>
            <a:r>
              <a:rPr lang="en-GB" sz="1200" b="1">
                <a:solidFill>
                  <a:schemeClr val="bg1"/>
                </a:solidFill>
                <a:latin typeface="Segoe UI" panose="020B0502040204020203" pitchFamily="34" charset="0"/>
                <a:cs typeface="Segoe UI" panose="020B0502040204020203" pitchFamily="34" charset="0"/>
              </a:rPr>
              <a:t>1.5 in 10</a:t>
            </a:r>
            <a:r>
              <a:rPr lang="en-GB" sz="1200">
                <a:solidFill>
                  <a:schemeClr val="bg1"/>
                </a:solidFill>
                <a:latin typeface="Segoe UI" panose="020B0502040204020203" pitchFamily="34" charset="0"/>
                <a:cs typeface="Segoe UI" panose="020B0502040204020203" pitchFamily="34" charset="0"/>
              </a:rPr>
              <a:t> are in C20</a:t>
            </a:r>
            <a:endParaRPr lang="en-US" sz="1200">
              <a:solidFill>
                <a:schemeClr val="bg1"/>
              </a:solidFill>
              <a:latin typeface="Segoe UI" panose="020B0502040204020203" pitchFamily="34" charset="0"/>
              <a:cs typeface="Segoe UI" panose="020B0502040204020203" pitchFamily="34" charset="0"/>
            </a:endParaRPr>
          </a:p>
        </p:txBody>
      </p:sp>
      <p:sp>
        <p:nvSpPr>
          <p:cNvPr id="94" name="TextBox 93">
            <a:extLst>
              <a:ext uri="{FF2B5EF4-FFF2-40B4-BE49-F238E27FC236}">
                <a16:creationId xmlns:a16="http://schemas.microsoft.com/office/drawing/2014/main" id="{577E25B6-6DBD-479F-8988-35AB004BACD5}"/>
              </a:ext>
            </a:extLst>
          </p:cNvPr>
          <p:cNvSpPr txBox="1"/>
          <p:nvPr/>
        </p:nvSpPr>
        <p:spPr>
          <a:xfrm>
            <a:off x="3876870" y="60168"/>
            <a:ext cx="1529165" cy="230832"/>
          </a:xfrm>
          <a:prstGeom prst="rect">
            <a:avLst/>
          </a:prstGeom>
          <a:noFill/>
        </p:spPr>
        <p:txBody>
          <a:bodyPr wrap="square" lIns="0" tIns="0" rIns="0" bIns="0" rtlCol="0" anchor="ctr" anchorCtr="0">
            <a:spAutoFit/>
          </a:bodyPr>
          <a:lstStyle/>
          <a:p>
            <a:pPr algn="ctr" defTabSz="914240">
              <a:defRPr/>
            </a:pPr>
            <a:r>
              <a:rPr lang="en-GB" sz="1500" b="1">
                <a:solidFill>
                  <a:srgbClr val="FFC000"/>
                </a:solidFill>
                <a:latin typeface="Segoe UI" panose="020B0502040204020203" pitchFamily="34" charset="0"/>
                <a:cs typeface="Segoe UI" panose="020B0502040204020203" pitchFamily="34" charset="0"/>
              </a:rPr>
              <a:t> WANDSWORTH</a:t>
            </a:r>
            <a:endParaRPr lang="en-US" sz="1500" b="1">
              <a:solidFill>
                <a:srgbClr val="FFC000"/>
              </a:solidFill>
              <a:latin typeface="Segoe UI" panose="020B0502040204020203" pitchFamily="34" charset="0"/>
              <a:cs typeface="Segoe UI" panose="020B0502040204020203" pitchFamily="34" charset="0"/>
            </a:endParaRPr>
          </a:p>
        </p:txBody>
      </p:sp>
      <p:sp>
        <p:nvSpPr>
          <p:cNvPr id="95" name="Freeform: Shape 94">
            <a:extLst>
              <a:ext uri="{FF2B5EF4-FFF2-40B4-BE49-F238E27FC236}">
                <a16:creationId xmlns:a16="http://schemas.microsoft.com/office/drawing/2014/main" id="{009FAE2F-ADA3-4518-B19D-0C829AF5F257}"/>
              </a:ext>
            </a:extLst>
          </p:cNvPr>
          <p:cNvSpPr>
            <a:spLocks noChangeAspect="1"/>
          </p:cNvSpPr>
          <p:nvPr/>
        </p:nvSpPr>
        <p:spPr>
          <a:xfrm>
            <a:off x="2940108" y="2627819"/>
            <a:ext cx="81577" cy="185568"/>
          </a:xfrm>
          <a:custGeom>
            <a:avLst/>
            <a:gdLst>
              <a:gd name="connsiteX0" fmla="*/ 330610 w 1279418"/>
              <a:gd name="connsiteY0" fmla="*/ 630871 h 2843630"/>
              <a:gd name="connsiteX1" fmla="*/ 950643 w 1279418"/>
              <a:gd name="connsiteY1" fmla="*/ 630871 h 2843630"/>
              <a:gd name="connsiteX2" fmla="*/ 1115094 w 1279418"/>
              <a:gd name="connsiteY2" fmla="*/ 739877 h 2843630"/>
              <a:gd name="connsiteX3" fmla="*/ 1118085 w 1279418"/>
              <a:gd name="connsiteY3" fmla="*/ 754690 h 2843630"/>
              <a:gd name="connsiteX4" fmla="*/ 1127860 w 1279418"/>
              <a:gd name="connsiteY4" fmla="*/ 779369 h 2843630"/>
              <a:gd name="connsiteX5" fmla="*/ 1277697 w 1279418"/>
              <a:gd name="connsiteY5" fmla="*/ 1612696 h 2843630"/>
              <a:gd name="connsiteX6" fmla="*/ 1190578 w 1279418"/>
              <a:gd name="connsiteY6" fmla="*/ 1738012 h 2843630"/>
              <a:gd name="connsiteX7" fmla="*/ 1065262 w 1279418"/>
              <a:gd name="connsiteY7" fmla="*/ 1650893 h 2843630"/>
              <a:gd name="connsiteX8" fmla="*/ 946038 w 1279418"/>
              <a:gd name="connsiteY8" fmla="*/ 987825 h 2843630"/>
              <a:gd name="connsiteX9" fmla="*/ 942594 w 1279418"/>
              <a:gd name="connsiteY9" fmla="*/ 987825 h 2843630"/>
              <a:gd name="connsiteX10" fmla="*/ 942594 w 1279418"/>
              <a:gd name="connsiteY10" fmla="*/ 1501242 h 2843630"/>
              <a:gd name="connsiteX11" fmla="*/ 942594 w 1279418"/>
              <a:gd name="connsiteY11" fmla="*/ 1845442 h 2843630"/>
              <a:gd name="connsiteX12" fmla="*/ 942594 w 1279418"/>
              <a:gd name="connsiteY12" fmla="*/ 2722978 h 2843630"/>
              <a:gd name="connsiteX13" fmla="*/ 821942 w 1279418"/>
              <a:gd name="connsiteY13" fmla="*/ 2843630 h 2843630"/>
              <a:gd name="connsiteX14" fmla="*/ 816225 w 1279418"/>
              <a:gd name="connsiteY14" fmla="*/ 2843630 h 2843630"/>
              <a:gd name="connsiteX15" fmla="*/ 695573 w 1279418"/>
              <a:gd name="connsiteY15" fmla="*/ 2722978 h 2843630"/>
              <a:gd name="connsiteX16" fmla="*/ 695573 w 1279418"/>
              <a:gd name="connsiteY16" fmla="*/ 1845442 h 2843630"/>
              <a:gd name="connsiteX17" fmla="*/ 584764 w 1279418"/>
              <a:gd name="connsiteY17" fmla="*/ 1845442 h 2843630"/>
              <a:gd name="connsiteX18" fmla="*/ 584764 w 1279418"/>
              <a:gd name="connsiteY18" fmla="*/ 2722978 h 2843630"/>
              <a:gd name="connsiteX19" fmla="*/ 464112 w 1279418"/>
              <a:gd name="connsiteY19" fmla="*/ 2843630 h 2843630"/>
              <a:gd name="connsiteX20" fmla="*/ 458395 w 1279418"/>
              <a:gd name="connsiteY20" fmla="*/ 2843630 h 2843630"/>
              <a:gd name="connsiteX21" fmla="*/ 337743 w 1279418"/>
              <a:gd name="connsiteY21" fmla="*/ 2722978 h 2843630"/>
              <a:gd name="connsiteX22" fmla="*/ 337743 w 1279418"/>
              <a:gd name="connsiteY22" fmla="*/ 1845442 h 2843630"/>
              <a:gd name="connsiteX23" fmla="*/ 337743 w 1279418"/>
              <a:gd name="connsiteY23" fmla="*/ 1845442 h 2843630"/>
              <a:gd name="connsiteX24" fmla="*/ 337743 w 1279418"/>
              <a:gd name="connsiteY24" fmla="*/ 987825 h 2843630"/>
              <a:gd name="connsiteX25" fmla="*/ 333380 w 1279418"/>
              <a:gd name="connsiteY25" fmla="*/ 987825 h 2843630"/>
              <a:gd name="connsiteX26" fmla="*/ 214156 w 1279418"/>
              <a:gd name="connsiteY26" fmla="*/ 1650893 h 2843630"/>
              <a:gd name="connsiteX27" fmla="*/ 88840 w 1279418"/>
              <a:gd name="connsiteY27" fmla="*/ 1738012 h 2843630"/>
              <a:gd name="connsiteX28" fmla="*/ 1721 w 1279418"/>
              <a:gd name="connsiteY28" fmla="*/ 1612696 h 2843630"/>
              <a:gd name="connsiteX29" fmla="*/ 151558 w 1279418"/>
              <a:gd name="connsiteY29" fmla="*/ 779369 h 2843630"/>
              <a:gd name="connsiteX30" fmla="*/ 165076 w 1279418"/>
              <a:gd name="connsiteY30" fmla="*/ 745240 h 2843630"/>
              <a:gd name="connsiteX31" fmla="*/ 166159 w 1279418"/>
              <a:gd name="connsiteY31" fmla="*/ 739877 h 2843630"/>
              <a:gd name="connsiteX32" fmla="*/ 330610 w 1279418"/>
              <a:gd name="connsiteY32" fmla="*/ 630871 h 2843630"/>
              <a:gd name="connsiteX33" fmla="*/ 631229 w 1279418"/>
              <a:gd name="connsiteY33" fmla="*/ 0 h 2843630"/>
              <a:gd name="connsiteX34" fmla="*/ 930644 w 1279418"/>
              <a:gd name="connsiteY34" fmla="*/ 299414 h 2843630"/>
              <a:gd name="connsiteX35" fmla="*/ 631229 w 1279418"/>
              <a:gd name="connsiteY35" fmla="*/ 598828 h 2843630"/>
              <a:gd name="connsiteX36" fmla="*/ 331814 w 1279418"/>
              <a:gd name="connsiteY36" fmla="*/ 299414 h 2843630"/>
              <a:gd name="connsiteX37" fmla="*/ 631229 w 1279418"/>
              <a:gd name="connsiteY37" fmla="*/ 0 h 284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79418" h="2843630">
                <a:moveTo>
                  <a:pt x="330610" y="630871"/>
                </a:moveTo>
                <a:lnTo>
                  <a:pt x="950643" y="630871"/>
                </a:lnTo>
                <a:cubicBezTo>
                  <a:pt x="1024571" y="630871"/>
                  <a:pt x="1088000" y="675819"/>
                  <a:pt x="1115094" y="739877"/>
                </a:cubicBezTo>
                <a:lnTo>
                  <a:pt x="1118085" y="754690"/>
                </a:lnTo>
                <a:lnTo>
                  <a:pt x="1127860" y="779369"/>
                </a:lnTo>
                <a:lnTo>
                  <a:pt x="1277697" y="1612696"/>
                </a:lnTo>
                <a:cubicBezTo>
                  <a:pt x="1288245" y="1671358"/>
                  <a:pt x="1249241" y="1727464"/>
                  <a:pt x="1190578" y="1738012"/>
                </a:cubicBezTo>
                <a:cubicBezTo>
                  <a:pt x="1131916" y="1748560"/>
                  <a:pt x="1075810" y="1709555"/>
                  <a:pt x="1065262" y="1650893"/>
                </a:cubicBezTo>
                <a:lnTo>
                  <a:pt x="946038" y="987825"/>
                </a:lnTo>
                <a:lnTo>
                  <a:pt x="942594" y="987825"/>
                </a:lnTo>
                <a:lnTo>
                  <a:pt x="942594" y="1501242"/>
                </a:lnTo>
                <a:lnTo>
                  <a:pt x="942594" y="1845442"/>
                </a:lnTo>
                <a:lnTo>
                  <a:pt x="942594" y="2722978"/>
                </a:lnTo>
                <a:cubicBezTo>
                  <a:pt x="942594" y="2789612"/>
                  <a:pt x="888576" y="2843630"/>
                  <a:pt x="821942" y="2843630"/>
                </a:cubicBezTo>
                <a:lnTo>
                  <a:pt x="816225" y="2843630"/>
                </a:lnTo>
                <a:cubicBezTo>
                  <a:pt x="749591" y="2843630"/>
                  <a:pt x="695573" y="2789612"/>
                  <a:pt x="695573" y="2722978"/>
                </a:cubicBezTo>
                <a:lnTo>
                  <a:pt x="695573" y="1845442"/>
                </a:lnTo>
                <a:lnTo>
                  <a:pt x="584764" y="1845442"/>
                </a:lnTo>
                <a:lnTo>
                  <a:pt x="584764" y="2722978"/>
                </a:lnTo>
                <a:cubicBezTo>
                  <a:pt x="584764" y="2789612"/>
                  <a:pt x="530746" y="2843630"/>
                  <a:pt x="464112" y="2843630"/>
                </a:cubicBezTo>
                <a:lnTo>
                  <a:pt x="458395" y="2843630"/>
                </a:lnTo>
                <a:cubicBezTo>
                  <a:pt x="391761" y="2843630"/>
                  <a:pt x="337743" y="2789612"/>
                  <a:pt x="337743" y="2722978"/>
                </a:cubicBezTo>
                <a:lnTo>
                  <a:pt x="337743" y="1845442"/>
                </a:lnTo>
                <a:lnTo>
                  <a:pt x="337743" y="1845442"/>
                </a:lnTo>
                <a:lnTo>
                  <a:pt x="337743" y="987825"/>
                </a:lnTo>
                <a:lnTo>
                  <a:pt x="333380" y="987825"/>
                </a:lnTo>
                <a:lnTo>
                  <a:pt x="214156" y="1650893"/>
                </a:lnTo>
                <a:cubicBezTo>
                  <a:pt x="203608" y="1709555"/>
                  <a:pt x="147502" y="1748560"/>
                  <a:pt x="88840" y="1738012"/>
                </a:cubicBezTo>
                <a:cubicBezTo>
                  <a:pt x="30177" y="1727464"/>
                  <a:pt x="-8827" y="1671358"/>
                  <a:pt x="1721" y="1612696"/>
                </a:cubicBezTo>
                <a:lnTo>
                  <a:pt x="151558" y="779369"/>
                </a:lnTo>
                <a:lnTo>
                  <a:pt x="165076" y="745240"/>
                </a:lnTo>
                <a:lnTo>
                  <a:pt x="166159" y="739877"/>
                </a:lnTo>
                <a:cubicBezTo>
                  <a:pt x="193253" y="675819"/>
                  <a:pt x="256682" y="630871"/>
                  <a:pt x="330610" y="630871"/>
                </a:cubicBezTo>
                <a:close/>
                <a:moveTo>
                  <a:pt x="631229" y="0"/>
                </a:moveTo>
                <a:cubicBezTo>
                  <a:pt x="796591" y="0"/>
                  <a:pt x="930644" y="134052"/>
                  <a:pt x="930644" y="299414"/>
                </a:cubicBezTo>
                <a:cubicBezTo>
                  <a:pt x="930644" y="464776"/>
                  <a:pt x="796591" y="598828"/>
                  <a:pt x="631229" y="598828"/>
                </a:cubicBezTo>
                <a:cubicBezTo>
                  <a:pt x="465867" y="598828"/>
                  <a:pt x="331814" y="464776"/>
                  <a:pt x="331814" y="299414"/>
                </a:cubicBezTo>
                <a:cubicBezTo>
                  <a:pt x="331814" y="134052"/>
                  <a:pt x="465867" y="0"/>
                  <a:pt x="631229" y="0"/>
                </a:cubicBezTo>
                <a:close/>
              </a:path>
            </a:pathLst>
          </a:custGeom>
          <a:solidFill>
            <a:srgbClr val="4472C4"/>
          </a:solidFill>
          <a:ln w="3175">
            <a:noFill/>
            <a:round/>
            <a:headEnd/>
            <a:tailEnd/>
          </a:ln>
        </p:spPr>
        <p:txBody>
          <a:bodyPr vert="horz" wrap="square" lIns="31964" tIns="15983" rIns="31964" bIns="15983" numCol="1" anchor="t" anchorCtr="0" compatLnSpc="1">
            <a:prstTxWarp prst="textNoShape">
              <a:avLst/>
            </a:prstTxWarp>
          </a:bodyPr>
          <a:lstStyle/>
          <a:p>
            <a:pPr defTabSz="319634">
              <a:defRPr/>
            </a:pPr>
            <a:endParaRPr lang="en-US" sz="665">
              <a:solidFill>
                <a:prstClr val="black"/>
              </a:solidFill>
              <a:latin typeface="Segoe UI"/>
            </a:endParaRPr>
          </a:p>
        </p:txBody>
      </p:sp>
    </p:spTree>
    <p:extLst>
      <p:ext uri="{BB962C8B-B14F-4D97-AF65-F5344CB8AC3E}">
        <p14:creationId xmlns:p14="http://schemas.microsoft.com/office/powerpoint/2010/main" val="84156652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8B3FDEF95CC75546A249FEEDC40C9213" ma:contentTypeVersion="15" ma:contentTypeDescription="Create a new document." ma:contentTypeScope="" ma:versionID="6130295a560c57b33c28c7ee27cab65f">
  <xsd:schema xmlns:xsd="http://www.w3.org/2001/XMLSchema" xmlns:xs="http://www.w3.org/2001/XMLSchema" xmlns:p="http://schemas.microsoft.com/office/2006/metadata/properties" xmlns:ns2="c66c340a-7e4c-46ee-a14e-08ebacdf30f4" xmlns:ns3="6500f136-3e0e-46de-95f9-c4d4ff3c2155" targetNamespace="http://schemas.microsoft.com/office/2006/metadata/properties" ma:root="true" ma:fieldsID="a9a664e8409b0a36c305d1f4eb383fde" ns2:_="" ns3:_="">
    <xsd:import namespace="c66c340a-7e4c-46ee-a14e-08ebacdf30f4"/>
    <xsd:import namespace="6500f136-3e0e-46de-95f9-c4d4ff3c21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6c340a-7e4c-46ee-a14e-08ebacdf3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5a2c63-70e0-4b99-ac73-670269d3d6c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00f136-3e0e-46de-95f9-c4d4ff3c21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3332413-17aa-41be-b239-e0ac00afde72}" ma:internalName="TaxCatchAll" ma:showField="CatchAllData" ma:web="6500f136-3e0e-46de-95f9-c4d4ff3c21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500f136-3e0e-46de-95f9-c4d4ff3c2155">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lcf76f155ced4ddcb4097134ff3c332f xmlns="c66c340a-7e4c-46ee-a14e-08ebacdf30f4">
      <Terms xmlns="http://schemas.microsoft.com/office/infopath/2007/PartnerControls"/>
    </lcf76f155ced4ddcb4097134ff3c332f>
    <TaxCatchAll xmlns="6500f136-3e0e-46de-95f9-c4d4ff3c215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4E5B1-F011-4F32-9BCE-4CD333AFA2EB}"/>
</file>

<file path=customXml/itemProps3.xml><?xml version="1.0" encoding="utf-8"?>
<ds:datastoreItem xmlns:ds="http://schemas.openxmlformats.org/officeDocument/2006/customXml" ds:itemID="{E69D3D01-BC3D-4AA8-95B1-39B38B8CD583}">
  <ds:schemaRefs>
    <ds:schemaRef ds:uri="http://schemas.microsoft.com/office/2006/documentManagement/types"/>
    <ds:schemaRef ds:uri="http://purl.org/dc/terms/"/>
    <ds:schemaRef ds:uri="http://www.w3.org/XML/1998/namespace"/>
    <ds:schemaRef ds:uri="http://schemas.microsoft.com/office/infopath/2007/PartnerControls"/>
    <ds:schemaRef ds:uri="http://purl.org/dc/dcmitype/"/>
    <ds:schemaRef ds:uri="http://schemas.microsoft.com/office/2006/metadata/properties"/>
    <ds:schemaRef ds:uri="http://purl.org/dc/elements/1.1/"/>
    <ds:schemaRef ds:uri="http://schemas.openxmlformats.org/package/2006/metadata/core-properties"/>
    <ds:schemaRef ds:uri="11cf67b4-8be8-4203-926d-b1451d6a3644"/>
    <ds:schemaRef ds:uri="51367701-27c8-403e-a234-85855c5cd73e"/>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14326</TotalTime>
  <Words>994</Words>
  <Application>Microsoft Office PowerPoint</Application>
  <PresentationFormat>On-screen Show (16:9)</PresentationFormat>
  <Paragraphs>123</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Arial,Sans-Serif</vt:lpstr>
      <vt:lpstr>Bariol</vt:lpstr>
      <vt:lpstr>Calibri</vt:lpstr>
      <vt:lpstr>Calibri Light</vt:lpstr>
      <vt:lpstr>Courier New</vt:lpstr>
      <vt:lpstr>Segoe UI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4</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Mary Idowu (NHS South West London ICB)</cp:lastModifiedBy>
  <cp:revision>242</cp:revision>
  <cp:lastPrinted>2014-05-27T15:15:21Z</cp:lastPrinted>
  <dcterms:created xsi:type="dcterms:W3CDTF">2014-04-08T10:27:44Z</dcterms:created>
  <dcterms:modified xsi:type="dcterms:W3CDTF">2022-10-10T16:50:15Z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