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44" r:id="rId2"/>
    <p:sldId id="359" r:id="rId3"/>
    <p:sldId id="420" r:id="rId4"/>
    <p:sldId id="343" r:id="rId5"/>
    <p:sldId id="411" r:id="rId6"/>
    <p:sldId id="445" r:id="rId7"/>
    <p:sldId id="378" r:id="rId8"/>
    <p:sldId id="434" r:id="rId9"/>
    <p:sldId id="432" r:id="rId10"/>
    <p:sldId id="422" r:id="rId11"/>
    <p:sldId id="435" r:id="rId12"/>
    <p:sldId id="437" r:id="rId13"/>
    <p:sldId id="421" r:id="rId14"/>
    <p:sldId id="436" r:id="rId15"/>
    <p:sldId id="438" r:id="rId16"/>
    <p:sldId id="433" r:id="rId17"/>
    <p:sldId id="446" r:id="rId18"/>
    <p:sldId id="427" r:id="rId19"/>
    <p:sldId id="428" r:id="rId20"/>
    <p:sldId id="429" r:id="rId21"/>
    <p:sldId id="430" r:id="rId22"/>
    <p:sldId id="443" r:id="rId2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73E97"/>
    <a:srgbClr val="FF3399"/>
    <a:srgbClr val="94AEDC"/>
    <a:srgbClr val="009999"/>
    <a:srgbClr val="0094C8"/>
    <a:srgbClr val="607988"/>
    <a:srgbClr val="004F6B"/>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18C29D-9189-9516-FDAB-E870C322F8E8}" v="14" dt="2020-09-28T15:29:13.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9" autoAdjust="0"/>
    <p:restoredTop sz="78616" autoAdjust="0"/>
  </p:normalViewPr>
  <p:slideViewPr>
    <p:cSldViewPr snapToGrid="0">
      <p:cViewPr varScale="1">
        <p:scale>
          <a:sx n="53" d="100"/>
          <a:sy n="53" d="100"/>
        </p:scale>
        <p:origin x="1206" y="54"/>
      </p:cViewPr>
      <p:guideLst/>
    </p:cSldViewPr>
  </p:slideViewPr>
  <p:outlineViewPr>
    <p:cViewPr>
      <p:scale>
        <a:sx n="33" d="100"/>
        <a:sy n="33" d="100"/>
      </p:scale>
      <p:origin x="0" y="-74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Cook" userId="S::sarahcook@wandcareall.org.uk::efe5b46e-e042-4767-b55c-2b3e68fcd1ea" providerId="AD" clId="Web-{5C18C29D-9189-9516-FDAB-E870C322F8E8}"/>
    <pc:docChg chg="modSld">
      <pc:chgData name="Sarah Cook" userId="S::sarahcook@wandcareall.org.uk::efe5b46e-e042-4767-b55c-2b3e68fcd1ea" providerId="AD" clId="Web-{5C18C29D-9189-9516-FDAB-E870C322F8E8}" dt="2020-09-28T15:29:11.379" v="12" actId="20577"/>
      <pc:docMkLst>
        <pc:docMk/>
      </pc:docMkLst>
      <pc:sldChg chg="modSp">
        <pc:chgData name="Sarah Cook" userId="S::sarahcook@wandcareall.org.uk::efe5b46e-e042-4767-b55c-2b3e68fcd1ea" providerId="AD" clId="Web-{5C18C29D-9189-9516-FDAB-E870C322F8E8}" dt="2020-09-28T15:29:08.941" v="10" actId="20577"/>
        <pc:sldMkLst>
          <pc:docMk/>
          <pc:sldMk cId="104980383" sldId="430"/>
        </pc:sldMkLst>
        <pc:spChg chg="mod">
          <ac:chgData name="Sarah Cook" userId="S::sarahcook@wandcareall.org.uk::efe5b46e-e042-4767-b55c-2b3e68fcd1ea" providerId="AD" clId="Web-{5C18C29D-9189-9516-FDAB-E870C322F8E8}" dt="2020-09-28T15:29:08.941" v="10" actId="20577"/>
          <ac:spMkLst>
            <pc:docMk/>
            <pc:sldMk cId="104980383" sldId="430"/>
            <ac:spMk id="5" creationId="{3679455B-260F-4A92-95A3-16070EEECE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GB"/>
          </a:p>
        </p:txBody>
      </p:sp>
      <p:sp>
        <p:nvSpPr>
          <p:cNvPr id="3" name="Date Placeholder 2"/>
          <p:cNvSpPr>
            <a:spLocks noGrp="1"/>
          </p:cNvSpPr>
          <p:nvPr>
            <p:ph type="dt" idx="1"/>
          </p:nvPr>
        </p:nvSpPr>
        <p:spPr>
          <a:xfrm>
            <a:off x="3978132" y="1"/>
            <a:ext cx="3043343" cy="467072"/>
          </a:xfrm>
          <a:prstGeom prst="rect">
            <a:avLst/>
          </a:prstGeom>
        </p:spPr>
        <p:txBody>
          <a:bodyPr vert="horz" lIns="93324" tIns="46662" rIns="93324" bIns="46662" rtlCol="0"/>
          <a:lstStyle>
            <a:lvl1pPr algn="r">
              <a:defRPr sz="1200"/>
            </a:lvl1pPr>
          </a:lstStyle>
          <a:p>
            <a:fld id="{0C46E173-DA1F-4C55-AB30-3CBF1B65C1CF}" type="datetimeFigureOut">
              <a:rPr lang="en-GB" smtClean="0"/>
              <a:t>28/09/2020</a:t>
            </a:fld>
            <a:endParaRPr lang="en-GB"/>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GB"/>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GB"/>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7493F40-1128-4D64-80B5-993508A066B6}" type="slidenum">
              <a:rPr lang="en-GB" smtClean="0"/>
              <a:t>‹#›</a:t>
            </a:fld>
            <a:endParaRPr lang="en-GB"/>
          </a:p>
        </p:txBody>
      </p:sp>
    </p:spTree>
    <p:extLst>
      <p:ext uri="{BB962C8B-B14F-4D97-AF65-F5344CB8AC3E}">
        <p14:creationId xmlns:p14="http://schemas.microsoft.com/office/powerpoint/2010/main" val="33231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youtube.com/watch?v=iiKenDbHufA&amp;feature=youtu.b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8805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9061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5795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4956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094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3708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2146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Just a few samples of some themes around health inequalities that have been shared with us recently (since COVID-19)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2316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A few themes around health inequalities that have been shared with us recently (since COVID-19)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8596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15 mins + 5 mins</a:t>
            </a:r>
            <a:r>
              <a:rPr kumimoji="0" lang="en-GB" sz="1200" i="0" u="none" strike="noStrike" kern="1200" cap="none" spc="0" normalizeH="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GB" sz="12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Q&amp;A</a:t>
            </a:r>
            <a:endParaRPr kumimoji="0" lang="en-GB" sz="8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r>
              <a:rPr lang="en-GB" dirty="0"/>
              <a:t>Say something about us never having enough time for everything – that people can feed back on these topics and more, via the chat box.</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4210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white"/>
                </a:solidFill>
                <a:latin typeface="Arial" panose="020B0604020202020204" pitchFamily="34" charset="0"/>
                <a:cs typeface="Arial" panose="020B0604020202020204" pitchFamily="34" charset="0"/>
              </a:rPr>
              <a:t>Unable to attend today but the Public Health Team want us to feed back your questions, they will be listening.</a:t>
            </a:r>
            <a:br>
              <a:rPr lang="en-GB" sz="1200" dirty="0">
                <a:solidFill>
                  <a:prstClr val="white"/>
                </a:solidFill>
                <a:latin typeface="Arial" panose="020B0604020202020204" pitchFamily="34" charset="0"/>
                <a:cs typeface="Arial" panose="020B0604020202020204" pitchFamily="34" charset="0"/>
              </a:rPr>
            </a:br>
            <a:r>
              <a:rPr lang="en-GB" sz="1200" dirty="0">
                <a:solidFill>
                  <a:prstClr val="white"/>
                </a:solidFill>
                <a:latin typeface="Arial" panose="020B0604020202020204" pitchFamily="34" charset="0"/>
                <a:cs typeface="Arial" panose="020B0604020202020204" pitchFamily="34" charset="0"/>
              </a:rPr>
              <a:t>4 min video provided for 10 min slot: </a:t>
            </a:r>
            <a:r>
              <a:rPr lang="en-GB" dirty="0">
                <a:hlinkClick r:id="rId3"/>
              </a:rPr>
              <a:t>https://www.youtube.com/watch?v=iiKenDbHufA&amp;feature=youtu.be</a:t>
            </a:r>
            <a:endParaRPr lang="en-GB" sz="1200" dirty="0">
              <a:solidFill>
                <a:prstClr val="white"/>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0589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855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531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We value your experiences and knowledge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16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TBD</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616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2213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2872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0340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4884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493F40-1128-4D64-80B5-993508A066B6}" type="slidenum">
              <a:rPr lang="en-GB" smtClean="0"/>
              <a:t>7</a:t>
            </a:fld>
            <a:endParaRPr lang="en-GB"/>
          </a:p>
        </p:txBody>
      </p:sp>
    </p:spTree>
    <p:extLst>
      <p:ext uri="{BB962C8B-B14F-4D97-AF65-F5344CB8AC3E}">
        <p14:creationId xmlns:p14="http://schemas.microsoft.com/office/powerpoint/2010/main" val="4040556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are differences between population groups/combinations of these factors – not random/by chance and are largely socially determined – they are not inevitable.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The factors and causes interrelate and contribute to the overall health inequality faced by a vulnerable person.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7057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493F40-1128-4D64-80B5-993508A066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567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9D76-D719-4004-A5EC-FE16B90A78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9F379B-7AB3-45EC-BEAC-842DC9F697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FE223C-7EA6-4B73-97A0-B9D2122E5CC7}"/>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658EDEF8-D832-4545-A4FA-814254868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1E212-C0F4-4887-B023-B9DAC3203477}"/>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1158466209"/>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B470F-36C2-4E94-87DC-4E3AE77C33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499C33-B7AA-4052-B2EF-0324F5D9DC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81732B-2828-40DB-90FC-4FC67F96805D}"/>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C959C99E-6834-47F1-905A-AC3C4E547E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3A5D8B-14B5-4429-8C78-EE7F6444C814}"/>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494008339"/>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25B267-779B-4490-BCB6-445F6C0FAAF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B8A5D5-1977-4339-B288-B5DAC1042E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854119-8FE9-4FA4-B16F-D77005DCCF72}"/>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D9918EA4-BFD8-40B5-A29E-D272F5E760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3C155-2B22-4D17-95AD-0B3C33C6F07C}"/>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784678901"/>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5185-294F-4890-BD40-744C7EAE0A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FFA0F3-D8A5-4373-BC51-5D6B0E07C38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3E7DA4-F120-4973-8E5D-FA68C96BE4EA}"/>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F2C6067C-CB21-4FA3-A876-F50521C629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D1EEC3-6808-4D98-9FD1-25855E2524C1}"/>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235060085"/>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9B68C-4F0C-4765-BF7B-63EADC9FA0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C282E3-4D5A-4CEB-8C5F-35A39F775A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EB0E103-14C8-442B-AAB3-F0DF5B6759F0}"/>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69D49ECC-7E6C-487E-8F1A-D9E2089CB5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7DFB12-60B5-4269-A70A-574779E48485}"/>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2922910059"/>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8B5FA-07C4-4F17-BD83-A6D27B7CF4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5FF496-F347-455E-A114-985DDDAD6F6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5A33E9-2323-470F-9DC5-55AF399E2B0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9358FE-50A7-44DD-8F79-896A42FEB5E5}"/>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6" name="Footer Placeholder 5">
            <a:extLst>
              <a:ext uri="{FF2B5EF4-FFF2-40B4-BE49-F238E27FC236}">
                <a16:creationId xmlns:a16="http://schemas.microsoft.com/office/drawing/2014/main" id="{FC6D4412-F322-4BC9-8F16-B7BBAA0525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886852-D3B0-4BEB-A619-765AEB31DC2F}"/>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771318482"/>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474B-6D52-4AD3-87B0-DB88D701DC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872E4E-EC1A-4721-8F07-AA524AF542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CE4D7B9-9E0E-4929-8B21-74AF5A76E6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9AA7CCF-9986-4B06-85B8-E4F0AFAA6E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9746865-A56B-49AB-9B85-A331830ACD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5A2C2FB-FC90-4EFB-8AEB-FDEF58BEA1F0}"/>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8" name="Footer Placeholder 7">
            <a:extLst>
              <a:ext uri="{FF2B5EF4-FFF2-40B4-BE49-F238E27FC236}">
                <a16:creationId xmlns:a16="http://schemas.microsoft.com/office/drawing/2014/main" id="{4D3B6F4E-AB1F-4EA2-802C-6BD5B5C059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83306B-D3FE-4AB0-8676-D79BEFB984CF}"/>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2644816676"/>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E24D6-7654-4AA7-864E-C7C26E26D3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1DDC8D3-5CE4-4B24-8017-81D19B106101}"/>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4" name="Footer Placeholder 3">
            <a:extLst>
              <a:ext uri="{FF2B5EF4-FFF2-40B4-BE49-F238E27FC236}">
                <a16:creationId xmlns:a16="http://schemas.microsoft.com/office/drawing/2014/main" id="{B78D1371-CD5F-4ED9-A27B-0702CCE42F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C6C35B-66F9-40E6-8245-0425D5363E15}"/>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2053428381"/>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CF70D-9C95-4F37-BD80-CECEAA5BB64B}"/>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3" name="Footer Placeholder 2">
            <a:extLst>
              <a:ext uri="{FF2B5EF4-FFF2-40B4-BE49-F238E27FC236}">
                <a16:creationId xmlns:a16="http://schemas.microsoft.com/office/drawing/2014/main" id="{86A07469-17E4-463E-961D-8B69DC1D257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940B76-12DF-4248-A695-863C32B272D6}"/>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3201585338"/>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5A413-2D67-4A5B-A8C1-8DDDA93117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C665CB-B8B1-4398-B58B-E12D2F1138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CDEDEBC-619F-4642-941A-C68604E1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2929A1-5925-4A4B-9DE8-049E3F2A8AA6}"/>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6" name="Footer Placeholder 5">
            <a:extLst>
              <a:ext uri="{FF2B5EF4-FFF2-40B4-BE49-F238E27FC236}">
                <a16:creationId xmlns:a16="http://schemas.microsoft.com/office/drawing/2014/main" id="{E5B7A199-26D2-4CF3-9DE0-5B9C442F1B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8986F0-1EE9-4C7B-BD67-4606E9FF7FE4}"/>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4254809726"/>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D7BF9-097F-4AD3-A596-4D5D7AC6B5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1DFCADB-096B-47F5-A82D-7BA641F65F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BD00EE-4BB1-4879-9830-AA338441CC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91E453-FDDA-4956-B061-756C2E492A9A}"/>
              </a:ext>
            </a:extLst>
          </p:cNvPr>
          <p:cNvSpPr>
            <a:spLocks noGrp="1"/>
          </p:cNvSpPr>
          <p:nvPr>
            <p:ph type="dt" sz="half" idx="10"/>
          </p:nvPr>
        </p:nvSpPr>
        <p:spPr/>
        <p:txBody>
          <a:bodyPr/>
          <a:lstStyle/>
          <a:p>
            <a:fld id="{B5D03C76-F59D-4074-9FB1-7CEE9EEFF57F}" type="datetimeFigureOut">
              <a:rPr lang="en-GB" smtClean="0"/>
              <a:t>28/09/2020</a:t>
            </a:fld>
            <a:endParaRPr lang="en-GB"/>
          </a:p>
        </p:txBody>
      </p:sp>
      <p:sp>
        <p:nvSpPr>
          <p:cNvPr id="6" name="Footer Placeholder 5">
            <a:extLst>
              <a:ext uri="{FF2B5EF4-FFF2-40B4-BE49-F238E27FC236}">
                <a16:creationId xmlns:a16="http://schemas.microsoft.com/office/drawing/2014/main" id="{A7A4CB61-2486-4906-9ECC-990F4ADA52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1F481A-77CF-481A-8D26-D847B1C851B6}"/>
              </a:ext>
            </a:extLst>
          </p:cNvPr>
          <p:cNvSpPr>
            <a:spLocks noGrp="1"/>
          </p:cNvSpPr>
          <p:nvPr>
            <p:ph type="sldNum" sz="quarter" idx="12"/>
          </p:nvPr>
        </p:nvSpPr>
        <p:spPr/>
        <p:txBody>
          <a:bodyPr/>
          <a:lstStyle/>
          <a:p>
            <a:fld id="{609F821E-4A1F-4A3B-BBB6-23E537B14D2B}" type="slidenum">
              <a:rPr lang="en-GB" smtClean="0"/>
              <a:t>‹#›</a:t>
            </a:fld>
            <a:endParaRPr lang="en-GB"/>
          </a:p>
        </p:txBody>
      </p:sp>
    </p:spTree>
    <p:extLst>
      <p:ext uri="{BB962C8B-B14F-4D97-AF65-F5344CB8AC3E}">
        <p14:creationId xmlns:p14="http://schemas.microsoft.com/office/powerpoint/2010/main" val="2612008334"/>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ACDAD2-B7BD-439B-B245-00AF8ABD2B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B66EF5-018C-491F-9CBE-864749951F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4A7A87-6965-4B12-B6A6-6AA1C46995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03C76-F59D-4074-9FB1-7CEE9EEFF57F}" type="datetimeFigureOut">
              <a:rPr lang="en-GB" smtClean="0"/>
              <a:t>28/09/2020</a:t>
            </a:fld>
            <a:endParaRPr lang="en-GB"/>
          </a:p>
        </p:txBody>
      </p:sp>
      <p:sp>
        <p:nvSpPr>
          <p:cNvPr id="5" name="Footer Placeholder 4">
            <a:extLst>
              <a:ext uri="{FF2B5EF4-FFF2-40B4-BE49-F238E27FC236}">
                <a16:creationId xmlns:a16="http://schemas.microsoft.com/office/drawing/2014/main" id="{83A17B6B-822A-4317-961A-D66FE3E211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C9ADBC-2C16-4FA9-B20C-176E7F959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9F821E-4A1F-4A3B-BBB6-23E537B14D2B}" type="slidenum">
              <a:rPr lang="en-GB" smtClean="0"/>
              <a:t>‹#›</a:t>
            </a:fld>
            <a:endParaRPr lang="en-GB"/>
          </a:p>
        </p:txBody>
      </p:sp>
    </p:spTree>
    <p:extLst>
      <p:ext uri="{BB962C8B-B14F-4D97-AF65-F5344CB8AC3E}">
        <p14:creationId xmlns:p14="http://schemas.microsoft.com/office/powerpoint/2010/main" val="3993931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atawand.info/director-of-public-health-annual-repor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wandsworth.gov.uk/media/5565/wandsworth_health_care_plan_welcome.pdf"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E7D037-0886-4189-86D2-ACCB99C0A3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1344" y="177019"/>
            <a:ext cx="6314072" cy="1359173"/>
          </a:xfrm>
          <a:prstGeom prst="rect">
            <a:avLst/>
          </a:prstGeom>
        </p:spPr>
      </p:pic>
      <p:sp>
        <p:nvSpPr>
          <p:cNvPr id="4" name="Shape 87">
            <a:extLst>
              <a:ext uri="{FF2B5EF4-FFF2-40B4-BE49-F238E27FC236}">
                <a16:creationId xmlns:a16="http://schemas.microsoft.com/office/drawing/2014/main" id="{8E9BF82F-CDCB-4121-9C98-9D1E4FCBCDD7}"/>
              </a:ext>
            </a:extLst>
          </p:cNvPr>
          <p:cNvSpPr txBox="1">
            <a:spLocks noGrp="1"/>
          </p:cNvSpPr>
          <p:nvPr>
            <p:ph type="ctrTitle"/>
          </p:nvPr>
        </p:nvSpPr>
        <p:spPr>
          <a:xfrm>
            <a:off x="-44450" y="2103618"/>
            <a:ext cx="12280900" cy="2776493"/>
          </a:xfrm>
          <a:noFill/>
          <a:ln cap="flat">
            <a:solidFill>
              <a:srgbClr val="00506B">
                <a:alpha val="0"/>
              </a:srgbClr>
            </a:solidFill>
            <a:round/>
            <a:headEnd type="none" w="med" len="med"/>
            <a:tailEnd type="none" w="med" len="med"/>
          </a:ln>
        </p:spPr>
        <p:txBody>
          <a:bodyPr lIns="0" tIns="0" rIns="0" bIns="0" anchor="ctr">
            <a:normAutofit/>
          </a:bodyPr>
          <a:lstStyle/>
          <a:p>
            <a:pPr algn="ctr" eaLnBrk="1" hangingPunct="1">
              <a:spcBef>
                <a:spcPct val="0"/>
              </a:spcBef>
              <a:spcAft>
                <a:spcPct val="0"/>
              </a:spcAft>
              <a:buSzPct val="25000"/>
            </a:pPr>
            <a:r>
              <a:rPr lang="en-GB" altLang="en-US" sz="9600" dirty="0">
                <a:solidFill>
                  <a:schemeClr val="bg1"/>
                </a:solidFill>
                <a:latin typeface="Trebuchet MS" panose="020B0603020202020204" pitchFamily="34" charset="0"/>
                <a:cs typeface="Arial" panose="020B0604020202020204" pitchFamily="34" charset="0"/>
                <a:sym typeface="Trebuchet MS" panose="020B0603020202020204" pitchFamily="34" charset="0"/>
              </a:rPr>
              <a:t>Welcome</a:t>
            </a:r>
            <a:endParaRPr lang="en-GB" altLang="en-US" dirty="0">
              <a:solidFill>
                <a:schemeClr val="bg1"/>
              </a:solidFill>
              <a:latin typeface="Trebuchet MS" panose="020B0603020202020204" pitchFamily="34" charset="0"/>
              <a:cs typeface="Arial" panose="020B0604020202020204" pitchFamily="34" charset="0"/>
              <a:sym typeface="Trebuchet MS" panose="020B0603020202020204" pitchFamily="34" charset="0"/>
            </a:endParaRPr>
          </a:p>
        </p:txBody>
      </p:sp>
      <p:sp>
        <p:nvSpPr>
          <p:cNvPr id="5" name="TextBox 4">
            <a:extLst>
              <a:ext uri="{FF2B5EF4-FFF2-40B4-BE49-F238E27FC236}">
                <a16:creationId xmlns:a16="http://schemas.microsoft.com/office/drawing/2014/main" id="{3C470841-EDCA-41B8-8A54-918CB0BD1EAD}"/>
              </a:ext>
            </a:extLst>
          </p:cNvPr>
          <p:cNvSpPr txBox="1"/>
          <p:nvPr/>
        </p:nvSpPr>
        <p:spPr>
          <a:xfrm>
            <a:off x="196850" y="177019"/>
            <a:ext cx="5124447" cy="1600438"/>
          </a:xfrm>
          <a:prstGeom prst="wedgeRoundRectCallout">
            <a:avLst>
              <a:gd name="adj1" fmla="val 57046"/>
              <a:gd name="adj2" fmla="val -24561"/>
              <a:gd name="adj3" fmla="val 16667"/>
            </a:avLst>
          </a:prstGeom>
          <a:solidFill>
            <a:srgbClr val="E73E97"/>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white"/>
                </a:solidFill>
                <a:effectLst/>
                <a:uLnTx/>
                <a:uFillTx/>
                <a:latin typeface="Calibri" panose="020F0502020204030204"/>
                <a:ea typeface="+mn-ea"/>
                <a:cs typeface="+mn-cs"/>
              </a:rPr>
              <a:t>We are the </a:t>
            </a:r>
            <a:r>
              <a:rPr kumimoji="0" lang="en-US" sz="2200" b="1" i="0" u="sng" strike="noStrike" kern="1200" cap="none" spc="0" normalizeH="0" baseline="0" noProof="0" dirty="0">
                <a:ln>
                  <a:noFill/>
                </a:ln>
                <a:solidFill>
                  <a:prstClr val="white"/>
                </a:solidFill>
                <a:effectLst/>
                <a:uLnTx/>
                <a:uFillTx/>
                <a:latin typeface="Calibri" panose="020F0502020204030204"/>
                <a:ea typeface="+mn-ea"/>
                <a:cs typeface="+mn-cs"/>
              </a:rPr>
              <a:t>Wandsworth</a:t>
            </a:r>
            <a:r>
              <a:rPr kumimoji="0" lang="en-US" sz="2200" b="1" i="0" u="none" strike="noStrike" kern="1200" cap="none" spc="0" normalizeH="0" baseline="0" noProof="0" dirty="0">
                <a:ln>
                  <a:noFill/>
                </a:ln>
                <a:solidFill>
                  <a:prstClr val="white"/>
                </a:solidFill>
                <a:effectLst/>
                <a:uLnTx/>
                <a:uFillTx/>
                <a:latin typeface="Calibri" panose="020F0502020204030204"/>
                <a:ea typeface="+mn-ea"/>
                <a:cs typeface="+mn-cs"/>
              </a:rPr>
              <a:t>  independent champion for local people to share their views on publicly funded health and social care</a:t>
            </a:r>
            <a:endParaRPr kumimoji="0" lang="en-GB" sz="2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894F00CF-44EF-4117-B969-D2548FE48771}"/>
              </a:ext>
            </a:extLst>
          </p:cNvPr>
          <p:cNvSpPr txBox="1"/>
          <p:nvPr/>
        </p:nvSpPr>
        <p:spPr>
          <a:xfrm>
            <a:off x="196849" y="1871855"/>
            <a:ext cx="4883149" cy="851297"/>
          </a:xfrm>
          <a:prstGeom prst="wedgeRoundRectCallout">
            <a:avLst>
              <a:gd name="adj1" fmla="val 67320"/>
              <a:gd name="adj2" fmla="val -62814"/>
              <a:gd name="adj3" fmla="val 16667"/>
            </a:avLst>
          </a:prstGeom>
          <a:solidFill>
            <a:srgbClr val="009999"/>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4F6B"/>
                </a:solidFill>
                <a:effectLst/>
                <a:uLnTx/>
                <a:uFillTx/>
                <a:latin typeface="Calibri" panose="020F0502020204030204"/>
                <a:ea typeface="+mn-ea"/>
                <a:cs typeface="+mn-cs"/>
              </a:rPr>
              <a:t>We promote and support involvement of the public in health and social care</a:t>
            </a:r>
          </a:p>
        </p:txBody>
      </p:sp>
      <p:sp>
        <p:nvSpPr>
          <p:cNvPr id="9" name="TextBox 8">
            <a:extLst>
              <a:ext uri="{FF2B5EF4-FFF2-40B4-BE49-F238E27FC236}">
                <a16:creationId xmlns:a16="http://schemas.microsoft.com/office/drawing/2014/main" id="{F8726DBD-1560-41C4-9ABC-315A380BDABB}"/>
              </a:ext>
            </a:extLst>
          </p:cNvPr>
          <p:cNvSpPr txBox="1"/>
          <p:nvPr/>
        </p:nvSpPr>
        <p:spPr>
          <a:xfrm>
            <a:off x="257355" y="4772766"/>
            <a:ext cx="11677289" cy="1908215"/>
          </a:xfrm>
          <a:prstGeom prst="rect">
            <a:avLst/>
          </a:prstGeom>
          <a:noFill/>
        </p:spPr>
        <p:txBody>
          <a:bodyPr wrap="square">
            <a:spAutoFit/>
          </a:bodyPr>
          <a:lstStyle/>
          <a:p>
            <a:pPr marL="274638" marR="0" lvl="0" indent="-2746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We will record this meeting – please turn off your camera if you don’t want to appear</a:t>
            </a:r>
          </a:p>
          <a:p>
            <a:pPr marL="274638" marR="0" lvl="0" indent="-2746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Mute during presentations</a:t>
            </a:r>
          </a:p>
          <a:p>
            <a:pPr marL="274638" marR="0" lvl="0" indent="-2746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Remember to unmute when its question time</a:t>
            </a:r>
          </a:p>
          <a:p>
            <a:pPr marL="274638" marR="0" lvl="0" indent="-2746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Any questions can put them in the chat box</a:t>
            </a:r>
          </a:p>
          <a:p>
            <a:pPr marL="274638" marR="0" lvl="0" indent="-2746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Presentations will be available after the event</a:t>
            </a:r>
            <a:b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B8DE3AF3-AE2E-4148-AC7E-C0C8F64BFA9B}"/>
              </a:ext>
            </a:extLst>
          </p:cNvPr>
          <p:cNvPicPr>
            <a:picLocks noChangeAspect="1"/>
          </p:cNvPicPr>
          <p:nvPr/>
        </p:nvPicPr>
        <p:blipFill>
          <a:blip r:embed="rId4"/>
          <a:stretch>
            <a:fillRect/>
          </a:stretch>
        </p:blipFill>
        <p:spPr>
          <a:xfrm>
            <a:off x="9052535" y="5549958"/>
            <a:ext cx="809625" cy="809625"/>
          </a:xfrm>
          <a:prstGeom prst="rect">
            <a:avLst/>
          </a:prstGeom>
        </p:spPr>
      </p:pic>
      <p:pic>
        <p:nvPicPr>
          <p:cNvPr id="10" name="Picture 9">
            <a:extLst>
              <a:ext uri="{FF2B5EF4-FFF2-40B4-BE49-F238E27FC236}">
                <a16:creationId xmlns:a16="http://schemas.microsoft.com/office/drawing/2014/main" id="{44F9303C-4971-46D7-A4A3-939FF7072805}"/>
              </a:ext>
            </a:extLst>
          </p:cNvPr>
          <p:cNvPicPr>
            <a:picLocks noChangeAspect="1"/>
          </p:cNvPicPr>
          <p:nvPr/>
        </p:nvPicPr>
        <p:blipFill rotWithShape="1">
          <a:blip r:embed="rId5"/>
          <a:srcRect r="6015" b="2381"/>
          <a:stretch/>
        </p:blipFill>
        <p:spPr>
          <a:xfrm>
            <a:off x="7711371" y="5559483"/>
            <a:ext cx="966822" cy="781050"/>
          </a:xfrm>
          <a:prstGeom prst="rect">
            <a:avLst/>
          </a:prstGeom>
        </p:spPr>
      </p:pic>
      <p:pic>
        <p:nvPicPr>
          <p:cNvPr id="12" name="Picture 11">
            <a:extLst>
              <a:ext uri="{FF2B5EF4-FFF2-40B4-BE49-F238E27FC236}">
                <a16:creationId xmlns:a16="http://schemas.microsoft.com/office/drawing/2014/main" id="{20D524CF-E499-4593-8A80-F0E810CA1EDF}"/>
              </a:ext>
            </a:extLst>
          </p:cNvPr>
          <p:cNvPicPr>
            <a:picLocks noChangeAspect="1"/>
          </p:cNvPicPr>
          <p:nvPr/>
        </p:nvPicPr>
        <p:blipFill>
          <a:blip r:embed="rId6"/>
          <a:stretch>
            <a:fillRect/>
          </a:stretch>
        </p:blipFill>
        <p:spPr>
          <a:xfrm>
            <a:off x="6013054" y="5578533"/>
            <a:ext cx="1323975" cy="781050"/>
          </a:xfrm>
          <a:prstGeom prst="rect">
            <a:avLst/>
          </a:prstGeom>
        </p:spPr>
      </p:pic>
    </p:spTree>
    <p:extLst>
      <p:ext uri="{BB962C8B-B14F-4D97-AF65-F5344CB8AC3E}">
        <p14:creationId xmlns:p14="http://schemas.microsoft.com/office/powerpoint/2010/main" val="3651236180"/>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6096000" y="969441"/>
            <a:ext cx="5932639" cy="6001643"/>
          </a:xfrm>
          <a:prstGeom prst="rect">
            <a:avLst/>
          </a:prstGeom>
          <a:noFill/>
        </p:spPr>
        <p:txBody>
          <a:bodyPr wrap="square" rtlCol="0">
            <a:spAutoFit/>
          </a:bodyPr>
          <a:lstStyle/>
          <a:p>
            <a:pPr marL="0" marR="0" lvl="0" indent="0" algn="l" defTabSz="914400" rtl="0" eaLnBrk="1" fontAlgn="auto" latinLnBrk="0" hangingPunct="1">
              <a:lnSpc>
                <a:spcPct val="100000"/>
              </a:lnSpc>
              <a:buClrTx/>
              <a:buSzTx/>
              <a:buFontTx/>
              <a:buNone/>
              <a:tabLst/>
              <a:defRPr/>
            </a:pPr>
            <a:endParaRPr kumimoji="0" lang="en-GB" sz="2400" i="0" u="none" strike="noStrike" kern="1200" cap="none" spc="0" normalizeH="0" baseline="0" noProof="0" dirty="0">
              <a:ln>
                <a:noFill/>
              </a:ln>
              <a:solidFill>
                <a:prstClr val="white"/>
              </a:solidFill>
              <a:effectLst/>
              <a:uLnTx/>
              <a:uFillTx/>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Poor air quality affects everyone, it has a disproportionate impact on the young and old, the sick and the poor.</a:t>
            </a:r>
          </a:p>
          <a:p>
            <a:pPr lvl="0">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Labourers are likely to be exposed to more harmful gases, particularly if they work at the roadside, building sites or factories. </a:t>
            </a:r>
          </a:p>
          <a:p>
            <a:pPr lvl="0">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People in areas of deprivation are also more likely to be exposed to higher concentrations of air pollution and are more likely to have pre-existing medical conditions.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D1DF0E20-B08A-4833-9357-D829392751E6}"/>
              </a:ext>
            </a:extLst>
          </p:cNvPr>
          <p:cNvSpPr txBox="1"/>
          <p:nvPr/>
        </p:nvSpPr>
        <p:spPr>
          <a:xfrm>
            <a:off x="756395" y="443211"/>
            <a:ext cx="10679211" cy="769441"/>
          </a:xfrm>
          <a:prstGeom prst="rect">
            <a:avLst/>
          </a:prstGeom>
          <a:noFill/>
        </p:spPr>
        <p:txBody>
          <a:bodyPr wrap="square" rtlCol="0">
            <a:spAutoFit/>
          </a:bodyPr>
          <a:lstStyle/>
          <a:p>
            <a:pPr algn="ctr"/>
            <a:r>
              <a:rPr lang="en-GB" sz="4400" dirty="0">
                <a:solidFill>
                  <a:schemeClr val="bg1"/>
                </a:solidFill>
              </a:rPr>
              <a:t>Air Pollution</a:t>
            </a:r>
          </a:p>
        </p:txBody>
      </p:sp>
      <p:pic>
        <p:nvPicPr>
          <p:cNvPr id="5" name="Picture 4" descr="A picture containing screenshot&#10;&#10;Description automatically generated">
            <a:extLst>
              <a:ext uri="{FF2B5EF4-FFF2-40B4-BE49-F238E27FC236}">
                <a16:creationId xmlns:a16="http://schemas.microsoft.com/office/drawing/2014/main" id="{3C05AB50-53C7-4C6B-91AB-057CA6D2B74E}"/>
              </a:ext>
            </a:extLst>
          </p:cNvPr>
          <p:cNvPicPr>
            <a:picLocks noChangeAspect="1"/>
          </p:cNvPicPr>
          <p:nvPr/>
        </p:nvPicPr>
        <p:blipFill rotWithShape="1">
          <a:blip r:embed="rId3">
            <a:extLst>
              <a:ext uri="{28A0092B-C50C-407E-A947-70E740481C1C}">
                <a14:useLocalDpi xmlns:a14="http://schemas.microsoft.com/office/drawing/2010/main" val="0"/>
              </a:ext>
            </a:extLst>
          </a:blip>
          <a:srcRect t="2164" b="2164"/>
          <a:stretch/>
        </p:blipFill>
        <p:spPr>
          <a:xfrm>
            <a:off x="395121" y="1802675"/>
            <a:ext cx="5668769" cy="3142470"/>
          </a:xfrm>
          <a:prstGeom prst="rect">
            <a:avLst/>
          </a:prstGeom>
        </p:spPr>
      </p:pic>
      <p:sp>
        <p:nvSpPr>
          <p:cNvPr id="4" name="TextBox 3">
            <a:extLst>
              <a:ext uri="{FF2B5EF4-FFF2-40B4-BE49-F238E27FC236}">
                <a16:creationId xmlns:a16="http://schemas.microsoft.com/office/drawing/2014/main" id="{27B8C17D-3511-4F66-AE86-C43FEC15C259}"/>
              </a:ext>
            </a:extLst>
          </p:cNvPr>
          <p:cNvSpPr txBox="1"/>
          <p:nvPr/>
        </p:nvSpPr>
        <p:spPr>
          <a:xfrm>
            <a:off x="612703" y="4945144"/>
            <a:ext cx="5307496" cy="646331"/>
          </a:xfrm>
          <a:prstGeom prst="rect">
            <a:avLst/>
          </a:prstGeom>
          <a:noFill/>
        </p:spPr>
        <p:txBody>
          <a:bodyPr wrap="square" rtlCol="0">
            <a:spAutoFit/>
          </a:bodyPr>
          <a:lstStyle/>
          <a:p>
            <a:r>
              <a:rPr lang="en-GB" dirty="0">
                <a:solidFill>
                  <a:schemeClr val="bg1"/>
                </a:solidFill>
              </a:rPr>
              <a:t>Image taken from Public Health England Website: Health matters: air pollution published  14.11.2018</a:t>
            </a:r>
          </a:p>
        </p:txBody>
      </p:sp>
    </p:spTree>
    <p:extLst>
      <p:ext uri="{BB962C8B-B14F-4D97-AF65-F5344CB8AC3E}">
        <p14:creationId xmlns:p14="http://schemas.microsoft.com/office/powerpoint/2010/main" val="2768786857"/>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836024" y="1064537"/>
            <a:ext cx="10081932" cy="468333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endParaRPr kumimoji="0" lang="en-GB"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lang="en-GB" sz="2400" dirty="0">
                <a:solidFill>
                  <a:schemeClr val="bg1"/>
                </a:solidFill>
              </a:rPr>
              <a:t>3,422 had a history of stroke or transient ischemic attack (TIA) (Wandsworth 2018/19).</a:t>
            </a:r>
            <a:endParaRPr lang="en-GB" sz="2400" dirty="0">
              <a:solidFill>
                <a:schemeClr val="bg1"/>
              </a:solidFill>
              <a:cs typeface="Arial" panose="020B0604020202020204" pitchFamily="34" charset="0"/>
            </a:endParaRP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lang="en-GB" sz="2400" dirty="0">
                <a:solidFill>
                  <a:prstClr val="white"/>
                </a:solidFill>
                <a:cs typeface="Arial" panose="020B0604020202020204" pitchFamily="34" charset="0"/>
              </a:rPr>
              <a:t>14,460 people aged 17 or older had been diagnosed with diabetes (Wandsworth 2017/18).</a:t>
            </a: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lang="en-GB" sz="2400" dirty="0">
                <a:solidFill>
                  <a:schemeClr val="bg1"/>
                </a:solidFill>
              </a:rPr>
              <a:t>Diabetes is the leading cause of premature death in Wandsworth and it is responsible for a range of complications including CVD, blindness, kidney failure, nerve damage and foot disease.</a:t>
            </a: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lang="en-GB" sz="2400" dirty="0">
                <a:solidFill>
                  <a:schemeClr val="bg1"/>
                </a:solidFill>
                <a:cs typeface="Arial" panose="020B0604020202020204" pitchFamily="34" charset="0"/>
              </a:rPr>
              <a:t>For CVD, diabetes and many other health conditions there </a:t>
            </a:r>
            <a:br>
              <a:rPr lang="en-GB" sz="2400" dirty="0">
                <a:solidFill>
                  <a:schemeClr val="bg1"/>
                </a:solidFill>
                <a:cs typeface="Arial" panose="020B0604020202020204" pitchFamily="34" charset="0"/>
              </a:rPr>
            </a:br>
            <a:r>
              <a:rPr lang="en-GB" sz="2400" dirty="0">
                <a:solidFill>
                  <a:schemeClr val="bg1"/>
                </a:solidFill>
                <a:cs typeface="Arial" panose="020B0604020202020204" pitchFamily="34" charset="0"/>
              </a:rPr>
              <a:t>is an interplay between the condition and level of diet </a:t>
            </a:r>
            <a:br>
              <a:rPr lang="en-GB" sz="2400" dirty="0">
                <a:solidFill>
                  <a:schemeClr val="bg1"/>
                </a:solidFill>
                <a:cs typeface="Arial" panose="020B0604020202020204" pitchFamily="34" charset="0"/>
              </a:rPr>
            </a:br>
            <a:r>
              <a:rPr lang="en-GB" sz="2400" dirty="0">
                <a:solidFill>
                  <a:schemeClr val="bg1"/>
                </a:solidFill>
                <a:cs typeface="Arial" panose="020B0604020202020204" pitchFamily="34" charset="0"/>
              </a:rPr>
              <a:t>and exercise, in turn impacting on health and wellbeing.</a:t>
            </a:r>
          </a:p>
        </p:txBody>
      </p:sp>
      <p:sp>
        <p:nvSpPr>
          <p:cNvPr id="2" name="TextBox 1">
            <a:extLst>
              <a:ext uri="{FF2B5EF4-FFF2-40B4-BE49-F238E27FC236}">
                <a16:creationId xmlns:a16="http://schemas.microsoft.com/office/drawing/2014/main" id="{1A8F1C38-DAAB-44AB-9D9B-AD949B8302D7}"/>
              </a:ext>
            </a:extLst>
          </p:cNvPr>
          <p:cNvSpPr txBox="1"/>
          <p:nvPr/>
        </p:nvSpPr>
        <p:spPr>
          <a:xfrm>
            <a:off x="1055034" y="312548"/>
            <a:ext cx="10081932"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Cardio Vascular Disease (CVD) &amp; Diabetes</a:t>
            </a:r>
          </a:p>
        </p:txBody>
      </p:sp>
      <p:pic>
        <p:nvPicPr>
          <p:cNvPr id="5" name="Picture 4" descr="Icon&#10;&#10;Description automatically generated">
            <a:extLst>
              <a:ext uri="{FF2B5EF4-FFF2-40B4-BE49-F238E27FC236}">
                <a16:creationId xmlns:a16="http://schemas.microsoft.com/office/drawing/2014/main" id="{D0A15A21-4247-497B-AE44-04650B4D6C83}"/>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476248" y="3429000"/>
            <a:ext cx="3715752" cy="3715752"/>
          </a:xfrm>
          <a:prstGeom prst="rect">
            <a:avLst/>
          </a:prstGeom>
        </p:spPr>
      </p:pic>
    </p:spTree>
    <p:extLst>
      <p:ext uri="{BB962C8B-B14F-4D97-AF65-F5344CB8AC3E}">
        <p14:creationId xmlns:p14="http://schemas.microsoft.com/office/powerpoint/2010/main" val="2744327310"/>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756392" y="787539"/>
            <a:ext cx="10679212" cy="406265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342900" indent="-342900">
              <a:spcAft>
                <a:spcPts val="1800"/>
              </a:spcAft>
              <a:buFont typeface="Arial" panose="020B0604020202020204" pitchFamily="34" charset="0"/>
              <a:buChar char="•"/>
            </a:pPr>
            <a:r>
              <a:rPr lang="en-GB" sz="2400" dirty="0">
                <a:solidFill>
                  <a:prstClr val="white"/>
                </a:solidFill>
                <a:cs typeface="Arial" panose="020B0604020202020204" pitchFamily="34" charset="0"/>
              </a:rPr>
              <a:t>Poor diet and insufficient exercise contribute to poor health – e.g. obesity, diabetes, and other conditions (including low self-esteem and mental stress).</a:t>
            </a:r>
            <a:endPar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endParaRPr>
          </a:p>
          <a:p>
            <a:pPr marL="342900" marR="0" lvl="0" indent="-342900" algn="l" defTabSz="914400" rtl="0" eaLnBrk="1" fontAlgn="auto" latinLnBrk="0" hangingPunct="1">
              <a:spcAft>
                <a:spcPts val="18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Groups that experience health inequality are less likely to maintain good diet and exercise routines. </a:t>
            </a:r>
            <a:r>
              <a:rPr lang="en-GB" sz="2400" dirty="0">
                <a:solidFill>
                  <a:prstClr val="white"/>
                </a:solidFill>
                <a:cs typeface="Arial" panose="020B0604020202020204" pitchFamily="34" charset="0"/>
              </a:rPr>
              <a:t>In practice financial and other factors mean that some groups are much more affected than others.  They include disabled groups, certain ethnic minorities (especially Asian and Black adults) and people suffering in poverty.</a:t>
            </a:r>
          </a:p>
          <a:p>
            <a:pPr marL="342900" marR="0" lvl="0" indent="-342900" algn="l" defTabSz="914400" rtl="0" eaLnBrk="1" fontAlgn="auto" latinLnBrk="0" hangingPunct="1">
              <a:spcAft>
                <a:spcPts val="1800"/>
              </a:spcAft>
              <a:buClrTx/>
              <a:buSzTx/>
              <a:buFont typeface="Arial" panose="020B0604020202020204" pitchFamily="34" charset="0"/>
              <a:buChar char="•"/>
              <a:tabLst/>
              <a:defRPr/>
            </a:pPr>
            <a:r>
              <a:rPr lang="en-GB" sz="2400" dirty="0">
                <a:solidFill>
                  <a:prstClr val="white"/>
                </a:solidFill>
                <a:cs typeface="Arial" panose="020B0604020202020204" pitchFamily="34" charset="0"/>
              </a:rPr>
              <a:t>1 in 3 primary school children are obese or overweight and more than half of over 16 year olds are overweight or obese.</a:t>
            </a:r>
          </a:p>
        </p:txBody>
      </p:sp>
      <p:sp>
        <p:nvSpPr>
          <p:cNvPr id="2" name="TextBox 1">
            <a:extLst>
              <a:ext uri="{FF2B5EF4-FFF2-40B4-BE49-F238E27FC236}">
                <a16:creationId xmlns:a16="http://schemas.microsoft.com/office/drawing/2014/main" id="{AD03A0CF-4A52-4086-8BE8-FFA06875E342}"/>
              </a:ext>
            </a:extLst>
          </p:cNvPr>
          <p:cNvSpPr txBox="1"/>
          <p:nvPr/>
        </p:nvSpPr>
        <p:spPr>
          <a:xfrm>
            <a:off x="233081" y="400864"/>
            <a:ext cx="11725835"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Diet and Exercise</a:t>
            </a:r>
          </a:p>
        </p:txBody>
      </p:sp>
      <p:pic>
        <p:nvPicPr>
          <p:cNvPr id="5" name="Graphic 4" descr="Run">
            <a:extLst>
              <a:ext uri="{FF2B5EF4-FFF2-40B4-BE49-F238E27FC236}">
                <a16:creationId xmlns:a16="http://schemas.microsoft.com/office/drawing/2014/main" id="{3C999CCA-C534-47FD-AF8E-95175482E1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7248" y="5281077"/>
            <a:ext cx="914400" cy="914400"/>
          </a:xfrm>
          <a:prstGeom prst="rect">
            <a:avLst/>
          </a:prstGeom>
        </p:spPr>
      </p:pic>
      <p:pic>
        <p:nvPicPr>
          <p:cNvPr id="7" name="Graphic 6" descr="Cycling">
            <a:extLst>
              <a:ext uri="{FF2B5EF4-FFF2-40B4-BE49-F238E27FC236}">
                <a16:creationId xmlns:a16="http://schemas.microsoft.com/office/drawing/2014/main" id="{DED6154B-3371-4514-807B-04D07AC91D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11435" y="5281077"/>
            <a:ext cx="914400" cy="914400"/>
          </a:xfrm>
          <a:prstGeom prst="rect">
            <a:avLst/>
          </a:prstGeom>
        </p:spPr>
      </p:pic>
      <p:pic>
        <p:nvPicPr>
          <p:cNvPr id="9" name="Graphic 8" descr="Dancing">
            <a:extLst>
              <a:ext uri="{FF2B5EF4-FFF2-40B4-BE49-F238E27FC236}">
                <a16:creationId xmlns:a16="http://schemas.microsoft.com/office/drawing/2014/main" id="{AB2A6F38-3A6A-4E4E-928D-5EA8C29A46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99285" y="5281077"/>
            <a:ext cx="914400" cy="914400"/>
          </a:xfrm>
          <a:prstGeom prst="rect">
            <a:avLst/>
          </a:prstGeom>
        </p:spPr>
      </p:pic>
      <p:pic>
        <p:nvPicPr>
          <p:cNvPr id="11" name="Graphic 10" descr="Swimming">
            <a:extLst>
              <a:ext uri="{FF2B5EF4-FFF2-40B4-BE49-F238E27FC236}">
                <a16:creationId xmlns:a16="http://schemas.microsoft.com/office/drawing/2014/main" id="{6A8A16CD-7065-4ED7-BA15-B1A07367966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02168" y="5217752"/>
            <a:ext cx="914400" cy="914400"/>
          </a:xfrm>
          <a:prstGeom prst="rect">
            <a:avLst/>
          </a:prstGeom>
        </p:spPr>
      </p:pic>
      <p:pic>
        <p:nvPicPr>
          <p:cNvPr id="13" name="Graphic 12" descr="Yoga">
            <a:extLst>
              <a:ext uri="{FF2B5EF4-FFF2-40B4-BE49-F238E27FC236}">
                <a16:creationId xmlns:a16="http://schemas.microsoft.com/office/drawing/2014/main" id="{F2B2189B-E6F9-4411-A52A-E22F703035B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067760" y="5281077"/>
            <a:ext cx="914400" cy="914400"/>
          </a:xfrm>
          <a:prstGeom prst="rect">
            <a:avLst/>
          </a:prstGeom>
        </p:spPr>
      </p:pic>
    </p:spTree>
    <p:extLst>
      <p:ext uri="{BB962C8B-B14F-4D97-AF65-F5344CB8AC3E}">
        <p14:creationId xmlns:p14="http://schemas.microsoft.com/office/powerpoint/2010/main" val="3940157712"/>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594281" y="1464153"/>
            <a:ext cx="6271935" cy="3200876"/>
          </a:xfrm>
          <a:prstGeom prst="rect">
            <a:avLst/>
          </a:prstGeom>
          <a:noFill/>
        </p:spPr>
        <p:txBody>
          <a:bodyPr wrap="square" rtlCol="0">
            <a:spAutoFit/>
          </a:bodyPr>
          <a:lstStyle/>
          <a:p>
            <a:pPr marL="342900" lvl="0" indent="-342900">
              <a:spcAft>
                <a:spcPts val="1200"/>
              </a:spcAft>
              <a:buFont typeface="Arial" panose="020B0604020202020204" pitchFamily="34" charset="0"/>
              <a:buChar char="•"/>
              <a:defRPr/>
            </a:pPr>
            <a:r>
              <a:rPr lang="en-GB" sz="2400" dirty="0">
                <a:solidFill>
                  <a:prstClr val="white"/>
                </a:solidFill>
                <a:cs typeface="Arial" panose="020B0604020202020204" pitchFamily="34" charset="0"/>
              </a:rPr>
              <a:t>Smoking prevalence is higher in certain population groups = greater risk of health complications and poorer outcomes.</a:t>
            </a:r>
          </a:p>
          <a:p>
            <a:pPr marL="342900" lvl="0" indent="-342900">
              <a:spcAft>
                <a:spcPts val="1200"/>
              </a:spcAft>
              <a:buFont typeface="Arial" panose="020B0604020202020204" pitchFamily="34" charset="0"/>
              <a:buChar char="•"/>
              <a:defRPr/>
            </a:pPr>
            <a:r>
              <a:rPr lang="en-GB" sz="2400" dirty="0">
                <a:solidFill>
                  <a:prstClr val="white"/>
                </a:solidFill>
                <a:cs typeface="Arial" panose="020B0604020202020204" pitchFamily="34" charset="0"/>
              </a:rPr>
              <a:t>For example, those in lower paid occupations and the long term unemployed are twice as likely to smoke compared to the highest earners in Wandsworth. </a:t>
            </a:r>
            <a:br>
              <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1A8F1C38-DAAB-44AB-9D9B-AD949B8302D7}"/>
              </a:ext>
            </a:extLst>
          </p:cNvPr>
          <p:cNvSpPr txBox="1"/>
          <p:nvPr/>
        </p:nvSpPr>
        <p:spPr>
          <a:xfrm>
            <a:off x="888053" y="413502"/>
            <a:ext cx="10081932" cy="769441"/>
          </a:xfrm>
          <a:prstGeom prst="rect">
            <a:avLst/>
          </a:prstGeom>
          <a:noFill/>
        </p:spPr>
        <p:txBody>
          <a:bodyPr wrap="square" rtlCol="0">
            <a:spAutoFit/>
          </a:bodyPr>
          <a:lstStyle/>
          <a:p>
            <a:pPr algn="ctr"/>
            <a:r>
              <a:rPr lang="en-GB" sz="4400" b="1" dirty="0">
                <a:solidFill>
                  <a:schemeClr val="bg1"/>
                </a:solidFill>
              </a:rPr>
              <a:t>Smoking</a:t>
            </a:r>
          </a:p>
        </p:txBody>
      </p:sp>
      <p:pic>
        <p:nvPicPr>
          <p:cNvPr id="5" name="Picture 4" descr="A screenshot of a cell phone&#10;&#10;Description automatically generated">
            <a:extLst>
              <a:ext uri="{FF2B5EF4-FFF2-40B4-BE49-F238E27FC236}">
                <a16:creationId xmlns:a16="http://schemas.microsoft.com/office/drawing/2014/main" id="{FF492608-1C8B-48A5-8E0C-C2FE4A9F10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5539" y="1681474"/>
            <a:ext cx="4692180" cy="4097838"/>
          </a:xfrm>
          <a:prstGeom prst="rect">
            <a:avLst/>
          </a:prstGeom>
        </p:spPr>
      </p:pic>
      <p:sp>
        <p:nvSpPr>
          <p:cNvPr id="4" name="TextBox 3">
            <a:extLst>
              <a:ext uri="{FF2B5EF4-FFF2-40B4-BE49-F238E27FC236}">
                <a16:creationId xmlns:a16="http://schemas.microsoft.com/office/drawing/2014/main" id="{73A28921-FD4B-40EE-B2EF-AA59A9A30F98}"/>
              </a:ext>
            </a:extLst>
          </p:cNvPr>
          <p:cNvSpPr txBox="1"/>
          <p:nvPr/>
        </p:nvSpPr>
        <p:spPr>
          <a:xfrm>
            <a:off x="6866216" y="5779312"/>
            <a:ext cx="5307496" cy="646331"/>
          </a:xfrm>
          <a:prstGeom prst="rect">
            <a:avLst/>
          </a:prstGeom>
          <a:noFill/>
        </p:spPr>
        <p:txBody>
          <a:bodyPr wrap="square" rtlCol="0">
            <a:spAutoFit/>
          </a:bodyPr>
          <a:lstStyle/>
          <a:p>
            <a:r>
              <a:rPr lang="en-GB" dirty="0">
                <a:solidFill>
                  <a:schemeClr val="bg1"/>
                </a:solidFill>
              </a:rPr>
              <a:t>Image taken from Wandsworth Director of Public Health Annual report 2020</a:t>
            </a:r>
          </a:p>
        </p:txBody>
      </p:sp>
    </p:spTree>
    <p:extLst>
      <p:ext uri="{BB962C8B-B14F-4D97-AF65-F5344CB8AC3E}">
        <p14:creationId xmlns:p14="http://schemas.microsoft.com/office/powerpoint/2010/main" val="3569563333"/>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756393" y="1839331"/>
            <a:ext cx="10679212" cy="3323667"/>
          </a:xfrm>
          <a:prstGeom prst="rect">
            <a:avLst/>
          </a:prstGeom>
          <a:noFill/>
        </p:spPr>
        <p:txBody>
          <a:bodyPr wrap="square" rtlCol="0">
            <a:spAutoFit/>
          </a:bodyPr>
          <a:lstStyle/>
          <a:p>
            <a:pPr marL="355600" indent="-342900">
              <a:spcBef>
                <a:spcPts val="570"/>
              </a:spcBef>
              <a:spcAft>
                <a:spcPts val="1200"/>
              </a:spcAft>
              <a:buFont typeface="Arial" panose="020B0604020202020204" pitchFamily="34" charset="0"/>
              <a:buChar char="•"/>
            </a:pPr>
            <a:r>
              <a:rPr lang="en-US" sz="2400" dirty="0">
                <a:solidFill>
                  <a:prstClr val="white"/>
                </a:solidFill>
                <a:cs typeface="Arial" panose="020B0604020202020204" pitchFamily="34" charset="0"/>
              </a:rPr>
              <a:t>About 44% of adults in Wandsworth drink more than the safe limits of  alcohol per week, the highest rate in London.</a:t>
            </a:r>
            <a:endParaRPr lang="en-GB" sz="2400" dirty="0">
              <a:solidFill>
                <a:prstClr val="white"/>
              </a:solidFill>
              <a:cs typeface="Arial" panose="020B0604020202020204" pitchFamily="34" charset="0"/>
            </a:endParaRPr>
          </a:p>
          <a:p>
            <a:pPr marL="355600" marR="12700" indent="-342900">
              <a:spcBef>
                <a:spcPts val="430"/>
              </a:spcBef>
              <a:spcAft>
                <a:spcPts val="1200"/>
              </a:spcAft>
              <a:buFont typeface="Arial" panose="020B0604020202020204" pitchFamily="34" charset="0"/>
              <a:buChar char="•"/>
            </a:pPr>
            <a:r>
              <a:rPr lang="en-US" sz="2400" dirty="0">
                <a:solidFill>
                  <a:prstClr val="white"/>
                </a:solidFill>
                <a:cs typeface="Arial" panose="020B0604020202020204" pitchFamily="34" charset="0"/>
              </a:rPr>
              <a:t>Wandsworth has the most alcohol-related conditions compared to the rest of the nation. </a:t>
            </a:r>
          </a:p>
          <a:p>
            <a:pPr marL="355600" marR="12700" indent="-342900">
              <a:spcBef>
                <a:spcPts val="430"/>
              </a:spcBef>
              <a:spcAft>
                <a:spcPts val="1200"/>
              </a:spcAft>
              <a:buFont typeface="Arial" panose="020B0604020202020204" pitchFamily="34" charset="0"/>
              <a:buChar char="•"/>
            </a:pPr>
            <a:r>
              <a:rPr lang="en-GB" sz="2400" dirty="0">
                <a:solidFill>
                  <a:prstClr val="white"/>
                </a:solidFill>
                <a:cs typeface="Arial" panose="020B0604020202020204" pitchFamily="34" charset="0"/>
              </a:rPr>
              <a:t>Risk factors (homelessness, unemployment/poor working conditions, mental health issues) for alcohol and substance abuse are prevalent in the borough.</a:t>
            </a:r>
          </a:p>
          <a:p>
            <a:pPr marL="355600" marR="12700" indent="-342900">
              <a:lnSpc>
                <a:spcPct val="115000"/>
              </a:lnSpc>
              <a:spcBef>
                <a:spcPts val="430"/>
              </a:spcBef>
              <a:spcAft>
                <a:spcPts val="0"/>
              </a:spcAft>
              <a:buFont typeface="Arial" panose="020B0604020202020204" pitchFamily="34" charset="0"/>
              <a:buChar char="•"/>
            </a:pPr>
            <a:endParaRPr lang="en-GB" sz="2400" dirty="0">
              <a:solidFill>
                <a:prstClr val="white"/>
              </a:solidFill>
              <a:cs typeface="Arial" panose="020B0604020202020204" pitchFamily="34" charset="0"/>
            </a:endParaRPr>
          </a:p>
        </p:txBody>
      </p:sp>
      <p:sp>
        <p:nvSpPr>
          <p:cNvPr id="2" name="TextBox 1">
            <a:extLst>
              <a:ext uri="{FF2B5EF4-FFF2-40B4-BE49-F238E27FC236}">
                <a16:creationId xmlns:a16="http://schemas.microsoft.com/office/drawing/2014/main" id="{AD03A0CF-4A52-4086-8BE8-FFA06875E342}"/>
              </a:ext>
            </a:extLst>
          </p:cNvPr>
          <p:cNvSpPr txBox="1"/>
          <p:nvPr/>
        </p:nvSpPr>
        <p:spPr>
          <a:xfrm>
            <a:off x="233082" y="578223"/>
            <a:ext cx="11725835"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Alcohol &amp; Substance Abuse</a:t>
            </a:r>
          </a:p>
        </p:txBody>
      </p:sp>
    </p:spTree>
    <p:extLst>
      <p:ext uri="{BB962C8B-B14F-4D97-AF65-F5344CB8AC3E}">
        <p14:creationId xmlns:p14="http://schemas.microsoft.com/office/powerpoint/2010/main" val="2078886613"/>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756390" y="1584905"/>
            <a:ext cx="7747530" cy="4765407"/>
          </a:xfrm>
          <a:prstGeom prst="rect">
            <a:avLst/>
          </a:prstGeom>
          <a:noFill/>
        </p:spPr>
        <p:txBody>
          <a:bodyPr wrap="square" rtlCol="0">
            <a:spAutoFit/>
          </a:bodyPr>
          <a:lstStyle/>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Social exclusion and isolation affect many people living in Wandsworth and can lead to poor mental health and/or mental wellbeing.</a:t>
            </a: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Our mental health and wellbeing is influenced by our individual characteristics such as our age, personality, gender or genetics as well as our experiences. </a:t>
            </a: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Our surroundings and the environment in which we live are also factors. </a:t>
            </a:r>
          </a:p>
          <a:p>
            <a:pPr marL="342900" marR="0" lvl="0" indent="-342900" algn="l" defTabSz="914400" rtl="0" eaLnBrk="1" fontAlgn="auto" latinLnBrk="0" hangingPunct="1">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In Wandsworth, 44,000  adults have a common mental health disorder. </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AD03A0CF-4A52-4086-8BE8-FFA06875E342}"/>
              </a:ext>
            </a:extLst>
          </p:cNvPr>
          <p:cNvSpPr txBox="1"/>
          <p:nvPr/>
        </p:nvSpPr>
        <p:spPr>
          <a:xfrm>
            <a:off x="233079" y="419715"/>
            <a:ext cx="11725835"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Isolation and Mental Health</a:t>
            </a:r>
          </a:p>
        </p:txBody>
      </p:sp>
      <p:pic>
        <p:nvPicPr>
          <p:cNvPr id="8" name="Picture 7" descr="Icon&#10;&#10;Description automatically generated">
            <a:extLst>
              <a:ext uri="{FF2B5EF4-FFF2-40B4-BE49-F238E27FC236}">
                <a16:creationId xmlns:a16="http://schemas.microsoft.com/office/drawing/2014/main" id="{28CD1A59-F758-4127-A49E-9887C4D518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3920" y="1893585"/>
            <a:ext cx="3070829" cy="3070829"/>
          </a:xfrm>
          <a:prstGeom prst="rect">
            <a:avLst/>
          </a:prstGeom>
          <a:ln>
            <a:noFill/>
          </a:ln>
          <a:effectLst>
            <a:softEdge rad="112500"/>
          </a:effectLst>
        </p:spPr>
      </p:pic>
    </p:spTree>
    <p:extLst>
      <p:ext uri="{BB962C8B-B14F-4D97-AF65-F5344CB8AC3E}">
        <p14:creationId xmlns:p14="http://schemas.microsoft.com/office/powerpoint/2010/main" val="4273198281"/>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03A0CF-4A52-4086-8BE8-FFA06875E342}"/>
              </a:ext>
            </a:extLst>
          </p:cNvPr>
          <p:cNvSpPr txBox="1"/>
          <p:nvPr/>
        </p:nvSpPr>
        <p:spPr>
          <a:xfrm>
            <a:off x="233080" y="345547"/>
            <a:ext cx="11725835" cy="769441"/>
          </a:xfrm>
          <a:prstGeom prst="rect">
            <a:avLst/>
          </a:prstGeom>
          <a:noFill/>
        </p:spPr>
        <p:txBody>
          <a:bodyPr wrap="square" rtlCol="0">
            <a:spAutoFit/>
          </a:bodyPr>
          <a:lstStyle/>
          <a:p>
            <a:pPr algn="ctr"/>
            <a:r>
              <a:rPr lang="en-GB" sz="4400" b="1" dirty="0">
                <a:solidFill>
                  <a:schemeClr val="bg1"/>
                </a:solidFill>
              </a:rPr>
              <a:t>What have people told us recently?</a:t>
            </a:r>
          </a:p>
        </p:txBody>
      </p:sp>
      <p:sp>
        <p:nvSpPr>
          <p:cNvPr id="4" name="TextBox 3">
            <a:extLst>
              <a:ext uri="{FF2B5EF4-FFF2-40B4-BE49-F238E27FC236}">
                <a16:creationId xmlns:a16="http://schemas.microsoft.com/office/drawing/2014/main" id="{FB3BA540-4C47-4717-BC2B-F565103AB440}"/>
              </a:ext>
            </a:extLst>
          </p:cNvPr>
          <p:cNvSpPr txBox="1"/>
          <p:nvPr/>
        </p:nvSpPr>
        <p:spPr>
          <a:xfrm>
            <a:off x="233080" y="1114988"/>
            <a:ext cx="6314024" cy="5439787"/>
          </a:xfrm>
          <a:prstGeom prst="wedgeRoundRectCallout">
            <a:avLst>
              <a:gd name="adj1" fmla="val 64808"/>
              <a:gd name="adj2" fmla="val -40941"/>
              <a:gd name="adj3" fmla="val 16667"/>
            </a:avLst>
          </a:prstGeom>
          <a:solidFill>
            <a:srgbClr val="E73E97"/>
          </a:solidFill>
        </p:spPr>
        <p:txBody>
          <a:bodyPr wrap="square">
            <a:spAutoFit/>
          </a:bodyPr>
          <a:lstStyle/>
          <a:p>
            <a:pPr>
              <a:spcAft>
                <a:spcPts val="600"/>
              </a:spcAft>
              <a:defRPr/>
            </a:pPr>
            <a:r>
              <a:rPr lang="en-GB" sz="2400" dirty="0">
                <a:solidFill>
                  <a:prstClr val="white"/>
                </a:solidFill>
                <a:cs typeface="Arial" panose="020B0604020202020204" pitchFamily="34" charset="0"/>
              </a:rPr>
              <a:t>Some people are more reliant on others to support them with telephone or online appointments, e.g.</a:t>
            </a:r>
          </a:p>
          <a:p>
            <a:pPr lvl="0">
              <a:spcAft>
                <a:spcPts val="600"/>
              </a:spcAft>
              <a:defRPr/>
            </a:pPr>
            <a:r>
              <a:rPr lang="en-GB" sz="2400" dirty="0">
                <a:solidFill>
                  <a:schemeClr val="bg1"/>
                </a:solidFill>
              </a:rPr>
              <a:t>Interviewee with learning difficulties felt that without support of their family she wouldn't be able to access the medications, which in turn would put her health and life at risk.</a:t>
            </a:r>
          </a:p>
          <a:p>
            <a:pPr lvl="0">
              <a:spcAft>
                <a:spcPts val="600"/>
              </a:spcAft>
              <a:defRPr/>
            </a:pPr>
            <a:endParaRPr lang="en-GB" sz="1050" dirty="0">
              <a:solidFill>
                <a:schemeClr val="bg1"/>
              </a:solidFill>
              <a:cs typeface="Arial" panose="020B0604020202020204" pitchFamily="34" charset="0"/>
            </a:endParaRPr>
          </a:p>
          <a:p>
            <a:pPr>
              <a:spcAft>
                <a:spcPts val="600"/>
              </a:spcAft>
              <a:defRPr/>
            </a:pPr>
            <a:r>
              <a:rPr lang="en-GB" sz="2400" dirty="0">
                <a:solidFill>
                  <a:schemeClr val="bg1"/>
                </a:solidFill>
                <a:cs typeface="Arial" panose="020B0604020202020204" pitchFamily="34" charset="0"/>
              </a:rPr>
              <a:t>Interviewee with learning difficulties found no flexibility with the day and time of appointments. He has support hours and has to organise arrangements with his support worker.</a:t>
            </a:r>
          </a:p>
        </p:txBody>
      </p:sp>
      <p:sp>
        <p:nvSpPr>
          <p:cNvPr id="8" name="TextBox 7">
            <a:extLst>
              <a:ext uri="{FF2B5EF4-FFF2-40B4-BE49-F238E27FC236}">
                <a16:creationId xmlns:a16="http://schemas.microsoft.com/office/drawing/2014/main" id="{2A65600F-CEF5-4EA6-9F25-A8C8BDE632ED}"/>
              </a:ext>
            </a:extLst>
          </p:cNvPr>
          <p:cNvSpPr txBox="1"/>
          <p:nvPr/>
        </p:nvSpPr>
        <p:spPr>
          <a:xfrm>
            <a:off x="7075766" y="3060736"/>
            <a:ext cx="4883149" cy="2962513"/>
          </a:xfrm>
          <a:prstGeom prst="wedgeRoundRectCallout">
            <a:avLst>
              <a:gd name="adj1" fmla="val 6508"/>
              <a:gd name="adj2" fmla="val -96896"/>
              <a:gd name="adj3" fmla="val 16667"/>
            </a:avLst>
          </a:prstGeom>
          <a:solidFill>
            <a:srgbClr val="009999"/>
          </a:solidFill>
        </p:spPr>
        <p:txBody>
          <a:bodyPr wrap="square">
            <a:spAutoFit/>
          </a:bodyPr>
          <a:lstStyle/>
          <a:p>
            <a:pPr lvl="1">
              <a:spcAft>
                <a:spcPts val="600"/>
              </a:spcAft>
              <a:defRPr/>
            </a:pPr>
            <a:r>
              <a:rPr lang="en-GB" sz="2400" dirty="0">
                <a:solidFill>
                  <a:schemeClr val="bg1"/>
                </a:solidFill>
              </a:rPr>
              <a:t>Interviewee with mental health condition felt she was not able to connect very well over the phone and could not see a person she was speaking with. This made her feel not being in charge of the situation</a:t>
            </a:r>
            <a:r>
              <a:rPr lang="en-GB" sz="2000" dirty="0">
                <a:solidFill>
                  <a:schemeClr val="bg1"/>
                </a:solidFill>
              </a:rPr>
              <a:t>.</a:t>
            </a:r>
          </a:p>
        </p:txBody>
      </p:sp>
    </p:spTree>
    <p:extLst>
      <p:ext uri="{BB962C8B-B14F-4D97-AF65-F5344CB8AC3E}">
        <p14:creationId xmlns:p14="http://schemas.microsoft.com/office/powerpoint/2010/main" val="2305495991"/>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03A0CF-4A52-4086-8BE8-FFA06875E342}"/>
              </a:ext>
            </a:extLst>
          </p:cNvPr>
          <p:cNvSpPr txBox="1"/>
          <p:nvPr/>
        </p:nvSpPr>
        <p:spPr>
          <a:xfrm>
            <a:off x="233080" y="345547"/>
            <a:ext cx="11725835" cy="769441"/>
          </a:xfrm>
          <a:prstGeom prst="rect">
            <a:avLst/>
          </a:prstGeom>
          <a:noFill/>
        </p:spPr>
        <p:txBody>
          <a:bodyPr wrap="square" rtlCol="0">
            <a:spAutoFit/>
          </a:bodyPr>
          <a:lstStyle/>
          <a:p>
            <a:pPr algn="ctr"/>
            <a:r>
              <a:rPr lang="en-GB" sz="4400" b="1" dirty="0">
                <a:solidFill>
                  <a:schemeClr val="bg1"/>
                </a:solidFill>
              </a:rPr>
              <a:t>What have people told us recently?</a:t>
            </a:r>
          </a:p>
        </p:txBody>
      </p:sp>
      <p:sp>
        <p:nvSpPr>
          <p:cNvPr id="4" name="TextBox 3">
            <a:extLst>
              <a:ext uri="{FF2B5EF4-FFF2-40B4-BE49-F238E27FC236}">
                <a16:creationId xmlns:a16="http://schemas.microsoft.com/office/drawing/2014/main" id="{FB3BA540-4C47-4717-BC2B-F565103AB440}"/>
              </a:ext>
            </a:extLst>
          </p:cNvPr>
          <p:cNvSpPr txBox="1"/>
          <p:nvPr/>
        </p:nvSpPr>
        <p:spPr>
          <a:xfrm>
            <a:off x="370246" y="1491316"/>
            <a:ext cx="6396320" cy="1736646"/>
          </a:xfrm>
          <a:prstGeom prst="wedgeRoundRectCallout">
            <a:avLst>
              <a:gd name="adj1" fmla="val 20205"/>
              <a:gd name="adj2" fmla="val -64108"/>
              <a:gd name="adj3" fmla="val 16667"/>
            </a:avLst>
          </a:prstGeom>
          <a:solidFill>
            <a:srgbClr val="E73E97"/>
          </a:solidFill>
        </p:spPr>
        <p:txBody>
          <a:bodyPr wrap="square">
            <a:spAutoFit/>
          </a:bodyPr>
          <a:lstStyle/>
          <a:p>
            <a:pPr>
              <a:spcAft>
                <a:spcPts val="600"/>
              </a:spcAft>
              <a:defRPr/>
            </a:pPr>
            <a:r>
              <a:rPr lang="en-GB" sz="2400" dirty="0">
                <a:solidFill>
                  <a:schemeClr val="bg1"/>
                </a:solidFill>
              </a:rPr>
              <a:t>Interviewee with mental health condition has no internet access (used to rely on access from work) - has no problem with using the internet except that cannot afford it.</a:t>
            </a:r>
            <a:endParaRPr lang="en-GB" sz="2400" dirty="0">
              <a:solidFill>
                <a:schemeClr val="bg1"/>
              </a:solidFill>
              <a:cs typeface="Arial" panose="020B0604020202020204" pitchFamily="34" charset="0"/>
            </a:endParaRPr>
          </a:p>
        </p:txBody>
      </p:sp>
      <p:sp>
        <p:nvSpPr>
          <p:cNvPr id="8" name="TextBox 7">
            <a:extLst>
              <a:ext uri="{FF2B5EF4-FFF2-40B4-BE49-F238E27FC236}">
                <a16:creationId xmlns:a16="http://schemas.microsoft.com/office/drawing/2014/main" id="{2A65600F-CEF5-4EA6-9F25-A8C8BDE632ED}"/>
              </a:ext>
            </a:extLst>
          </p:cNvPr>
          <p:cNvSpPr txBox="1"/>
          <p:nvPr/>
        </p:nvSpPr>
        <p:spPr>
          <a:xfrm>
            <a:off x="7132320" y="1532124"/>
            <a:ext cx="4826595" cy="2145268"/>
          </a:xfrm>
          <a:prstGeom prst="wedgeRoundRectCallout">
            <a:avLst>
              <a:gd name="adj1" fmla="val 891"/>
              <a:gd name="adj2" fmla="val -66591"/>
              <a:gd name="adj3" fmla="val 16667"/>
            </a:avLst>
          </a:prstGeom>
          <a:solidFill>
            <a:srgbClr val="009999"/>
          </a:solidFill>
        </p:spPr>
        <p:txBody>
          <a:bodyPr wrap="square">
            <a:spAutoFit/>
          </a:bodyPr>
          <a:lstStyle/>
          <a:p>
            <a:pPr lvl="0">
              <a:spcAft>
                <a:spcPts val="600"/>
              </a:spcAft>
              <a:defRPr/>
            </a:pPr>
            <a:r>
              <a:rPr lang="en-GB" sz="2400" dirty="0">
                <a:solidFill>
                  <a:prstClr val="white"/>
                </a:solidFill>
                <a:cs typeface="Arial" panose="020B0604020202020204" pitchFamily="34" charset="0"/>
              </a:rPr>
              <a:t>Others reported easier access</a:t>
            </a:r>
            <a:br>
              <a:rPr lang="en-GB" sz="2400" dirty="0">
                <a:solidFill>
                  <a:prstClr val="white"/>
                </a:solidFill>
                <a:cs typeface="Arial" panose="020B0604020202020204" pitchFamily="34" charset="0"/>
              </a:rPr>
            </a:br>
            <a:r>
              <a:rPr lang="en-GB" sz="2400" dirty="0">
                <a:solidFill>
                  <a:schemeClr val="bg1"/>
                </a:solidFill>
              </a:rPr>
              <a:t>“My daughter has autism and finds going to the surgery very stressful. The phone call appointment removed that barrier.”</a:t>
            </a:r>
          </a:p>
        </p:txBody>
      </p:sp>
      <p:sp>
        <p:nvSpPr>
          <p:cNvPr id="3" name="TextBox 2">
            <a:extLst>
              <a:ext uri="{FF2B5EF4-FFF2-40B4-BE49-F238E27FC236}">
                <a16:creationId xmlns:a16="http://schemas.microsoft.com/office/drawing/2014/main" id="{77A55AE7-4E17-47DB-BB4E-BF2E6795E33D}"/>
              </a:ext>
            </a:extLst>
          </p:cNvPr>
          <p:cNvSpPr txBox="1"/>
          <p:nvPr/>
        </p:nvSpPr>
        <p:spPr>
          <a:xfrm>
            <a:off x="370246" y="3882448"/>
            <a:ext cx="5500202" cy="2639020"/>
          </a:xfrm>
          <a:prstGeom prst="wedgeRoundRectCallout">
            <a:avLst>
              <a:gd name="adj1" fmla="val -22329"/>
              <a:gd name="adj2" fmla="val -67977"/>
              <a:gd name="adj3" fmla="val 16667"/>
            </a:avLst>
          </a:prstGeom>
          <a:solidFill>
            <a:srgbClr val="009999"/>
          </a:solidFill>
        </p:spPr>
        <p:txBody>
          <a:bodyPr wrap="square">
            <a:spAutoFit/>
          </a:bodyPr>
          <a:lstStyle/>
          <a:p>
            <a:pPr lvl="0">
              <a:spcAft>
                <a:spcPts val="600"/>
              </a:spcAft>
              <a:defRPr/>
            </a:pPr>
            <a:r>
              <a:rPr lang="en-GB" sz="2400" dirty="0">
                <a:solidFill>
                  <a:prstClr val="white"/>
                </a:solidFill>
                <a:cs typeface="Arial" panose="020B0604020202020204" pitchFamily="34" charset="0"/>
              </a:rPr>
              <a:t>Family carers have felt isolated and with fewer resources</a:t>
            </a:r>
          </a:p>
          <a:p>
            <a:pPr>
              <a:spcAft>
                <a:spcPts val="600"/>
              </a:spcAft>
              <a:defRPr/>
            </a:pPr>
            <a:r>
              <a:rPr lang="en-GB" sz="2400" dirty="0">
                <a:solidFill>
                  <a:prstClr val="white"/>
                </a:solidFill>
                <a:cs typeface="Arial" panose="020B0604020202020204" pitchFamily="34" charset="0"/>
              </a:rPr>
              <a:t>“Left me exhausted and mentally drained caring for a severe learning disability child without help for over 6 weeks although I wasn't well myself.” </a:t>
            </a:r>
          </a:p>
        </p:txBody>
      </p:sp>
      <p:sp>
        <p:nvSpPr>
          <p:cNvPr id="7" name="TextBox 6">
            <a:extLst>
              <a:ext uri="{FF2B5EF4-FFF2-40B4-BE49-F238E27FC236}">
                <a16:creationId xmlns:a16="http://schemas.microsoft.com/office/drawing/2014/main" id="{E42D1A0E-16BE-46B8-88C0-7C5AA9E6A25D}"/>
              </a:ext>
            </a:extLst>
          </p:cNvPr>
          <p:cNvSpPr txBox="1"/>
          <p:nvPr/>
        </p:nvSpPr>
        <p:spPr>
          <a:xfrm>
            <a:off x="6190150" y="4253242"/>
            <a:ext cx="5768765" cy="2145268"/>
          </a:xfrm>
          <a:prstGeom prst="wedgeRoundRectCallout">
            <a:avLst>
              <a:gd name="adj1" fmla="val -24553"/>
              <a:gd name="adj2" fmla="val -66617"/>
              <a:gd name="adj3" fmla="val 16667"/>
            </a:avLst>
          </a:prstGeom>
          <a:solidFill>
            <a:srgbClr val="E73E97"/>
          </a:solidFill>
        </p:spPr>
        <p:txBody>
          <a:bodyPr wrap="square">
            <a:spAutoFit/>
          </a:bodyPr>
          <a:lstStyle/>
          <a:p>
            <a:pPr>
              <a:spcAft>
                <a:spcPts val="600"/>
              </a:spcAft>
              <a:defRPr/>
            </a:pPr>
            <a:r>
              <a:rPr lang="en-GB" sz="2400" dirty="0">
                <a:solidFill>
                  <a:prstClr val="white"/>
                </a:solidFill>
                <a:cs typeface="Arial" panose="020B0604020202020204" pitchFamily="34" charset="0"/>
              </a:rPr>
              <a:t>Interviewee with learning difficulties found it difficult to communicate with the receptionist as his disability wasn’t taken into consideration. They spoke fast and made him feel uncomfortable.</a:t>
            </a:r>
            <a:endParaRPr lang="en-GB" sz="2400" dirty="0">
              <a:solidFill>
                <a:schemeClr val="bg1"/>
              </a:solidFill>
              <a:cs typeface="Arial" panose="020B0604020202020204" pitchFamily="34" charset="0"/>
            </a:endParaRPr>
          </a:p>
        </p:txBody>
      </p:sp>
    </p:spTree>
    <p:extLst>
      <p:ext uri="{BB962C8B-B14F-4D97-AF65-F5344CB8AC3E}">
        <p14:creationId xmlns:p14="http://schemas.microsoft.com/office/powerpoint/2010/main" val="3301236764"/>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474563" y="466650"/>
            <a:ext cx="10679212" cy="5940088"/>
          </a:xfrm>
          <a:prstGeom prst="rect">
            <a:avLst/>
          </a:prstGeom>
          <a:noFill/>
        </p:spPr>
        <p:txBody>
          <a:bodyPr wrap="square" rtlCol="0">
            <a:spAutoFit/>
          </a:bodyPr>
          <a:lstStyle/>
          <a:p>
            <a:pPr lvl="0">
              <a:defRPr/>
            </a:pPr>
            <a:r>
              <a:rPr lang="en-GB" sz="4400" b="1" dirty="0">
                <a:solidFill>
                  <a:prstClr val="white"/>
                </a:solidFill>
                <a:cs typeface="Arial" panose="020B0604020202020204" pitchFamily="34" charset="0"/>
              </a:rPr>
              <a:t>How NHS Wandsworth has been working to tackle health inequalities </a:t>
            </a:r>
          </a:p>
          <a:p>
            <a:pPr lvl="0">
              <a:defRPr/>
            </a:pPr>
            <a:br>
              <a:rPr lang="en-GB" sz="4400" b="1" dirty="0">
                <a:solidFill>
                  <a:prstClr val="white"/>
                </a:solidFill>
                <a:cs typeface="Arial" panose="020B0604020202020204" pitchFamily="34" charset="0"/>
              </a:rPr>
            </a:br>
            <a:r>
              <a:rPr lang="en-GB" sz="4400" b="1" i="1" dirty="0">
                <a:solidFill>
                  <a:prstClr val="white"/>
                </a:solidFill>
                <a:cs typeface="Arial" panose="020B0604020202020204" pitchFamily="34" charset="0"/>
              </a:rPr>
              <a:t>Mike Proctor, Director of Transformation &amp; Naomi Good, Engagement Manager, NHS Wandsworth.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4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66854507"/>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1F6AE75-7B18-44C9-9AF8-1F6E3C1C98F0}"/>
              </a:ext>
            </a:extLst>
          </p:cNvPr>
          <p:cNvPicPr>
            <a:picLocks noChangeAspect="1"/>
          </p:cNvPicPr>
          <p:nvPr/>
        </p:nvPicPr>
        <p:blipFill>
          <a:blip r:embed="rId3"/>
          <a:stretch>
            <a:fillRect/>
          </a:stretch>
        </p:blipFill>
        <p:spPr>
          <a:xfrm>
            <a:off x="2298344" y="922088"/>
            <a:ext cx="7595311" cy="5013823"/>
          </a:xfrm>
          <a:prstGeom prst="rect">
            <a:avLst/>
          </a:prstGeom>
        </p:spPr>
      </p:pic>
    </p:spTree>
    <p:extLst>
      <p:ext uri="{BB962C8B-B14F-4D97-AF65-F5344CB8AC3E}">
        <p14:creationId xmlns:p14="http://schemas.microsoft.com/office/powerpoint/2010/main" val="3487254505"/>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7C0690F-F621-4FE6-B8DD-2F3F2471C63A}"/>
              </a:ext>
            </a:extLst>
          </p:cNvPr>
          <p:cNvSpPr txBox="1"/>
          <p:nvPr/>
        </p:nvSpPr>
        <p:spPr>
          <a:xfrm>
            <a:off x="781464" y="1480602"/>
            <a:ext cx="5314536" cy="13255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GB" sz="4400" b="0" i="0" u="none" strike="noStrike" kern="1200" cap="none" spc="0" normalizeH="0" baseline="0" noProof="0" dirty="0">
                <a:ln>
                  <a:noFill/>
                </a:ln>
                <a:solidFill>
                  <a:prstClr val="white"/>
                </a:solidFill>
                <a:effectLst/>
                <a:uLnTx/>
                <a:uFillTx/>
                <a:latin typeface="Calibri" panose="020F0502020204030204"/>
                <a:ea typeface="+mn-ea"/>
                <a:cs typeface="+mn-cs"/>
              </a:rPr>
              <a:t>Todays event:</a:t>
            </a:r>
          </a:p>
          <a:p>
            <a:pPr marL="0" marR="0" lvl="0" indent="0" algn="l" defTabSz="914400" rtl="0" eaLnBrk="1" fontAlgn="auto" latinLnBrk="0" hangingPunct="1">
              <a:lnSpc>
                <a:spcPct val="90000"/>
              </a:lnSpc>
              <a:spcBef>
                <a:spcPct val="0"/>
              </a:spcBef>
              <a:spcAft>
                <a:spcPts val="600"/>
              </a:spcAft>
              <a:buClrTx/>
              <a:buSzTx/>
              <a:buFontTx/>
              <a:buNone/>
              <a:tabLst/>
              <a:defRPr/>
            </a:pPr>
            <a:endPar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GB" sz="4400" b="0" i="0" u="none" strike="noStrike" kern="1200" cap="none" spc="0" normalizeH="0" baseline="0" noProof="0" dirty="0">
                <a:ln>
                  <a:noFill/>
                </a:ln>
                <a:solidFill>
                  <a:prstClr val="white"/>
                </a:solidFill>
                <a:effectLst/>
                <a:uLnTx/>
                <a:uFillTx/>
                <a:latin typeface="Calibri" panose="020F0502020204030204"/>
                <a:ea typeface="+mn-ea"/>
                <a:cs typeface="+mn-cs"/>
              </a:rPr>
              <a:t>Health Inequalities in </a:t>
            </a:r>
            <a:r>
              <a:rPr kumimoji="0" lang="en-GB" sz="4400" b="0" i="0" u="none" strike="noStrike" kern="1200" cap="none" spc="0" normalizeH="0" baseline="0" noProof="0" dirty="0" err="1">
                <a:ln>
                  <a:noFill/>
                </a:ln>
                <a:solidFill>
                  <a:prstClr val="white"/>
                </a:solidFill>
                <a:effectLst/>
                <a:uLnTx/>
                <a:uFillTx/>
                <a:latin typeface="Calibri" panose="020F0502020204030204"/>
                <a:ea typeface="+mn-ea"/>
                <a:cs typeface="+mn-cs"/>
              </a:rPr>
              <a:t>Wandworth</a:t>
            </a:r>
            <a:endParaRPr kumimoji="0" lang="en-US" sz="4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6" name="Freeform: Shape 15">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7B53C745-BCBB-4075-BCCE-529D3E8C8A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9024" y="206425"/>
            <a:ext cx="5199480" cy="519948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977789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474563" y="466650"/>
            <a:ext cx="10679212" cy="7048083"/>
          </a:xfrm>
          <a:prstGeom prst="rect">
            <a:avLst/>
          </a:prstGeom>
          <a:noFill/>
        </p:spPr>
        <p:txBody>
          <a:bodyPr wrap="square" rtlCol="0">
            <a:spAutoFit/>
          </a:bodyPr>
          <a:lstStyle/>
          <a:p>
            <a:pPr lvl="0">
              <a:defRPr/>
            </a:pPr>
            <a:r>
              <a:rPr lang="en-GB" sz="4400" b="1" dirty="0">
                <a:solidFill>
                  <a:prstClr val="white"/>
                </a:solidFill>
                <a:cs typeface="Arial" panose="020B0604020202020204" pitchFamily="34" charset="0"/>
              </a:rPr>
              <a:t>Taster &amp; discussion sessions</a:t>
            </a:r>
          </a:p>
          <a:p>
            <a:pPr marL="342900" lvl="0" indent="-342900">
              <a:buFont typeface="Arial" panose="020B0604020202020204" pitchFamily="34" charset="0"/>
              <a:buChar char="•"/>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We will arrange for everyone to be in a group to </a:t>
            </a:r>
            <a:r>
              <a:rPr lang="en-GB" sz="2400" b="1" dirty="0">
                <a:solidFill>
                  <a:prstClr val="white"/>
                </a:solidFill>
                <a:cs typeface="Arial" panose="020B0604020202020204" pitchFamily="34" charset="0"/>
              </a:rPr>
              <a:t>discuss each of the 4 topics</a:t>
            </a:r>
            <a:r>
              <a:rPr lang="en-GB" sz="2400" dirty="0">
                <a:solidFill>
                  <a:prstClr val="white"/>
                </a:solidFill>
                <a:cs typeface="Arial" panose="020B0604020202020204" pitchFamily="34" charset="0"/>
              </a:rPr>
              <a:t>.</a:t>
            </a:r>
            <a:br>
              <a:rPr lang="en-GB" sz="2400" dirty="0">
                <a:solidFill>
                  <a:prstClr val="white"/>
                </a:solidFill>
                <a:cs typeface="Arial" panose="020B0604020202020204" pitchFamily="34" charset="0"/>
              </a:rPr>
            </a:b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To make this as easy as possible for us and you to manage, we will put people into ‘virtual rooms in groups’. </a:t>
            </a:r>
          </a:p>
          <a:p>
            <a:pPr lvl="0">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The presenters/facilitators for each topic will spend a 15 minute session with each group.</a:t>
            </a:r>
          </a:p>
          <a:p>
            <a:pPr marL="342900" lvl="0" indent="-342900">
              <a:buFont typeface="Arial" panose="020B0604020202020204" pitchFamily="34" charset="0"/>
              <a:buChar char="•"/>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After each session the presenter/facilitator will change group. </a:t>
            </a:r>
          </a:p>
          <a:p>
            <a:pPr lvl="0">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b="1" dirty="0">
                <a:solidFill>
                  <a:prstClr val="white"/>
                </a:solidFill>
                <a:cs typeface="Arial" panose="020B0604020202020204" pitchFamily="34" charset="0"/>
              </a:rPr>
              <a:t>If you want to take a break, put yourself on mute/turn off your camera </a:t>
            </a:r>
            <a:r>
              <a:rPr lang="en-GB" sz="2400" dirty="0">
                <a:solidFill>
                  <a:prstClr val="white"/>
                </a:solidFill>
                <a:cs typeface="Arial" panose="020B0604020202020204" pitchFamily="34" charset="0"/>
              </a:rPr>
              <a:t>and </a:t>
            </a:r>
            <a:r>
              <a:rPr lang="en-GB" sz="2400" b="1" dirty="0">
                <a:solidFill>
                  <a:prstClr val="white"/>
                </a:solidFill>
                <a:cs typeface="Arial" panose="020B0604020202020204" pitchFamily="34" charset="0"/>
              </a:rPr>
              <a:t>look out for when the next presenter arrives </a:t>
            </a:r>
            <a:r>
              <a:rPr lang="en-GB" sz="2400" dirty="0">
                <a:solidFill>
                  <a:prstClr val="white"/>
                </a:solidFill>
                <a:cs typeface="Arial" panose="020B0604020202020204" pitchFamily="34" charset="0"/>
              </a:rPr>
              <a:t>for the next session.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br>
            <a:endParaRPr kumimoji="0" lang="en-GB" sz="240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6766334"/>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474563" y="466650"/>
            <a:ext cx="10679212" cy="6617196"/>
          </a:xfrm>
          <a:prstGeom prst="rect">
            <a:avLst/>
          </a:prstGeom>
          <a:noFill/>
        </p:spPr>
        <p:txBody>
          <a:bodyPr wrap="square" lIns="91440" tIns="45720" rIns="91440" bIns="45720" rtlCol="0" anchor="t">
            <a:spAutoFit/>
          </a:bodyPr>
          <a:lstStyle/>
          <a:p>
            <a:pPr marL="457200" indent="-457200" fontAlgn="t">
              <a:spcAft>
                <a:spcPts val="1200"/>
              </a:spcAft>
              <a:buAutoNum type="arabicPeriod"/>
            </a:pPr>
            <a:r>
              <a:rPr lang="en-GB" sz="2400" b="1" dirty="0">
                <a:solidFill>
                  <a:schemeClr val="bg1"/>
                </a:solidFill>
                <a:latin typeface="Calibri" panose="020F0502020204030204" pitchFamily="34" charset="0"/>
              </a:rPr>
              <a:t>Digital appointments </a:t>
            </a:r>
            <a:br>
              <a:rPr lang="en-GB" sz="2400" dirty="0">
                <a:solidFill>
                  <a:schemeClr val="bg1"/>
                </a:solidFill>
                <a:latin typeface="Calibri" panose="020F0502020204030204" pitchFamily="34" charset="0"/>
              </a:rPr>
            </a:br>
            <a:r>
              <a:rPr lang="en-GB" sz="2400" dirty="0">
                <a:solidFill>
                  <a:schemeClr val="bg1"/>
                </a:solidFill>
                <a:latin typeface="Calibri" panose="020F0502020204030204" pitchFamily="34" charset="0"/>
              </a:rPr>
              <a:t>Sarah Cook, HWW Manager &amp; Naomi Good – NHS Wandsworth PPI Manager</a:t>
            </a:r>
          </a:p>
          <a:p>
            <a:pPr marL="457200" indent="-457200" fontAlgn="t">
              <a:spcAft>
                <a:spcPts val="1200"/>
              </a:spcAft>
              <a:buAutoNum type="arabicPeriod"/>
            </a:pPr>
            <a:r>
              <a:rPr lang="en-GB" sz="2400" b="1" dirty="0">
                <a:solidFill>
                  <a:schemeClr val="bg1"/>
                </a:solidFill>
                <a:latin typeface="Calibri" panose="020F0502020204030204" pitchFamily="34" charset="0"/>
              </a:rPr>
              <a:t>Community communications and conversations </a:t>
            </a:r>
            <a:br>
              <a:rPr lang="en-GB" sz="2400" dirty="0">
                <a:solidFill>
                  <a:schemeClr val="bg1"/>
                </a:solidFill>
                <a:latin typeface="Calibri" panose="020F0502020204030204" pitchFamily="34" charset="0"/>
              </a:rPr>
            </a:br>
            <a:r>
              <a:rPr lang="en-GB" sz="2400" dirty="0">
                <a:solidFill>
                  <a:schemeClr val="bg1"/>
                </a:solidFill>
                <a:latin typeface="Calibri" panose="020F0502020204030204" pitchFamily="34" charset="0"/>
              </a:rPr>
              <a:t>Gijs Van Amelsvoort, WCA/HWW Communications Officer &amp; Delia Fitsimmons, HWW Engagement and Outreach Lead</a:t>
            </a:r>
          </a:p>
          <a:p>
            <a:pPr marL="457200" indent="-457200" fontAlgn="t">
              <a:spcAft>
                <a:spcPts val="1200"/>
              </a:spcAft>
              <a:buAutoNum type="arabicPeriod"/>
            </a:pPr>
            <a:r>
              <a:rPr lang="en-GB" sz="2400" b="1" dirty="0">
                <a:solidFill>
                  <a:schemeClr val="bg1"/>
                </a:solidFill>
                <a:latin typeface="Calibri"/>
                <a:cs typeface="Calibri"/>
              </a:rPr>
              <a:t>Mental health wellbeing</a:t>
            </a:r>
            <a:br>
              <a:rPr lang="en-GB" sz="2400" b="1" dirty="0">
                <a:latin typeface="Calibri" panose="020F0502020204030204" pitchFamily="34" charset="0"/>
              </a:rPr>
            </a:br>
            <a:r>
              <a:rPr lang="en-GB" sz="2400" dirty="0">
                <a:solidFill>
                  <a:schemeClr val="bg1"/>
                </a:solidFill>
                <a:latin typeface="Calibri"/>
                <a:cs typeface="Calibri"/>
              </a:rPr>
              <a:t>Noel Brown, Melissa Mehmet, Susan </a:t>
            </a:r>
            <a:r>
              <a:rPr lang="en-GB" sz="2400" dirty="0" err="1">
                <a:solidFill>
                  <a:schemeClr val="bg1"/>
                </a:solidFill>
                <a:latin typeface="Calibri"/>
                <a:cs typeface="Calibri"/>
              </a:rPr>
              <a:t>Akinnaike</a:t>
            </a:r>
            <a:r>
              <a:rPr lang="en-GB" sz="2400" dirty="0">
                <a:solidFill>
                  <a:schemeClr val="bg1"/>
                </a:solidFill>
                <a:latin typeface="Calibri"/>
                <a:cs typeface="Calibri"/>
              </a:rPr>
              <a:t>, Folashade Ojo, Talk Wandsworth Wellbeing Team</a:t>
            </a:r>
          </a:p>
          <a:p>
            <a:pPr marL="457200" indent="-457200" fontAlgn="t">
              <a:spcAft>
                <a:spcPts val="1200"/>
              </a:spcAft>
              <a:buAutoNum type="arabicPeriod"/>
            </a:pPr>
            <a:r>
              <a:rPr lang="en-GB" sz="2400" b="1" dirty="0">
                <a:solidFill>
                  <a:schemeClr val="bg1"/>
                </a:solidFill>
                <a:latin typeface="Calibri" panose="020F0502020204030204" pitchFamily="34" charset="0"/>
              </a:rPr>
              <a:t>Managing and staying well with a Long-Term Condition</a:t>
            </a:r>
            <a:br>
              <a:rPr lang="en-GB" sz="2400" b="1" dirty="0">
                <a:solidFill>
                  <a:schemeClr val="bg1"/>
                </a:solidFill>
                <a:latin typeface="Calibri" panose="020F0502020204030204" pitchFamily="34" charset="0"/>
              </a:rPr>
            </a:br>
            <a:r>
              <a:rPr lang="en-GB" sz="2400" dirty="0">
                <a:solidFill>
                  <a:schemeClr val="bg1"/>
                </a:solidFill>
                <a:latin typeface="Calibri" panose="020F0502020204030204" pitchFamily="34" charset="0"/>
              </a:rPr>
              <a:t>Thomas Herweijer, Project Manager – Long Term Conditions , NHS South West London CCG &amp; Dominic Mehlig HWW Volunteer)</a:t>
            </a:r>
          </a:p>
          <a:p>
            <a:pPr fontAlgn="t"/>
            <a:endParaRPr lang="en-GB" sz="2800" dirty="0">
              <a:solidFill>
                <a:schemeClr val="bg1"/>
              </a:solidFill>
              <a:latin typeface="Arial" panose="020B0604020202020204" pitchFamily="34" charset="0"/>
            </a:endParaRPr>
          </a:p>
          <a:p>
            <a:pPr algn="ctr" fontAlgn="t"/>
            <a:r>
              <a:rPr lang="en-GB" sz="3600" cap="all" dirty="0">
                <a:solidFill>
                  <a:schemeClr val="bg1"/>
                </a:solidFill>
                <a:highlight>
                  <a:srgbClr val="E73E97"/>
                </a:highlight>
                <a:latin typeface="Calibri" panose="020F0502020204030204" pitchFamily="34" charset="0"/>
              </a:rPr>
              <a:t> </a:t>
            </a:r>
            <a:r>
              <a:rPr lang="en-GB" sz="3600" cap="all" dirty="0">
                <a:solidFill>
                  <a:schemeClr val="bg1"/>
                </a:solidFill>
                <a:highlight>
                  <a:srgbClr val="E73E97"/>
                </a:highlight>
              </a:rPr>
              <a:t>Please click - join breakout group session</a:t>
            </a:r>
          </a:p>
          <a:p>
            <a:pPr fontAlgn="t"/>
            <a:endParaRPr lang="en-GB" sz="2800" dirty="0">
              <a:solidFill>
                <a:schemeClr val="bg1"/>
              </a:solidFill>
              <a:latin typeface="Arial" panose="020B0604020202020204" pitchFamily="34" charset="0"/>
            </a:endParaRPr>
          </a:p>
          <a:p>
            <a:pPr fontAlgn="t"/>
            <a:endParaRPr lang="en-GB" sz="2800" dirty="0">
              <a:solidFill>
                <a:schemeClr val="bg1"/>
              </a:solidFill>
              <a:latin typeface="Arial" panose="020B0604020202020204" pitchFamily="34" charset="0"/>
            </a:endParaRPr>
          </a:p>
        </p:txBody>
      </p:sp>
    </p:spTree>
    <p:extLst>
      <p:ext uri="{BB962C8B-B14F-4D97-AF65-F5344CB8AC3E}">
        <p14:creationId xmlns:p14="http://schemas.microsoft.com/office/powerpoint/2010/main" val="104980383"/>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602579" y="612954"/>
            <a:ext cx="10679212" cy="1446550"/>
          </a:xfrm>
          <a:prstGeom prst="rect">
            <a:avLst/>
          </a:prstGeom>
          <a:noFill/>
        </p:spPr>
        <p:txBody>
          <a:bodyPr wrap="square" rtlCol="0">
            <a:spAutoFit/>
          </a:bodyPr>
          <a:lstStyle/>
          <a:p>
            <a:pPr fontAlgn="t"/>
            <a:r>
              <a:rPr lang="en-GB" sz="4400" b="1" dirty="0">
                <a:solidFill>
                  <a:schemeClr val="bg1"/>
                </a:solidFill>
              </a:rPr>
              <a:t>Closing feedback</a:t>
            </a:r>
            <a:endParaRPr lang="en-GB" sz="4400" dirty="0">
              <a:solidFill>
                <a:schemeClr val="bg1"/>
              </a:solidFill>
            </a:endParaRPr>
          </a:p>
          <a:p>
            <a:pPr fontAlgn="t"/>
            <a:r>
              <a:rPr lang="en-GB" sz="4400" dirty="0">
                <a:solidFill>
                  <a:schemeClr val="bg1"/>
                </a:solidFill>
              </a:rPr>
              <a:t> </a:t>
            </a:r>
          </a:p>
        </p:txBody>
      </p:sp>
    </p:spTree>
    <p:extLst>
      <p:ext uri="{BB962C8B-B14F-4D97-AF65-F5344CB8AC3E}">
        <p14:creationId xmlns:p14="http://schemas.microsoft.com/office/powerpoint/2010/main" val="4279121655"/>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7C0690F-F621-4FE6-B8DD-2F3F2471C63A}"/>
              </a:ext>
            </a:extLst>
          </p:cNvPr>
          <p:cNvSpPr txBox="1"/>
          <p:nvPr/>
        </p:nvSpPr>
        <p:spPr>
          <a:xfrm>
            <a:off x="635160" y="2492425"/>
            <a:ext cx="5314536" cy="13255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Together we will: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Monitor progress by local NHS and public health services to tackle health inequalities.</a:t>
            </a:r>
          </a:p>
        </p:txBody>
      </p:sp>
      <p:sp>
        <p:nvSpPr>
          <p:cNvPr id="16" name="Freeform: Shape 15">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7B53C745-BCBB-4075-BCCE-529D3E8C8A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9024" y="206425"/>
            <a:ext cx="5199480" cy="519948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360687863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727363" y="466650"/>
            <a:ext cx="10426411" cy="70480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cs typeface="Arial" panose="020B0604020202020204" pitchFamily="34" charset="0"/>
              </a:rPr>
              <a:t>Health inequalities</a:t>
            </a:r>
            <a:br>
              <a:rPr kumimoji="0" lang="en-GB" sz="4400" b="1" i="0" u="none" strike="noStrike" kern="1200" cap="none" spc="0" normalizeH="0" baseline="0" noProof="0" dirty="0">
                <a:ln>
                  <a:noFill/>
                </a:ln>
                <a:solidFill>
                  <a:prstClr val="white"/>
                </a:solidFill>
                <a:effectLst/>
                <a:uLnTx/>
                <a:uFillTx/>
                <a:cs typeface="Arial" panose="020B0604020202020204" pitchFamily="34" charset="0"/>
              </a:rPr>
            </a:br>
            <a:endParaRPr kumimoji="0" lang="en-GB" sz="2400" b="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cs typeface="Arial" panose="020B0604020202020204" pitchFamily="34" charset="0"/>
              </a:rPr>
              <a:t>What are health inequalities?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cs typeface="Arial" panose="020B0604020202020204" pitchFamily="34" charset="0"/>
              </a:rPr>
              <a:t>Health inequalities are known as unfair and avoidable differences in the health of people across social and population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white"/>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cs typeface="Arial" panose="020B0604020202020204" pitchFamily="34" charset="0"/>
              </a:rPr>
              <a:t>It can affect people’s health and their access to health and social care.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prstClr val="white"/>
                </a:solidFill>
                <a:cs typeface="Arial" panose="020B0604020202020204" pitchFamily="34" charset="0"/>
              </a:rPr>
              <a:t>Why talk about this?</a:t>
            </a:r>
            <a:br>
              <a:rPr kumimoji="0" lang="en-GB" sz="2400" b="1" i="0" u="none" strike="noStrike" kern="1200" cap="none" spc="0" normalizeH="0" baseline="0" noProof="0" dirty="0">
                <a:ln>
                  <a:noFill/>
                </a:ln>
                <a:solidFill>
                  <a:prstClr val="white"/>
                </a:solidFill>
                <a:effectLst/>
                <a:uLnTx/>
                <a:uFillTx/>
              </a:rPr>
            </a:br>
            <a:endParaRPr kumimoji="0" lang="en-GB" sz="2400" b="0" i="0" u="none" strike="noStrike" kern="120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white"/>
                </a:solidFill>
                <a:cs typeface="Arial" panose="020B0604020202020204" pitchFamily="34" charset="0"/>
              </a:rPr>
              <a:t>The Marmot review in 2010 was clear that the NHS and local councils can help tackle them. The review already highlighted the impact of inequalities on people’s health – and </a:t>
            </a:r>
            <a:r>
              <a:rPr lang="en-GB" sz="2400" dirty="0" err="1">
                <a:solidFill>
                  <a:prstClr val="white"/>
                </a:solidFill>
                <a:cs typeface="Arial" panose="020B0604020202020204" pitchFamily="34" charset="0"/>
              </a:rPr>
              <a:t>Covid</a:t>
            </a:r>
            <a:r>
              <a:rPr lang="en-GB" sz="2400" dirty="0">
                <a:solidFill>
                  <a:prstClr val="white"/>
                </a:solidFill>
                <a:cs typeface="Arial" panose="020B0604020202020204" pitchFamily="34" charset="0"/>
              </a:rPr>
              <a:t> has brought the issue to the fore.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6088911"/>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882794" y="1230578"/>
            <a:ext cx="1042641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74504A6A-156A-4AE3-A0FE-851D81CC9103}"/>
              </a:ext>
            </a:extLst>
          </p:cNvPr>
          <p:cNvSpPr txBox="1"/>
          <p:nvPr/>
        </p:nvSpPr>
        <p:spPr>
          <a:xfrm>
            <a:off x="474563" y="128019"/>
            <a:ext cx="10679212" cy="29238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Agenda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4400" dirty="0">
              <a:solidFill>
                <a:prstClr val="white"/>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2" name="Table 1">
            <a:extLst>
              <a:ext uri="{FF2B5EF4-FFF2-40B4-BE49-F238E27FC236}">
                <a16:creationId xmlns:a16="http://schemas.microsoft.com/office/drawing/2014/main" id="{EDC75640-1C7F-4A4C-A56A-29C153A55FB3}"/>
              </a:ext>
            </a:extLst>
          </p:cNvPr>
          <p:cNvGraphicFramePr>
            <a:graphicFrameLocks noGrp="1"/>
          </p:cNvGraphicFramePr>
          <p:nvPr>
            <p:extLst>
              <p:ext uri="{D42A27DB-BD31-4B8C-83A1-F6EECF244321}">
                <p14:modId xmlns:p14="http://schemas.microsoft.com/office/powerpoint/2010/main" val="2702395104"/>
              </p:ext>
            </p:extLst>
          </p:nvPr>
        </p:nvGraphicFramePr>
        <p:xfrm>
          <a:off x="474563" y="1018904"/>
          <a:ext cx="11242874" cy="5544621"/>
        </p:xfrm>
        <a:graphic>
          <a:graphicData uri="http://schemas.openxmlformats.org/drawingml/2006/table">
            <a:tbl>
              <a:tblPr firstRow="1" firstCol="1" bandRow="1">
                <a:tableStyleId>{5940675A-B579-460E-94D1-54222C63F5DA}</a:tableStyleId>
              </a:tblPr>
              <a:tblGrid>
                <a:gridCol w="1155690">
                  <a:extLst>
                    <a:ext uri="{9D8B030D-6E8A-4147-A177-3AD203B41FA5}">
                      <a16:colId xmlns:a16="http://schemas.microsoft.com/office/drawing/2014/main" val="3092843012"/>
                    </a:ext>
                  </a:extLst>
                </a:gridCol>
                <a:gridCol w="10087184">
                  <a:extLst>
                    <a:ext uri="{9D8B030D-6E8A-4147-A177-3AD203B41FA5}">
                      <a16:colId xmlns:a16="http://schemas.microsoft.com/office/drawing/2014/main" val="1375537628"/>
                    </a:ext>
                  </a:extLst>
                </a:gridCol>
              </a:tblGrid>
              <a:tr h="815869">
                <a:tc>
                  <a:txBody>
                    <a:bodyPr/>
                    <a:lstStyle/>
                    <a:p>
                      <a:r>
                        <a:rPr lang="en-GB" sz="2400" dirty="0">
                          <a:solidFill>
                            <a:schemeClr val="bg1"/>
                          </a:solidFill>
                          <a:effectLst/>
                        </a:rPr>
                        <a:t>1:00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solidFill>
                          <a:effectLst/>
                        </a:rPr>
                        <a:t>Introduction – </a:t>
                      </a:r>
                      <a:r>
                        <a:rPr lang="en-GB" sz="2400" dirty="0">
                          <a:solidFill>
                            <a:schemeClr val="bg1"/>
                          </a:solidFill>
                          <a:effectLst/>
                          <a:latin typeface="Calibri" panose="020F0502020204030204" pitchFamily="34" charset="0"/>
                          <a:ea typeface="Calibri" panose="020F0502020204030204" pitchFamily="34" charset="0"/>
                        </a:rPr>
                        <a:t>What do health inequalities look like in Wandsworth?</a:t>
                      </a:r>
                    </a:p>
                    <a:p>
                      <a:r>
                        <a:rPr lang="en-GB" sz="2400" i="1" dirty="0">
                          <a:solidFill>
                            <a:schemeClr val="bg1"/>
                          </a:solidFill>
                          <a:effectLst/>
                        </a:rPr>
                        <a:t> – Stephen Hickey – Healthwatch Wandsworth Chair</a:t>
                      </a: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24311291"/>
                  </a:ext>
                </a:extLst>
              </a:tr>
              <a:tr h="1223803">
                <a:tc>
                  <a:txBody>
                    <a:bodyPr/>
                    <a:lstStyle/>
                    <a:p>
                      <a:r>
                        <a:rPr lang="en-GB" sz="2400" dirty="0">
                          <a:solidFill>
                            <a:schemeClr val="bg1"/>
                          </a:solidFill>
                          <a:effectLst/>
                        </a:rPr>
                        <a:t>1:10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solidFill>
                          <a:effectLst/>
                        </a:rPr>
                        <a:t>How NHS Wandsworth has been working to tackle health inequalities </a:t>
                      </a:r>
                      <a:br>
                        <a:rPr lang="en-GB" sz="2400" dirty="0">
                          <a:solidFill>
                            <a:schemeClr val="bg1"/>
                          </a:solidFill>
                          <a:effectLst/>
                        </a:rPr>
                      </a:br>
                      <a:r>
                        <a:rPr lang="en-GB" sz="2400" i="1" dirty="0">
                          <a:solidFill>
                            <a:schemeClr val="bg1"/>
                          </a:solidFill>
                          <a:effectLst/>
                        </a:rPr>
                        <a:t>- Mike Proctor, Director of Transformation &amp; Naomi Good, Engagement Manager, NHS Wandsworth. </a:t>
                      </a:r>
                      <a:endParaRPr lang="en-GB" sz="2400" i="1" dirty="0">
                        <a:solidFill>
                          <a:schemeClr val="bg1"/>
                        </a:solidFill>
                        <a:effectLst/>
                        <a:latin typeface="Calibri" panose="020F0502020204030204" pitchFamily="34" charset="0"/>
                        <a:ea typeface="Calibri" panose="020F0502020204030204" pitchFamily="34" charset="0"/>
                      </a:endParaRP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5242111"/>
                  </a:ext>
                </a:extLst>
              </a:tr>
              <a:tr h="407934">
                <a:tc>
                  <a:txBody>
                    <a:bodyPr/>
                    <a:lstStyle/>
                    <a:p>
                      <a:r>
                        <a:rPr lang="en-GB" sz="2400" dirty="0">
                          <a:solidFill>
                            <a:schemeClr val="bg1"/>
                          </a:solidFill>
                          <a:effectLst/>
                        </a:rPr>
                        <a:t>1:30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2400" dirty="0">
                          <a:solidFill>
                            <a:schemeClr val="bg1"/>
                          </a:solidFill>
                          <a:effectLst/>
                        </a:rPr>
                        <a:t>How Wandsworth Council has been working to tackle health inequalities </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29398703"/>
                  </a:ext>
                </a:extLst>
              </a:tr>
              <a:tr h="407934">
                <a:tc>
                  <a:txBody>
                    <a:bodyPr/>
                    <a:lstStyle/>
                    <a:p>
                      <a:r>
                        <a:rPr lang="en-GB" sz="2400" dirty="0">
                          <a:solidFill>
                            <a:schemeClr val="bg1"/>
                          </a:solidFill>
                          <a:effectLst/>
                        </a:rPr>
                        <a:t>1:40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2400" dirty="0">
                          <a:solidFill>
                            <a:schemeClr val="bg1"/>
                          </a:solidFill>
                          <a:effectLst/>
                        </a:rPr>
                        <a:t>5 min comfort break </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85551538"/>
                  </a:ext>
                </a:extLst>
              </a:tr>
              <a:tr h="407934">
                <a:tc>
                  <a:txBody>
                    <a:bodyPr/>
                    <a:lstStyle/>
                    <a:p>
                      <a:r>
                        <a:rPr lang="en-GB" sz="2400" dirty="0">
                          <a:solidFill>
                            <a:schemeClr val="bg1"/>
                          </a:solidFill>
                          <a:effectLst/>
                        </a:rPr>
                        <a:t>1:45</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solidFill>
                          <a:effectLst/>
                        </a:rPr>
                        <a:t>Introduction to breakout topics</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03352363"/>
                  </a:ext>
                </a:extLst>
              </a:tr>
              <a:tr h="1465279">
                <a:tc>
                  <a:txBody>
                    <a:bodyPr/>
                    <a:lstStyle/>
                    <a:p>
                      <a:r>
                        <a:rPr lang="en-GB" sz="2400" dirty="0">
                          <a:solidFill>
                            <a:schemeClr val="bg1"/>
                          </a:solidFill>
                          <a:effectLst/>
                        </a:rPr>
                        <a:t>1:50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2400" dirty="0">
                          <a:solidFill>
                            <a:schemeClr val="bg1"/>
                          </a:solidFill>
                          <a:effectLst/>
                        </a:rPr>
                        <a:t>4 break-out topics</a:t>
                      </a:r>
                    </a:p>
                    <a:p>
                      <a:r>
                        <a:rPr lang="en-GB" sz="2400" dirty="0">
                          <a:solidFill>
                            <a:schemeClr val="bg1"/>
                          </a:solidFill>
                          <a:effectLst/>
                        </a:rPr>
                        <a:t>Digital appointments, community communications and conversations, mental health wellbeing and Managing and Long-Term Conditions</a:t>
                      </a: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48536035"/>
                  </a:ext>
                </a:extLst>
              </a:tr>
              <a:tr h="407934">
                <a:tc>
                  <a:txBody>
                    <a:bodyPr/>
                    <a:lstStyle/>
                    <a:p>
                      <a:r>
                        <a:rPr lang="en-GB" sz="2400" dirty="0">
                          <a:solidFill>
                            <a:schemeClr val="bg1"/>
                          </a:solidFill>
                          <a:effectLst/>
                        </a:rPr>
                        <a:t>3:10</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2400" dirty="0">
                          <a:solidFill>
                            <a:schemeClr val="bg1"/>
                          </a:solidFill>
                          <a:effectLst/>
                          <a:latin typeface="Calibri" panose="020F0502020204030204" pitchFamily="34" charset="0"/>
                          <a:ea typeface="Calibri" panose="020F0502020204030204" pitchFamily="34" charset="0"/>
                        </a:rPr>
                        <a:t>Closing feedback</a:t>
                      </a: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04950563"/>
                  </a:ext>
                </a:extLst>
              </a:tr>
              <a:tr h="407934">
                <a:tc>
                  <a:txBody>
                    <a:bodyPr/>
                    <a:lstStyle/>
                    <a:p>
                      <a:r>
                        <a:rPr lang="en-GB" sz="2400" dirty="0">
                          <a:solidFill>
                            <a:schemeClr val="bg1"/>
                          </a:solidFill>
                          <a:effectLst/>
                        </a:rPr>
                        <a:t>3:20-25</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2400" dirty="0">
                          <a:solidFill>
                            <a:schemeClr val="bg1"/>
                          </a:solidFill>
                          <a:effectLst/>
                        </a:rPr>
                        <a:t>Close </a:t>
                      </a:r>
                      <a:endParaRPr lang="en-GB" sz="2400" dirty="0">
                        <a:solidFill>
                          <a:schemeClr val="bg1"/>
                        </a:solidFill>
                        <a:effectLst/>
                        <a:latin typeface="Calibri" panose="020F0502020204030204" pitchFamily="34" charset="0"/>
                        <a:ea typeface="Calibri" panose="020F0502020204030204" pitchFamily="34" charset="0"/>
                      </a:endParaRPr>
                    </a:p>
                  </a:txBody>
                  <a:tcPr marL="27010" marR="2701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34833758"/>
                  </a:ext>
                </a:extLst>
              </a:tr>
            </a:tbl>
          </a:graphicData>
        </a:graphic>
      </p:graphicFrame>
    </p:spTree>
    <p:extLst>
      <p:ext uri="{BB962C8B-B14F-4D97-AF65-F5344CB8AC3E}">
        <p14:creationId xmlns:p14="http://schemas.microsoft.com/office/powerpoint/2010/main" val="4107354259"/>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79455B-260F-4A92-95A3-16070EEECE5B}"/>
              </a:ext>
            </a:extLst>
          </p:cNvPr>
          <p:cNvSpPr txBox="1"/>
          <p:nvPr/>
        </p:nvSpPr>
        <p:spPr>
          <a:xfrm>
            <a:off x="882794" y="1230578"/>
            <a:ext cx="1042641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89879697-5C2E-42CB-8D86-8AE23BA8CFA4}"/>
              </a:ext>
            </a:extLst>
          </p:cNvPr>
          <p:cNvSpPr txBox="1"/>
          <p:nvPr/>
        </p:nvSpPr>
        <p:spPr>
          <a:xfrm>
            <a:off x="683623" y="705177"/>
            <a:ext cx="11114132" cy="54476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Reminder:</a:t>
            </a:r>
          </a:p>
          <a:p>
            <a:pPr marL="571500" indent="-571500">
              <a:spcAft>
                <a:spcPts val="1200"/>
              </a:spcAft>
              <a:buFont typeface="Arial" panose="020B0604020202020204" pitchFamily="34" charset="0"/>
              <a:buChar char="•"/>
              <a:defRPr/>
            </a:pPr>
            <a:r>
              <a:rPr lang="en-GB" sz="4000" dirty="0">
                <a:solidFill>
                  <a:prstClr val="white"/>
                </a:solidFill>
                <a:latin typeface="Calibri" panose="020F0502020204030204"/>
                <a:cs typeface="Arial" panose="020B0604020202020204" pitchFamily="34" charset="0"/>
              </a:rPr>
              <a:t>We will record this meeting – please turn off your camera if you don’t want to appear</a:t>
            </a:r>
          </a:p>
          <a:p>
            <a:pPr marL="571500" marR="0" lvl="0" indent="-5715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400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Mute during presentations</a:t>
            </a:r>
          </a:p>
          <a:p>
            <a:pPr marL="571500" marR="0" lvl="0" indent="-5715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400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Remember to unmute when it is question time</a:t>
            </a:r>
          </a:p>
          <a:p>
            <a:pPr marL="571500" marR="0" lvl="0" indent="-5715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400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Any questions can be put in the chat box</a:t>
            </a:r>
          </a:p>
          <a:p>
            <a:pPr marL="571500" marR="0" lvl="0" indent="-5715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400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Presentations will be available after the event</a:t>
            </a:r>
            <a:b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2671493"/>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8F929C7-B829-4FD7-AE5E-8538574213D1}"/>
              </a:ext>
            </a:extLst>
          </p:cNvPr>
          <p:cNvSpPr txBox="1"/>
          <p:nvPr/>
        </p:nvSpPr>
        <p:spPr>
          <a:xfrm>
            <a:off x="709933" y="720971"/>
            <a:ext cx="5094725" cy="1930789"/>
          </a:xfrm>
          <a:prstGeom prst="rect">
            <a:avLst/>
          </a:prstGeom>
        </p:spPr>
        <p:txBody>
          <a:bodyPr vert="horz" lIns="91440" tIns="45720" rIns="91440" bIns="45720" rtlCol="0" anchor="b">
            <a:noAutofit/>
          </a:bodyPr>
          <a:lstStyle/>
          <a:p>
            <a:pPr>
              <a:lnSpc>
                <a:spcPct val="90000"/>
              </a:lnSpc>
              <a:spcBef>
                <a:spcPct val="0"/>
              </a:spcBef>
              <a:spcAft>
                <a:spcPts val="2400"/>
              </a:spcAft>
            </a:pPr>
            <a:r>
              <a:rPr lang="en-GB" sz="4400" b="1" dirty="0">
                <a:solidFill>
                  <a:schemeClr val="bg1"/>
                </a:solidFill>
              </a:rPr>
              <a:t>What do health inequalities look like in Wandsworth?</a:t>
            </a:r>
            <a:endParaRPr lang="en-US" sz="4400" b="1" kern="1200" dirty="0">
              <a:solidFill>
                <a:schemeClr val="bg1"/>
              </a:solidFill>
              <a:ea typeface="+mj-ea"/>
              <a:cs typeface="+mj-cs"/>
            </a:endParaRPr>
          </a:p>
        </p:txBody>
      </p:sp>
      <p:sp>
        <p:nvSpPr>
          <p:cNvPr id="2" name="TextBox 1">
            <a:extLst>
              <a:ext uri="{FF2B5EF4-FFF2-40B4-BE49-F238E27FC236}">
                <a16:creationId xmlns:a16="http://schemas.microsoft.com/office/drawing/2014/main" id="{181E2487-1D25-40DC-B914-2138857CE089}"/>
              </a:ext>
            </a:extLst>
          </p:cNvPr>
          <p:cNvSpPr txBox="1"/>
          <p:nvPr/>
        </p:nvSpPr>
        <p:spPr>
          <a:xfrm>
            <a:off x="433433" y="4391632"/>
            <a:ext cx="10288595" cy="2677656"/>
          </a:xfrm>
          <a:prstGeom prst="rect">
            <a:avLst/>
          </a:prstGeom>
          <a:noFill/>
        </p:spPr>
        <p:txBody>
          <a:bodyPr wrap="square" rtlCol="0">
            <a:spAutoFit/>
          </a:bodyPr>
          <a:lstStyle/>
          <a:p>
            <a:pPr lvl="0">
              <a:defRPr/>
            </a:pPr>
            <a:r>
              <a:rPr lang="en-GB" sz="2400" dirty="0">
                <a:solidFill>
                  <a:prstClr val="white"/>
                </a:solidFill>
                <a:cs typeface="Arial" panose="020B0604020202020204" pitchFamily="34" charset="0"/>
              </a:rPr>
              <a:t>More details available in:</a:t>
            </a: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Wandsworth Director of Public Health Annual Report: </a:t>
            </a:r>
            <a:r>
              <a:rPr lang="en-GB" sz="2400" dirty="0">
                <a:solidFill>
                  <a:srgbClr val="94AEDC"/>
                </a:solidFill>
                <a:cs typeface="Arial" panose="020B0604020202020204" pitchFamily="34" charset="0"/>
                <a:hlinkClick r:id="rId3">
                  <a:extLst>
                    <a:ext uri="{A12FA001-AC4F-418D-AE19-62706E023703}">
                      <ahyp:hlinkClr xmlns:ahyp="http://schemas.microsoft.com/office/drawing/2018/hyperlinkcolor" val="tx"/>
                    </a:ext>
                  </a:extLst>
                </a:hlinkClick>
              </a:rPr>
              <a:t>https://www.datawand.info/director-of-public-health-annual-report/</a:t>
            </a:r>
            <a:endParaRPr lang="en-GB" sz="2400" dirty="0">
              <a:solidFill>
                <a:srgbClr val="94AEDC"/>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Wandsworth Health and Care Plan 2019-2021: </a:t>
            </a:r>
            <a:r>
              <a:rPr lang="en-GB" sz="2400" dirty="0">
                <a:solidFill>
                  <a:srgbClr val="94AEDC"/>
                </a:solidFill>
                <a:hlinkClick r:id="rId4">
                  <a:extLst>
                    <a:ext uri="{A12FA001-AC4F-418D-AE19-62706E023703}">
                      <ahyp:hlinkClr xmlns:ahyp="http://schemas.microsoft.com/office/drawing/2018/hyperlinkcolor" val="tx"/>
                    </a:ext>
                  </a:extLst>
                </a:hlinkClick>
              </a:rPr>
              <a:t>https://www.wandsworth.gov.uk/media/5565/wandsworth_health_care_plan_welcome.pdf</a:t>
            </a:r>
            <a:endParaRPr lang="en-GB" sz="2400" dirty="0">
              <a:solidFill>
                <a:srgbClr val="94AEDC"/>
              </a:solidFill>
              <a:cs typeface="Arial" panose="020B0604020202020204" pitchFamily="34" charset="0"/>
            </a:endParaRPr>
          </a:p>
          <a:p>
            <a:pPr marL="342900" lvl="0" indent="-342900">
              <a:buFont typeface="Arial" panose="020B0604020202020204" pitchFamily="34" charset="0"/>
              <a:buChar char="•"/>
              <a:defRPr/>
            </a:pPr>
            <a:endParaRPr kumimoji="0" lang="en-GB" sz="2400" i="0" u="none" strike="noStrike" kern="1200" cap="none" spc="0" normalizeH="0" baseline="0" noProof="0" dirty="0">
              <a:ln>
                <a:noFill/>
              </a:ln>
              <a:solidFill>
                <a:prstClr val="white"/>
              </a:solidFill>
              <a:effectLst/>
              <a:uLnTx/>
              <a:uFillTx/>
              <a:cs typeface="Arial" panose="020B0604020202020204" pitchFamily="34" charset="0"/>
            </a:endParaRPr>
          </a:p>
        </p:txBody>
      </p:sp>
      <p:pic>
        <p:nvPicPr>
          <p:cNvPr id="3" name="Picture 2">
            <a:extLst>
              <a:ext uri="{FF2B5EF4-FFF2-40B4-BE49-F238E27FC236}">
                <a16:creationId xmlns:a16="http://schemas.microsoft.com/office/drawing/2014/main" id="{7E3D1D06-6AF1-48CB-9071-7FE424B2E7A7}"/>
              </a:ext>
            </a:extLst>
          </p:cNvPr>
          <p:cNvPicPr>
            <a:picLocks noChangeAspect="1"/>
          </p:cNvPicPr>
          <p:nvPr/>
        </p:nvPicPr>
        <p:blipFill>
          <a:blip r:embed="rId5"/>
          <a:stretch>
            <a:fillRect/>
          </a:stretch>
        </p:blipFill>
        <p:spPr>
          <a:xfrm>
            <a:off x="6387343" y="472776"/>
            <a:ext cx="5371224" cy="4781006"/>
          </a:xfrm>
          <a:prstGeom prst="rect">
            <a:avLst/>
          </a:prstGeom>
        </p:spPr>
      </p:pic>
    </p:spTree>
    <p:extLst>
      <p:ext uri="{BB962C8B-B14F-4D97-AF65-F5344CB8AC3E}">
        <p14:creationId xmlns:p14="http://schemas.microsoft.com/office/powerpoint/2010/main" val="3142895943"/>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294182" y="1468631"/>
            <a:ext cx="10046662" cy="4847481"/>
          </a:xfrm>
          <a:prstGeom prst="rect">
            <a:avLst/>
          </a:prstGeom>
          <a:noFill/>
        </p:spPr>
        <p:txBody>
          <a:bodyPr wrap="square" rtlCol="0">
            <a:spAutoFit/>
          </a:bodyPr>
          <a:lstStyle/>
          <a:p>
            <a:pPr marL="800100" lvl="1" indent="-342900">
              <a:spcAft>
                <a:spcPts val="6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The many factors and causes include:</a:t>
            </a:r>
          </a:p>
          <a:p>
            <a:pPr marL="1257300" lvl="2" indent="-342900">
              <a:spcAft>
                <a:spcPts val="6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Physical health status: e.g. life expectancy and health conditions</a:t>
            </a:r>
          </a:p>
          <a:p>
            <a:pPr marL="1257300" lvl="2" indent="-342900">
              <a:spcAft>
                <a:spcPts val="6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Access to care: e.g. availability of treatments</a:t>
            </a:r>
          </a:p>
          <a:p>
            <a:pPr marL="1257300" lvl="2" indent="-342900">
              <a:spcAft>
                <a:spcPts val="6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Psycho-social factors : e.g. isolation and social networks</a:t>
            </a:r>
          </a:p>
          <a:p>
            <a:pPr marL="1257300" lvl="2" indent="-342900">
              <a:spcAft>
                <a:spcPts val="6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Health behaviours: e.g. smoking and alcohol</a:t>
            </a:r>
          </a:p>
          <a:p>
            <a:pPr marL="1257300" lvl="2" indent="-342900">
              <a:spcAft>
                <a:spcPts val="1200"/>
              </a:spcAft>
              <a:buFont typeface="Arial" panose="020B0604020202020204" pitchFamily="34" charset="0"/>
              <a:buChar char="•"/>
              <a:defRPr/>
            </a:pPr>
            <a:r>
              <a:rPr kumimoji="0" lang="en-GB" sz="2400" b="0" i="0" u="none" strike="noStrike" kern="1200" cap="none" spc="0" normalizeH="0" baseline="0" noProof="0" dirty="0">
                <a:ln>
                  <a:noFill/>
                </a:ln>
                <a:solidFill>
                  <a:prstClr val="white"/>
                </a:solidFill>
                <a:effectLst/>
                <a:uLnTx/>
                <a:uFillTx/>
                <a:ea typeface="+mn-ea"/>
                <a:cs typeface="Arial" panose="020B0604020202020204" pitchFamily="34" charset="0"/>
              </a:rPr>
              <a:t>Other determinants of health: e.g. quality of housing, work, surroundings, money and resources, education and skills.</a:t>
            </a:r>
          </a:p>
          <a:p>
            <a:pPr marL="800100" lvl="1" indent="-342900">
              <a:spcAft>
                <a:spcPts val="1200"/>
              </a:spcAft>
              <a:buFont typeface="Arial" panose="020B0604020202020204" pitchFamily="34" charset="0"/>
              <a:buChar char="•"/>
              <a:defRPr/>
            </a:pPr>
            <a:r>
              <a:rPr lang="en-GB" sz="2400" dirty="0">
                <a:solidFill>
                  <a:prstClr val="white"/>
                </a:solidFill>
                <a:cs typeface="Arial" panose="020B0604020202020204" pitchFamily="34" charset="0"/>
              </a:rPr>
              <a:t>They are all inter-related and fit together to contribute </a:t>
            </a:r>
            <a:br>
              <a:rPr lang="en-GB" sz="2400" dirty="0">
                <a:solidFill>
                  <a:prstClr val="white"/>
                </a:solidFill>
                <a:cs typeface="Arial" panose="020B0604020202020204" pitchFamily="34" charset="0"/>
              </a:rPr>
            </a:br>
            <a:r>
              <a:rPr lang="en-GB" sz="2400" dirty="0">
                <a:solidFill>
                  <a:prstClr val="white"/>
                </a:solidFill>
                <a:cs typeface="Arial" panose="020B0604020202020204" pitchFamily="34" charset="0"/>
              </a:rPr>
              <a:t>to our level of health and wellbeing.</a:t>
            </a:r>
          </a:p>
          <a:p>
            <a:pPr marL="800100" lvl="1" indent="-342900">
              <a:spcAft>
                <a:spcPts val="1200"/>
              </a:spcAft>
              <a:buFont typeface="Arial" panose="020B0604020202020204" pitchFamily="34" charset="0"/>
              <a:buChar char="•"/>
              <a:defRPr/>
            </a:pPr>
            <a:r>
              <a:rPr lang="en-GB" sz="2400" dirty="0">
                <a:solidFill>
                  <a:prstClr val="white"/>
                </a:solidFill>
                <a:cs typeface="Arial" panose="020B0604020202020204" pitchFamily="34" charset="0"/>
              </a:rPr>
              <a:t>Today we will be focusing on health and support for </a:t>
            </a:r>
            <a:br>
              <a:rPr lang="en-GB" sz="2400" dirty="0">
                <a:solidFill>
                  <a:prstClr val="white"/>
                </a:solidFill>
                <a:cs typeface="Arial" panose="020B0604020202020204" pitchFamily="34" charset="0"/>
              </a:rPr>
            </a:br>
            <a:r>
              <a:rPr lang="en-GB" sz="2400" dirty="0">
                <a:solidFill>
                  <a:prstClr val="white"/>
                </a:solidFill>
                <a:cs typeface="Arial" panose="020B0604020202020204" pitchFamily="34" charset="0"/>
              </a:rPr>
              <a:t>wellbeing.</a:t>
            </a:r>
          </a:p>
        </p:txBody>
      </p:sp>
      <p:sp>
        <p:nvSpPr>
          <p:cNvPr id="2" name="TextBox 1">
            <a:extLst>
              <a:ext uri="{FF2B5EF4-FFF2-40B4-BE49-F238E27FC236}">
                <a16:creationId xmlns:a16="http://schemas.microsoft.com/office/drawing/2014/main" id="{2F4169F8-B630-41D7-8C85-8E76B0EB378D}"/>
              </a:ext>
            </a:extLst>
          </p:cNvPr>
          <p:cNvSpPr txBox="1"/>
          <p:nvPr/>
        </p:nvSpPr>
        <p:spPr>
          <a:xfrm>
            <a:off x="573514" y="401017"/>
            <a:ext cx="10679212"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Factors &amp; causes of health inequalities</a:t>
            </a:r>
          </a:p>
        </p:txBody>
      </p:sp>
      <p:pic>
        <p:nvPicPr>
          <p:cNvPr id="6" name="Graphic 5" descr="Puzzle">
            <a:extLst>
              <a:ext uri="{FF2B5EF4-FFF2-40B4-BE49-F238E27FC236}">
                <a16:creationId xmlns:a16="http://schemas.microsoft.com/office/drawing/2014/main" id="{3F03E26C-4531-4877-B071-C574E459BE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976147">
            <a:off x="8660132" y="4292249"/>
            <a:ext cx="914400" cy="914400"/>
          </a:xfrm>
          <a:prstGeom prst="rect">
            <a:avLst/>
          </a:prstGeom>
        </p:spPr>
      </p:pic>
      <p:pic>
        <p:nvPicPr>
          <p:cNvPr id="8" name="Graphic 7" descr="Yoga">
            <a:extLst>
              <a:ext uri="{FF2B5EF4-FFF2-40B4-BE49-F238E27FC236}">
                <a16:creationId xmlns:a16="http://schemas.microsoft.com/office/drawing/2014/main" id="{9B9FFE80-51F0-4012-A656-775932D053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586818" y="4409272"/>
            <a:ext cx="1463583" cy="1463583"/>
          </a:xfrm>
          <a:prstGeom prst="rect">
            <a:avLst/>
          </a:prstGeom>
        </p:spPr>
      </p:pic>
      <p:pic>
        <p:nvPicPr>
          <p:cNvPr id="10" name="Graphic 9" descr="Puzzle">
            <a:extLst>
              <a:ext uri="{FF2B5EF4-FFF2-40B4-BE49-F238E27FC236}">
                <a16:creationId xmlns:a16="http://schemas.microsoft.com/office/drawing/2014/main" id="{7C6CA47C-5050-4CAB-9742-3810374A592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74109" y="3458255"/>
            <a:ext cx="914400" cy="914400"/>
          </a:xfrm>
          <a:prstGeom prst="rect">
            <a:avLst/>
          </a:prstGeom>
        </p:spPr>
      </p:pic>
      <p:pic>
        <p:nvPicPr>
          <p:cNvPr id="12" name="Graphic 11" descr="Puzzle">
            <a:extLst>
              <a:ext uri="{FF2B5EF4-FFF2-40B4-BE49-F238E27FC236}">
                <a16:creationId xmlns:a16="http://schemas.microsoft.com/office/drawing/2014/main" id="{E166A2B5-E5EC-4AD6-B9CE-28E2EB6AFF4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793366">
            <a:off x="11050401" y="4321652"/>
            <a:ext cx="914400" cy="914400"/>
          </a:xfrm>
          <a:prstGeom prst="rect">
            <a:avLst/>
          </a:prstGeom>
        </p:spPr>
      </p:pic>
      <p:pic>
        <p:nvPicPr>
          <p:cNvPr id="14" name="Graphic 13" descr="Puzzle">
            <a:extLst>
              <a:ext uri="{FF2B5EF4-FFF2-40B4-BE49-F238E27FC236}">
                <a16:creationId xmlns:a16="http://schemas.microsoft.com/office/drawing/2014/main" id="{223075BD-9CB4-47DB-8B23-F747EFBEB2B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633063">
            <a:off x="8963918" y="5443048"/>
            <a:ext cx="914400" cy="914400"/>
          </a:xfrm>
          <a:prstGeom prst="rect">
            <a:avLst/>
          </a:prstGeom>
        </p:spPr>
      </p:pic>
      <p:pic>
        <p:nvPicPr>
          <p:cNvPr id="16" name="Graphic 15" descr="Puzzle">
            <a:extLst>
              <a:ext uri="{FF2B5EF4-FFF2-40B4-BE49-F238E27FC236}">
                <a16:creationId xmlns:a16="http://schemas.microsoft.com/office/drawing/2014/main" id="{53E349E9-DE13-4169-95AD-82295EC78AA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3469896">
            <a:off x="10570115" y="5532678"/>
            <a:ext cx="914400" cy="914400"/>
          </a:xfrm>
          <a:prstGeom prst="rect">
            <a:avLst/>
          </a:prstGeom>
        </p:spPr>
      </p:pic>
    </p:spTree>
    <p:extLst>
      <p:ext uri="{BB962C8B-B14F-4D97-AF65-F5344CB8AC3E}">
        <p14:creationId xmlns:p14="http://schemas.microsoft.com/office/powerpoint/2010/main" val="2627441726"/>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4F6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09F9A-F9D3-4450-B283-DECD2C711A85}"/>
              </a:ext>
            </a:extLst>
          </p:cNvPr>
          <p:cNvSpPr txBox="1"/>
          <p:nvPr/>
        </p:nvSpPr>
        <p:spPr>
          <a:xfrm>
            <a:off x="756394" y="1380137"/>
            <a:ext cx="10288595" cy="4467057"/>
          </a:xfrm>
          <a:prstGeom prst="rect">
            <a:avLst/>
          </a:prstGeom>
          <a:noFill/>
        </p:spPr>
        <p:txBody>
          <a:bodyPr wrap="square" rtlCol="0">
            <a:spAutoFit/>
          </a:bodyPr>
          <a:lstStyle/>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Health inequalities can be considered across a range of dimensions, including: Socio-economic deprivation, gender, ethnic group, sexual orientation, employment Status, disability and access to green spaces</a:t>
            </a:r>
          </a:p>
          <a:p>
            <a:pPr lvl="0">
              <a:defRPr/>
            </a:pPr>
            <a:endParaRPr lang="en-GB" sz="2400" dirty="0">
              <a:solidFill>
                <a:prstClr val="white"/>
              </a:solidFill>
              <a:cs typeface="Arial" panose="020B0604020202020204" pitchFamily="34" charset="0"/>
            </a:endParaRPr>
          </a:p>
          <a:p>
            <a:pPr marL="342900" lvl="0" indent="-342900">
              <a:buFont typeface="Arial" panose="020B0604020202020204" pitchFamily="34" charset="0"/>
              <a:buChar char="•"/>
              <a:defRPr/>
            </a:pPr>
            <a:r>
              <a:rPr lang="en-GB" sz="2400" dirty="0">
                <a:solidFill>
                  <a:prstClr val="white"/>
                </a:solidFill>
                <a:cs typeface="Arial" panose="020B0604020202020204" pitchFamily="34" charset="0"/>
              </a:rPr>
              <a:t>A significant proportion of people in Wandsworth are at risk of health inequalities, e.g.:</a:t>
            </a:r>
          </a:p>
          <a:p>
            <a:pPr marL="914400" lvl="1" indent="-457200">
              <a:lnSpc>
                <a:spcPct val="150000"/>
              </a:lnSpc>
              <a:buFont typeface="Arial" panose="020B0604020202020204" pitchFamily="34" charset="0"/>
              <a:buChar char="•"/>
              <a:defRPr/>
            </a:pPr>
            <a:r>
              <a:rPr lang="en-GB" sz="2400" dirty="0">
                <a:solidFill>
                  <a:prstClr val="white"/>
                </a:solidFill>
                <a:cs typeface="Arial" panose="020B0604020202020204" pitchFamily="34" charset="0"/>
              </a:rPr>
              <a:t>Nearly 1/3 of the borough belongs to a BAME group.</a:t>
            </a:r>
          </a:p>
          <a:p>
            <a:pPr marL="914400" lvl="1" indent="-457200">
              <a:lnSpc>
                <a:spcPct val="150000"/>
              </a:lnSpc>
              <a:buFont typeface="Arial" panose="020B0604020202020204" pitchFamily="34" charset="0"/>
              <a:buChar char="•"/>
              <a:defRPr/>
            </a:pPr>
            <a:r>
              <a:rPr lang="en-GB" sz="2400" dirty="0">
                <a:solidFill>
                  <a:prstClr val="white"/>
                </a:solidFill>
                <a:cs typeface="Arial" panose="020B0604020202020204" pitchFamily="34" charset="0"/>
              </a:rPr>
              <a:t>Over 20% of the population in relative poverty. </a:t>
            </a:r>
          </a:p>
          <a:p>
            <a:pPr marL="914400" lvl="1" indent="-457200">
              <a:lnSpc>
                <a:spcPct val="150000"/>
              </a:lnSpc>
              <a:buFont typeface="Arial" panose="020B0604020202020204" pitchFamily="34" charset="0"/>
              <a:buChar char="•"/>
              <a:defRPr/>
            </a:pPr>
            <a:r>
              <a:rPr lang="en-GB" sz="2400" dirty="0">
                <a:solidFill>
                  <a:prstClr val="white"/>
                </a:solidFill>
                <a:cs typeface="Arial" panose="020B0604020202020204" pitchFamily="34" charset="0"/>
              </a:rPr>
              <a:t>Over 17% of the pupil population in Wandsworth are recording as having a Special Education Need or Disability (SEND).</a:t>
            </a:r>
            <a:endParaRPr kumimoji="0" lang="en-GB" sz="2400" i="0" u="none" strike="noStrike" kern="1200" cap="none" spc="0" normalizeH="0" baseline="0" noProof="0" dirty="0">
              <a:ln>
                <a:noFill/>
              </a:ln>
              <a:solidFill>
                <a:prstClr val="white"/>
              </a:solidFill>
              <a:effectLst/>
              <a:uLnTx/>
              <a:uFillTx/>
              <a:cs typeface="Arial" panose="020B0604020202020204" pitchFamily="34" charset="0"/>
            </a:endParaRPr>
          </a:p>
        </p:txBody>
      </p:sp>
      <p:sp>
        <p:nvSpPr>
          <p:cNvPr id="2" name="TextBox 1">
            <a:extLst>
              <a:ext uri="{FF2B5EF4-FFF2-40B4-BE49-F238E27FC236}">
                <a16:creationId xmlns:a16="http://schemas.microsoft.com/office/drawing/2014/main" id="{2F4169F8-B630-41D7-8C85-8E76B0EB378D}"/>
              </a:ext>
            </a:extLst>
          </p:cNvPr>
          <p:cNvSpPr txBox="1"/>
          <p:nvPr/>
        </p:nvSpPr>
        <p:spPr>
          <a:xfrm>
            <a:off x="756394" y="372313"/>
            <a:ext cx="10679212" cy="769441"/>
          </a:xfrm>
          <a:prstGeom prst="rect">
            <a:avLst/>
          </a:prstGeom>
          <a:noFill/>
        </p:spPr>
        <p:txBody>
          <a:bodyPr wrap="square" rtlCol="0">
            <a:spAutoFit/>
          </a:bodyPr>
          <a:lstStyle/>
          <a:p>
            <a:pPr algn="ctr"/>
            <a:r>
              <a:rPr lang="en-GB" sz="4400" b="1" dirty="0">
                <a:solidFill>
                  <a:schemeClr val="bg1"/>
                </a:solidFill>
              </a:rPr>
              <a:t>Who experiences health inequalities?</a:t>
            </a:r>
          </a:p>
        </p:txBody>
      </p:sp>
    </p:spTree>
    <p:extLst>
      <p:ext uri="{BB962C8B-B14F-4D97-AF65-F5344CB8AC3E}">
        <p14:creationId xmlns:p14="http://schemas.microsoft.com/office/powerpoint/2010/main" val="1965004580"/>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TotalTime>
  <Words>1826</Words>
  <Application>Microsoft Office PowerPoint</Application>
  <PresentationFormat>Widescreen</PresentationFormat>
  <Paragraphs>184</Paragraphs>
  <Slides>22</Slides>
  <Notes>22</Notes>
  <HiddenSlides>1</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dc:title>
  <dc:creator>Sarah Cook</dc:creator>
  <cp:lastModifiedBy>Sarah Cook</cp:lastModifiedBy>
  <cp:revision>136</cp:revision>
  <dcterms:created xsi:type="dcterms:W3CDTF">2019-11-26T11:40:43Z</dcterms:created>
  <dcterms:modified xsi:type="dcterms:W3CDTF">2020-09-28T15:29:17Z</dcterms:modified>
</cp:coreProperties>
</file>