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66" r:id="rId5"/>
    <p:sldId id="272" r:id="rId6"/>
    <p:sldId id="307" r:id="rId7"/>
    <p:sldId id="310" r:id="rId8"/>
    <p:sldId id="311" r:id="rId9"/>
    <p:sldId id="312" r:id="rId10"/>
    <p:sldId id="287" r:id="rId11"/>
    <p:sldId id="313" r:id="rId12"/>
    <p:sldId id="314" r:id="rId13"/>
    <p:sldId id="319" r:id="rId14"/>
    <p:sldId id="308" r:id="rId15"/>
    <p:sldId id="315" r:id="rId16"/>
    <p:sldId id="320" r:id="rId17"/>
    <p:sldId id="317" r:id="rId18"/>
    <p:sldId id="309" r:id="rId19"/>
    <p:sldId id="300" r:id="rId20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0">
          <p15:clr>
            <a:srgbClr val="A4A3A4"/>
          </p15:clr>
        </p15:guide>
        <p15:guide id="2" pos="63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cey Tanya (WandsworthCCG)" initials="ST(" lastIdx="6" clrIdx="0"/>
  <p:cmAuthor id="1" name="Sehgal Amrinder (WPCT)" initials="AS" lastIdx="5" clrIdx="1"/>
  <p:cmAuthor id="2" name="Amrinder Sehgal (Wandsworth CCG)" initials="AS(C" lastIdx="2" clrIdx="2">
    <p:extLst/>
  </p:cmAuthor>
  <p:cmAuthor id="3" name="Visitor1 BFP (WPCT)" initials="VB(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9FE"/>
    <a:srgbClr val="D3EFFD"/>
    <a:srgbClr val="5EC0C2"/>
    <a:srgbClr val="D9E7F3"/>
    <a:srgbClr val="C0D6EA"/>
    <a:srgbClr val="C5DBE9"/>
    <a:srgbClr val="BED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6" autoAdjust="0"/>
    <p:restoredTop sz="96416" autoAdjust="0"/>
  </p:normalViewPr>
  <p:slideViewPr>
    <p:cSldViewPr showGuides="1">
      <p:cViewPr varScale="1">
        <p:scale>
          <a:sx n="104" d="100"/>
          <a:sy n="104" d="100"/>
        </p:scale>
        <p:origin x="1896" y="96"/>
      </p:cViewPr>
      <p:guideLst>
        <p:guide orient="horz" pos="3960"/>
        <p:guide pos="634"/>
      </p:guideLst>
    </p:cSldViewPr>
  </p:slideViewPr>
  <p:outlineViewPr>
    <p:cViewPr>
      <p:scale>
        <a:sx n="33" d="100"/>
        <a:sy n="33" d="100"/>
      </p:scale>
      <p:origin x="0" y="1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95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249" y="0"/>
            <a:ext cx="2950951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1E4BA-A8AD-4278-B673-9B7F479C2D71}" type="datetimeFigureOut">
              <a:rPr lang="en-GB" smtClean="0"/>
              <a:pPr/>
              <a:t>26/09/2017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2609"/>
            <a:ext cx="2950951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249" y="9442609"/>
            <a:ext cx="2950951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D17C-12BF-4CB8-904A-37889B584AC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187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2171-3E62-4DDD-A654-50FD10E3382E}" type="datetimeFigureOut">
              <a:rPr lang="en-GB" smtClean="0"/>
              <a:pPr/>
              <a:t>26/09/2017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2C6FD-A82D-4449-B122-E32DBD76608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147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013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67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349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817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2228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577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134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92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848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6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4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596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000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409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658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2C6FD-A82D-4449-B122-E32DBD76608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9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6475" y="1940687"/>
            <a:ext cx="4608000" cy="1470025"/>
          </a:xfrm>
        </p:spPr>
        <p:txBody>
          <a:bodyPr wrap="square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475" y="3645024"/>
            <a:ext cx="4608000" cy="864096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 descr="WCCG powerpoint rhside 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85411" y="0"/>
            <a:ext cx="3258589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06475" y="4652963"/>
            <a:ext cx="4608000" cy="504229"/>
          </a:xfrm>
        </p:spPr>
        <p:txBody>
          <a:bodyPr/>
          <a:lstStyle>
            <a:lvl1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>
                <a:solidFill>
                  <a:schemeClr val="tx2"/>
                </a:solidFill>
              </a:defRPr>
            </a:lvl1pPr>
            <a:lvl2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>
                <a:solidFill>
                  <a:schemeClr val="tx2"/>
                </a:solidFill>
              </a:defRPr>
            </a:lvl2pPr>
            <a:lvl3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>
                <a:solidFill>
                  <a:schemeClr val="tx2"/>
                </a:solidFill>
              </a:defRPr>
            </a:lvl3pPr>
            <a:lvl4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>
                <a:solidFill>
                  <a:schemeClr val="tx2"/>
                </a:solidFill>
              </a:defRPr>
            </a:lvl4pPr>
            <a:lvl5pPr marL="0" indent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Author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6472" y="6016203"/>
            <a:ext cx="4608000" cy="365125"/>
          </a:xfrm>
        </p:spPr>
        <p:txBody>
          <a:bodyPr lIns="0" rIns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Wednesday 22nd October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Wednesday 22nd October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Wandsworth Self-Management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5532-DF2B-44D1-A0B1-FDC9A418C38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Wednesday 22nd October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Wandsworth Self-Management Service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5532-DF2B-44D1-A0B1-FDC9A418C38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Wednesday 22nd October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Wandsworth Self-Management Service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5532-DF2B-44D1-A0B1-FDC9A418C38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Wednesday 22nd October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Wandsworth Self-Management Service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5532-DF2B-44D1-A0B1-FDC9A418C38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6476" y="792000"/>
            <a:ext cx="6408000" cy="40475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474" y="1340768"/>
            <a:ext cx="6408000" cy="42484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47664" y="6286500"/>
            <a:ext cx="1656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Wednesday 22nd October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5856" y="6286500"/>
            <a:ext cx="4176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Wandsworth Self-Management Service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6475" y="6286500"/>
            <a:ext cx="477416" cy="360040"/>
          </a:xfrm>
          <a:prstGeom prst="rect">
            <a:avLst/>
          </a:prstGeom>
        </p:spPr>
        <p:txBody>
          <a:bodyPr vert="horz" wrap="none" lIns="0" tIns="45720" rIns="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5B5532-DF2B-44D1-A0B1-FDC9A418C3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 descr="WCCG powerpoint rhside 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18861" y="0"/>
            <a:ext cx="1625139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06475" y="6011996"/>
            <a:ext cx="4997907" cy="369332"/>
          </a:xfrm>
          <a:prstGeom prst="rect">
            <a:avLst/>
          </a:prstGeom>
          <a:noFill/>
        </p:spPr>
        <p:txBody>
          <a:bodyPr wrap="none" lIns="0" rIns="0" rtlCol="0">
            <a:no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Wandsworth Clinical</a:t>
            </a:r>
            <a:r>
              <a:rPr lang="en-GB" b="1" baseline="0" dirty="0">
                <a:solidFill>
                  <a:schemeClr val="accent1"/>
                </a:solidFill>
              </a:rPr>
              <a:t> Commissioning Group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000"/>
        </a:lnSpc>
        <a:spcBef>
          <a:spcPts val="0"/>
        </a:spcBef>
        <a:spcAft>
          <a:spcPts val="1000"/>
        </a:spcAft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ts val="3000"/>
        </a:lnSpc>
        <a:spcBef>
          <a:spcPts val="0"/>
        </a:spcBef>
        <a:spcAft>
          <a:spcPts val="100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1000"/>
        </a:spcAft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xpertpatients@wandsworthccg.nhs.u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andsworthccg.nhs.uk/hub" TargetMode="External"/><Relationship Id="rId5" Type="http://schemas.openxmlformats.org/officeDocument/2006/relationships/hyperlink" Target="mailto:waccg.wandsworthhub@nhs.net" TargetMode="External"/><Relationship Id="rId4" Type="http://schemas.openxmlformats.org/officeDocument/2006/relationships/hyperlink" Target="http://www.wandsworthccg.nhs.uk/selfmanagement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280920" cy="1656184"/>
          </a:xfrm>
        </p:spPr>
        <p:txBody>
          <a:bodyPr/>
          <a:lstStyle/>
          <a:p>
            <a:r>
              <a:rPr lang="en-GB" sz="4800" dirty="0"/>
              <a:t>Wandsworth</a:t>
            </a:r>
            <a:br>
              <a:rPr lang="en-GB" sz="4800" dirty="0"/>
            </a:br>
            <a:r>
              <a:rPr lang="en-GB" sz="4800" dirty="0"/>
              <a:t>Self-Management Service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67544" y="5085184"/>
            <a:ext cx="5904656" cy="792088"/>
          </a:xfrm>
        </p:spPr>
        <p:txBody>
          <a:bodyPr/>
          <a:lstStyle/>
          <a:p>
            <a:r>
              <a:rPr lang="en-GB" sz="2800" dirty="0"/>
              <a:t>Tisson </a:t>
            </a:r>
            <a:r>
              <a:rPr lang="en-GB" sz="2800" dirty="0" smtClean="0"/>
              <a:t>Dulabdas and Christine Monahan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066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6864" cy="1426512"/>
          </a:xfrm>
        </p:spPr>
        <p:txBody>
          <a:bodyPr/>
          <a:lstStyle/>
          <a:p>
            <a:pPr algn="ctr"/>
            <a:r>
              <a:rPr lang="en-US" sz="6500" dirty="0"/>
              <a:t>Questions?</a:t>
            </a:r>
            <a:endParaRPr lang="en-GB" sz="6500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350100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65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600" y="23540"/>
            <a:ext cx="6805884" cy="936104"/>
          </a:xfrm>
          <a:noFill/>
        </p:spPr>
        <p:txBody>
          <a:bodyPr/>
          <a:lstStyle/>
          <a:p>
            <a:pPr algn="ctr"/>
            <a:r>
              <a:rPr lang="en-US" sz="4400" dirty="0"/>
              <a:t>The Wandsworth Wellbeing Hub</a:t>
            </a:r>
            <a:endParaRPr lang="en-GB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28" y="896220"/>
            <a:ext cx="8280920" cy="98115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b="1" u="sng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10" name="Oval 9"/>
          <p:cNvSpPr/>
          <p:nvPr/>
        </p:nvSpPr>
        <p:spPr bwMode="auto">
          <a:xfrm>
            <a:off x="3861450" y="3039362"/>
            <a:ext cx="1709131" cy="1620365"/>
          </a:xfrm>
          <a:prstGeom prst="ellipse">
            <a:avLst/>
          </a:prstGeom>
          <a:solidFill>
            <a:srgbClr val="4BACC6">
              <a:lumMod val="60000"/>
              <a:lumOff val="40000"/>
            </a:srgbClr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Call one of our Community Navigators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1251929" y="2981813"/>
            <a:ext cx="1717112" cy="1692373"/>
          </a:xfrm>
          <a:prstGeom prst="ellipse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Via our website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1321563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Not sure where to go for help? The Wandsworth Wellbeing Hub is a signposting service that can put people in touch with organisations, self-help groups, and activities available in the local community.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6462990" y="3051050"/>
            <a:ext cx="1828158" cy="1623136"/>
          </a:xfrm>
          <a:prstGeom prst="ellipse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Face-to-face</a:t>
            </a:r>
            <a:r>
              <a:rPr kumimoji="0" lang="en-US" sz="16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appointment</a:t>
            </a:r>
            <a:r>
              <a:rPr lang="en-US" sz="1600" b="1" kern="0" dirty="0">
                <a:solidFill>
                  <a:prstClr val="black"/>
                </a:solidFill>
                <a:latin typeface="Calibri"/>
              </a:rPr>
              <a:t> at select GP practices</a:t>
            </a:r>
            <a:endParaRPr kumimoji="0" lang="en-US" sz="1600" b="1" i="0" u="none" strike="noStrike" kern="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6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2600" t="11248" r="62898" b="13840"/>
          <a:stretch/>
        </p:blipFill>
        <p:spPr>
          <a:xfrm>
            <a:off x="323528" y="131161"/>
            <a:ext cx="7416824" cy="574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600" y="23540"/>
            <a:ext cx="6805884" cy="936104"/>
          </a:xfrm>
          <a:noFill/>
        </p:spPr>
        <p:txBody>
          <a:bodyPr/>
          <a:lstStyle/>
          <a:p>
            <a:pPr algn="ctr"/>
            <a:r>
              <a:rPr lang="en-US" sz="2800"/>
              <a:t>The Wandsworth Wellbeing Hub</a:t>
            </a:r>
            <a:endParaRPr lang="en-GB" sz="280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98942" y="1086483"/>
            <a:ext cx="8280920" cy="98115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b="1" u="sng"/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39552" y="959644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>
              <a:solidFill>
                <a:srgbClr val="0070C0"/>
              </a:solidFill>
            </a:endParaRPr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Not sure where to go for help? The Wandsworth Wellbeing Hub is a signposting service that can put people in touch with organisations, self-help groups, and activities available in the local community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6974" y="2151697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the wide range of needs of our service users:</a:t>
            </a:r>
          </a:p>
          <a:p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Isolation – caller felt lonely and was looking to socialise, spend time with people around his age. Signposted to - Older People's Activities KLS, Age UK be-a-friend service, Battersea Befriending Network and 60 Plus Cafe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Activities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– wanted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know about activities happening around his location. Signposted to - Hestia Age Activity Centre, SW London Coffee Morning &amp; Tooting Common Walk, Balham &amp; Tooting Community &amp; Sports Club, Tooting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Graveney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Day Care Centre and Active Lifestyles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Caring –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someone who is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caring for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husband 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or wife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looking for help to look after him when she is at work. Provided information for Home Instead Senior Care, Bluebird Care (Wandsworth) and Caremark</a:t>
            </a:r>
          </a:p>
        </p:txBody>
      </p:sp>
    </p:spTree>
    <p:extLst>
      <p:ext uri="{BB962C8B-B14F-4D97-AF65-F5344CB8AC3E}">
        <p14:creationId xmlns:p14="http://schemas.microsoft.com/office/powerpoint/2010/main" val="38017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76" y="792000"/>
            <a:ext cx="6949900" cy="404752"/>
          </a:xfrm>
        </p:spPr>
        <p:txBody>
          <a:bodyPr/>
          <a:lstStyle/>
          <a:p>
            <a:r>
              <a:rPr lang="en-GB" sz="2800" b="1" dirty="0"/>
              <a:t>Wandsworth Wellbeing Hub </a:t>
            </a:r>
            <a:r>
              <a:rPr lang="en-GB" sz="2000" b="1" dirty="0"/>
              <a:t>- community pilot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Opportunity to access the Hub on a face-to-face basis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Referred by GP for a specific reason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1 hour appointments at GP practice with a Hub Navigator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Wellbeing STAR – identify and plan for individuals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Look together at what organisations and services are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Follow up appointment offered – opportunity to reflect on appropriateness of advice given/what services have accessed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7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Our Services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1772816"/>
            <a:ext cx="76699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WSMS Self-Management Courses</a:t>
            </a:r>
          </a:p>
          <a:p>
            <a:pPr algn="ctr"/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expertpatients@wandsworthccg.nhs.uk</a:t>
            </a:r>
            <a:r>
              <a:rPr lang="en-GB" sz="2000" dirty="0"/>
              <a:t> </a:t>
            </a:r>
          </a:p>
          <a:p>
            <a:pPr algn="ctr"/>
            <a:r>
              <a:rPr lang="en-GB" sz="2000" dirty="0"/>
              <a:t>Phone: 0208 812 6750</a:t>
            </a:r>
          </a:p>
          <a:p>
            <a:pPr algn="ctr"/>
            <a:r>
              <a:rPr lang="en-GB" sz="2000" dirty="0"/>
              <a:t>Website: </a:t>
            </a:r>
            <a:r>
              <a:rPr lang="en-GB" sz="2000" u="sng" dirty="0">
                <a:hlinkClick r:id="rId4"/>
              </a:rPr>
              <a:t>www.wandsworthccg.nhs.uk/selfmanagement</a:t>
            </a:r>
            <a:endParaRPr lang="en-GB" sz="2000" u="sng" dirty="0"/>
          </a:p>
          <a:p>
            <a:pPr algn="ctr"/>
            <a:endParaRPr lang="en-GB" sz="2000" u="sng" dirty="0"/>
          </a:p>
          <a:p>
            <a:pPr algn="ctr"/>
            <a:endParaRPr lang="en-GB" sz="2000" u="sng" dirty="0"/>
          </a:p>
          <a:p>
            <a:pPr algn="ctr"/>
            <a:r>
              <a:rPr lang="en-GB" sz="2000" b="1" dirty="0"/>
              <a:t>The Wandsworth Wellbeing Hub</a:t>
            </a:r>
          </a:p>
          <a:p>
            <a:pPr algn="ctr"/>
            <a:r>
              <a:rPr lang="en-GB" sz="2000" dirty="0"/>
              <a:t>Email: </a:t>
            </a:r>
            <a:r>
              <a:rPr lang="en-GB" sz="2000" dirty="0">
                <a:hlinkClick r:id="rId5"/>
              </a:rPr>
              <a:t>waccg.wandsworthhub@nhs.net </a:t>
            </a:r>
            <a:endParaRPr lang="en-GB" sz="2000" dirty="0"/>
          </a:p>
          <a:p>
            <a:pPr algn="ctr"/>
            <a:r>
              <a:rPr lang="en-GB" sz="2000" dirty="0"/>
              <a:t>Phone: 0208 812 6700</a:t>
            </a:r>
          </a:p>
          <a:p>
            <a:pPr algn="ctr"/>
            <a:r>
              <a:rPr lang="en-GB" sz="2000" dirty="0"/>
              <a:t>Website: </a:t>
            </a:r>
            <a:r>
              <a:rPr lang="en-GB" sz="2000" u="sng" dirty="0">
                <a:hlinkClick r:id="rId6"/>
              </a:rPr>
              <a:t>www.wandsworthccg.nhs.uk/hub</a:t>
            </a:r>
            <a:endParaRPr lang="en-GB" sz="2000" dirty="0"/>
          </a:p>
          <a:p>
            <a:pPr algn="ct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9498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6864" cy="1426512"/>
          </a:xfrm>
        </p:spPr>
        <p:txBody>
          <a:bodyPr/>
          <a:lstStyle/>
          <a:p>
            <a:pPr algn="ctr"/>
            <a:r>
              <a:rPr lang="en-US" sz="6500" dirty="0"/>
              <a:t>Questions?</a:t>
            </a:r>
            <a:endParaRPr lang="en-GB" sz="6500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350100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65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76" y="404664"/>
            <a:ext cx="7021908" cy="792088"/>
          </a:xfrm>
        </p:spPr>
        <p:txBody>
          <a:bodyPr/>
          <a:lstStyle/>
          <a:p>
            <a:pPr algn="ctr"/>
            <a:r>
              <a:rPr lang="en-GB" sz="4400" dirty="0"/>
              <a:t>What is Self-Management?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1484784"/>
            <a:ext cx="75177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Self-Management is when someone uses a variety of methods to actively support their own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can be as simple </a:t>
            </a:r>
            <a:r>
              <a:rPr lang="en-GB" dirty="0" smtClean="0"/>
              <a:t>as noting down questions to ask your GP at your next appointment, eating right, monitoring symptoms and taking medication </a:t>
            </a:r>
            <a:r>
              <a:rPr lang="en-GB" smtClean="0"/>
              <a:t>as directed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Our service aims to help people develop the tools needed to be a good </a:t>
            </a:r>
            <a:r>
              <a:rPr lang="en-GB" dirty="0" smtClean="0"/>
              <a:t>self-manager which will enable them to manage </a:t>
            </a:r>
            <a:r>
              <a:rPr lang="en-GB" dirty="0"/>
              <a:t>their </a:t>
            </a:r>
            <a:r>
              <a:rPr lang="en-GB" dirty="0" smtClean="0"/>
              <a:t>condition better and take </a:t>
            </a:r>
            <a:r>
              <a:rPr lang="en-GB" dirty="0"/>
              <a:t>control of their </a:t>
            </a:r>
            <a:r>
              <a:rPr lang="en-GB" dirty="0" smtClean="0"/>
              <a:t>condition and go </a:t>
            </a:r>
            <a:r>
              <a:rPr lang="en-GB" dirty="0"/>
              <a:t>back to doing the things they </a:t>
            </a:r>
            <a:r>
              <a:rPr lang="en-GB" dirty="0" smtClean="0"/>
              <a:t>love</a:t>
            </a:r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Our service is made up of two parts to help support self-management: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/>
              <a:t>WSMS Self-Management Courses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dirty="0"/>
              <a:t>The Wandsworth Wellbeing Hub</a:t>
            </a:r>
          </a:p>
        </p:txBody>
      </p:sp>
    </p:spTree>
    <p:extLst>
      <p:ext uri="{BB962C8B-B14F-4D97-AF65-F5344CB8AC3E}">
        <p14:creationId xmlns:p14="http://schemas.microsoft.com/office/powerpoint/2010/main" val="38939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599" y="307699"/>
            <a:ext cx="6805884" cy="936104"/>
          </a:xfrm>
          <a:noFill/>
        </p:spPr>
        <p:txBody>
          <a:bodyPr/>
          <a:lstStyle/>
          <a:p>
            <a:pPr algn="ctr"/>
            <a:r>
              <a:rPr lang="en-US" sz="4400" dirty="0"/>
              <a:t>The Expert Patients </a:t>
            </a:r>
            <a:r>
              <a:rPr lang="en-US" sz="4400" dirty="0" err="1"/>
              <a:t>Programme</a:t>
            </a:r>
            <a:endParaRPr lang="en-GB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3528" y="1243803"/>
            <a:ext cx="8280920" cy="285336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GB" sz="1800" dirty="0"/>
              <a:t>A course for people with one or more long-term health conditions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Developed by Stanford university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Run in Wandsworth since 2002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Delivered by tutors with long-term conditions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Free to participate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Open to all who live/work/are registered with a GP in Wandsworth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Run across all of Wandsworth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Aims to teach new skills to manage a long-term condition and develop peer support networks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Enables people to meet others in a similar situation and 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Wide range of topics included in the course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endParaRPr lang="en-GB" sz="18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b="1" u="sng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9" name="Oval 8"/>
          <p:cNvSpPr/>
          <p:nvPr/>
        </p:nvSpPr>
        <p:spPr bwMode="auto">
          <a:xfrm>
            <a:off x="7020272" y="1243803"/>
            <a:ext cx="2079997" cy="1995791"/>
          </a:xfrm>
          <a:prstGeom prst="ellipse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prstClr val="black"/>
                </a:solidFill>
                <a:latin typeface="Calibri"/>
              </a:rPr>
              <a:t>Duration: 6 weekly 2.5hr sessions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Group Size: Maximum 16 Participants</a:t>
            </a:r>
          </a:p>
        </p:txBody>
      </p:sp>
    </p:spTree>
    <p:extLst>
      <p:ext uri="{BB962C8B-B14F-4D97-AF65-F5344CB8AC3E}">
        <p14:creationId xmlns:p14="http://schemas.microsoft.com/office/powerpoint/2010/main" val="384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2417"/>
            <a:ext cx="6408000" cy="404752"/>
          </a:xfrm>
        </p:spPr>
        <p:txBody>
          <a:bodyPr/>
          <a:lstStyle/>
          <a:p>
            <a:r>
              <a:rPr lang="en-GB" sz="4400" dirty="0"/>
              <a:t>New Beginnings</a:t>
            </a:r>
            <a:endParaRPr lang="en-US" sz="4400" dirty="0"/>
          </a:p>
        </p:txBody>
      </p:sp>
      <p:sp>
        <p:nvSpPr>
          <p:cNvPr id="7" name="Oval 6"/>
          <p:cNvSpPr/>
          <p:nvPr/>
        </p:nvSpPr>
        <p:spPr bwMode="auto">
          <a:xfrm>
            <a:off x="6372200" y="3284984"/>
            <a:ext cx="2440037" cy="2196244"/>
          </a:xfrm>
          <a:prstGeom prst="ellipse">
            <a:avLst/>
          </a:prstGeom>
          <a:solidFill>
            <a:srgbClr val="8064A2">
              <a:lumMod val="60000"/>
              <a:lumOff val="40000"/>
            </a:srgbClr>
          </a:soli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prstClr val="black"/>
                </a:solidFill>
                <a:latin typeface="Calibri"/>
              </a:rPr>
              <a:t>Duration: 7 weekly 2.5hr sessions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Group Size: Maximum 12 Participants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idx="1"/>
          </p:nvPr>
        </p:nvSpPr>
        <p:spPr>
          <a:xfrm>
            <a:off x="179512" y="1700808"/>
            <a:ext cx="8280920" cy="285336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GB" sz="1800" dirty="0"/>
              <a:t>A course for people </a:t>
            </a:r>
            <a:r>
              <a:rPr lang="en-GB" sz="1800" dirty="0" smtClean="0"/>
              <a:t>living with or recovering from a mental health condition</a:t>
            </a:r>
            <a:endParaRPr lang="en-GB" sz="1800" dirty="0"/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Similar to The Expert Patients Programme (free to attend, open to all, run across Wandsworth, delivered by tutors)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Group sizes are smaller, and there is an extra to allow for more in-depth discussion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Greater focus on guided open discussion and peer support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Focusses on areas such as stress and anxiety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endParaRPr lang="en-GB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4709"/>
            <a:ext cx="6408000" cy="404752"/>
          </a:xfrm>
        </p:spPr>
        <p:txBody>
          <a:bodyPr/>
          <a:lstStyle/>
          <a:p>
            <a:r>
              <a:rPr lang="en-GB" sz="4400" dirty="0"/>
              <a:t>Looking After Me</a:t>
            </a:r>
            <a:endParaRPr lang="en-US" sz="4400" dirty="0"/>
          </a:p>
        </p:txBody>
      </p:sp>
      <p:sp>
        <p:nvSpPr>
          <p:cNvPr id="7" name="Oval 6"/>
          <p:cNvSpPr/>
          <p:nvPr/>
        </p:nvSpPr>
        <p:spPr bwMode="auto">
          <a:xfrm>
            <a:off x="6516216" y="3212976"/>
            <a:ext cx="2467924" cy="2157657"/>
          </a:xfrm>
          <a:prstGeom prst="ellipse">
            <a:avLst/>
          </a:prstGeom>
          <a:solidFill>
            <a:srgbClr val="4BACC6">
              <a:lumMod val="60000"/>
              <a:lumOff val="40000"/>
            </a:srgbClr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lvl="0" algn="ctr">
              <a:defRPr/>
            </a:pPr>
            <a:r>
              <a:rPr lang="en-US" sz="1400" b="1" kern="0" dirty="0">
                <a:solidFill>
                  <a:prstClr val="black"/>
                </a:solidFill>
                <a:latin typeface="Calibri"/>
              </a:rPr>
              <a:t>Duration: 6 weekly 2.5hr sessions</a:t>
            </a:r>
          </a:p>
          <a:p>
            <a:pPr lvl="0" algn="ctr">
              <a:defRPr/>
            </a:pPr>
            <a:endParaRPr lang="en-US" sz="1400" b="1" kern="0" dirty="0">
              <a:solidFill>
                <a:prstClr val="black"/>
              </a:solidFill>
              <a:latin typeface="Calibri"/>
            </a:endParaRPr>
          </a:p>
          <a:p>
            <a:pPr lvl="0" algn="ctr">
              <a:defRPr/>
            </a:pPr>
            <a:r>
              <a:rPr lang="en-US" sz="1400" b="1" kern="0" dirty="0">
                <a:solidFill>
                  <a:prstClr val="black"/>
                </a:solidFill>
                <a:latin typeface="Calibri"/>
              </a:rPr>
              <a:t>Group Size: Maximum 16 Participants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512" y="1548519"/>
            <a:ext cx="8280920" cy="285336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GB" sz="1800" dirty="0"/>
              <a:t>A course for people who are carers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/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Carers are defined as someone who looks after or supports a family member, close friend or neighbour who could not manage without their help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Similar to The Expert Patients Programme (free to attend, run across Wandsworth, delivered by tutors)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Focus on helping carers to make time for their own needs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Aims to help carers take control of their situation</a:t>
            </a:r>
          </a:p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Arial"/>
              <a:buChar char="•"/>
            </a:pPr>
            <a:r>
              <a:rPr lang="en-GB" sz="1800" dirty="0"/>
              <a:t>Allows carers to meet other carers and share experiences</a:t>
            </a: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4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98400"/>
            <a:ext cx="6408000" cy="404752"/>
          </a:xfrm>
        </p:spPr>
        <p:txBody>
          <a:bodyPr/>
          <a:lstStyle/>
          <a:p>
            <a:r>
              <a:rPr lang="en-GB" dirty="0"/>
              <a:t>Reunions</a:t>
            </a:r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285336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GB" sz="1800" dirty="0"/>
              <a:t>We hold yearly reunions for everyone who has completed one of our courses.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/>
          </a:p>
          <a:p>
            <a:pPr marL="285750" indent="-28575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They are a free all-day event with lunch and snacks included</a:t>
            </a:r>
          </a:p>
          <a:p>
            <a:pPr marL="285750" indent="-28575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Reunions are a great way to refresh the skills learnt on the course</a:t>
            </a:r>
          </a:p>
          <a:p>
            <a:pPr marL="285750" indent="-28575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Enables people to catch-up with course tutors and other people who attended the same course as them</a:t>
            </a:r>
          </a:p>
          <a:p>
            <a:pPr marL="285750" indent="-28575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Every year has a different theme e.g. healthy eating</a:t>
            </a:r>
          </a:p>
          <a:p>
            <a:pPr marL="285750" indent="-28575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The agenda is always filled with a variety of guest speakers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endParaRPr lang="en-GB" sz="18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en-GB" sz="1800" dirty="0">
                <a:solidFill>
                  <a:srgbClr val="0070C0"/>
                </a:solidFill>
              </a:rPr>
              <a:t>Comment from a Reunion participant</a:t>
            </a:r>
          </a:p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n-GB" sz="1800" dirty="0"/>
              <a:t>“Thank you for holding this event. It makes me feel that we are cared for and have mutual value to add. Please keep these going.”</a:t>
            </a:r>
            <a:endParaRPr lang="en-US" sz="1800" dirty="0"/>
          </a:p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0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600" y="23540"/>
            <a:ext cx="6805884" cy="936104"/>
          </a:xfrm>
          <a:noFill/>
        </p:spPr>
        <p:txBody>
          <a:bodyPr/>
          <a:lstStyle/>
          <a:p>
            <a:pPr algn="ctr"/>
            <a:r>
              <a:rPr lang="en-US" sz="4400" dirty="0"/>
              <a:t>Feedback</a:t>
            </a:r>
            <a:endParaRPr lang="en-GB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95536" y="975769"/>
            <a:ext cx="8280920" cy="46805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000" b="1" dirty="0">
                <a:solidFill>
                  <a:srgbClr val="0070C0"/>
                </a:solidFill>
              </a:rPr>
              <a:t>Feedback: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“I have met some new friends, and it is somewhere for me to get up and go to be wanted.”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rgbClr val="0070C0"/>
                </a:solidFill>
              </a:rPr>
              <a:t>“This course has helped me with my confidence and to be more open. Learning more about myself.”</a:t>
            </a:r>
          </a:p>
          <a:p>
            <a:r>
              <a:rPr lang="en-GB" sz="1800" dirty="0"/>
              <a:t>“Very helpful. Really enjoyed it. I'd like to do another course like it. Helps with stress and to get my brain working.”</a:t>
            </a:r>
            <a:r>
              <a:rPr lang="en-GB" sz="1800" dirty="0">
                <a:solidFill>
                  <a:srgbClr val="0070C0"/>
                </a:solidFill>
              </a:rPr>
              <a:t/>
            </a:r>
            <a:br>
              <a:rPr lang="en-GB" sz="1800" dirty="0">
                <a:solidFill>
                  <a:srgbClr val="0070C0"/>
                </a:solidFill>
              </a:rPr>
            </a:br>
            <a:r>
              <a:rPr lang="en-GB" sz="1800" dirty="0">
                <a:solidFill>
                  <a:srgbClr val="0070C0"/>
                </a:solidFill>
              </a:rPr>
              <a:t>“This course has empowered my confidence as a person.”</a:t>
            </a:r>
          </a:p>
          <a:p>
            <a:r>
              <a:rPr lang="en-GB" sz="1800" dirty="0"/>
              <a:t>“This course taught me how to handle my condition better and gave me tools to cope with it better. I really enjoyed it and I feel that if there were more course like this it would benefit our community a lot. “</a:t>
            </a:r>
          </a:p>
        </p:txBody>
      </p:sp>
    </p:spTree>
    <p:extLst>
      <p:ext uri="{BB962C8B-B14F-4D97-AF65-F5344CB8AC3E}">
        <p14:creationId xmlns:p14="http://schemas.microsoft.com/office/powerpoint/2010/main" val="91175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475" y="1124744"/>
            <a:ext cx="6877894" cy="42484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2.5 hour single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It is a good introduction for our main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Designed to give participants a taster of some of the key self-management skills and techniques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Skills such </a:t>
            </a:r>
            <a:r>
              <a:rPr lang="en-GB" sz="1800" dirty="0"/>
              <a:t>as encouragement, empowerment and motivation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Working more effectively with your </a:t>
            </a:r>
            <a:r>
              <a:rPr lang="en-GB" sz="1800" dirty="0" smtClean="0"/>
              <a:t>health and care </a:t>
            </a:r>
            <a:r>
              <a:rPr lang="en-GB" sz="1800" dirty="0"/>
              <a:t>providers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How to best access Wandsworth services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43608" y="260648"/>
            <a:ext cx="6408000" cy="40475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Short 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4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408000" cy="404752"/>
          </a:xfrm>
        </p:spPr>
        <p:txBody>
          <a:bodyPr/>
          <a:lstStyle/>
          <a:p>
            <a:pPr algn="ctr"/>
            <a:r>
              <a:rPr lang="en-US" dirty="0"/>
              <a:t>Healthcare Professional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188" y="953756"/>
            <a:ext cx="7560840" cy="504056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Supporting Self Management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Help equip patients to better manage their health on a day to day basis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It’s about the language – a different type of consultation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/>
              <a:t>Collaborative appointment, a place for shared decision making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/>
              <a:t>Recognising the patient journey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/>
              <a:t>Supports good care planning</a:t>
            </a:r>
          </a:p>
          <a:p>
            <a:pPr marL="342900" indent="-342900">
              <a:buFont typeface="Arial"/>
              <a:buChar char="•"/>
            </a:pPr>
            <a:r>
              <a:rPr lang="en-GB" sz="1800" dirty="0"/>
              <a:t>Raise </a:t>
            </a:r>
            <a:r>
              <a:rPr lang="en-GB" sz="1800" dirty="0" smtClean="0"/>
              <a:t>awareness about community &amp; voluntary sector.</a:t>
            </a:r>
            <a:endParaRPr lang="en-GB" sz="1800" dirty="0"/>
          </a:p>
          <a:p>
            <a:pPr marL="342900" indent="-342900">
              <a:buFont typeface="Arial"/>
              <a:buChar char="•"/>
            </a:pPr>
            <a:endParaRPr lang="en-GB" sz="1800" dirty="0"/>
          </a:p>
          <a:p>
            <a:pPr marL="342900" indent="-342900">
              <a:buFont typeface="Arial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834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 Yr Plan OOH Presentation 10 03 2014">
  <a:themeElements>
    <a:clrScheme name="Wandsworth CCG">
      <a:dk1>
        <a:sysClr val="windowText" lastClr="000000"/>
      </a:dk1>
      <a:lt1>
        <a:sysClr val="window" lastClr="FFFFFF"/>
      </a:lt1>
      <a:dk2>
        <a:srgbClr val="6950A1"/>
      </a:dk2>
      <a:lt2>
        <a:srgbClr val="EEECE1"/>
      </a:lt2>
      <a:accent1>
        <a:srgbClr val="0075BF"/>
      </a:accent1>
      <a:accent2>
        <a:srgbClr val="004352"/>
      </a:accent2>
      <a:accent3>
        <a:srgbClr val="487E9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0E266C52C8594FB8EA613593E4F715" ma:contentTypeVersion="9" ma:contentTypeDescription="Create a new document." ma:contentTypeScope="" ma:versionID="2fc0b26e26471bb6b9da7a9708a3c529">
  <xsd:schema xmlns:xsd="http://www.w3.org/2001/XMLSchema" xmlns:xs="http://www.w3.org/2001/XMLSchema" xmlns:p="http://schemas.microsoft.com/office/2006/metadata/properties" xmlns:ns2="a8b61c0f-7615-4a4a-a6b6-8a569f9a9104" xmlns:ns3="3b053474-e92c-4915-a747-03967082692f" targetNamespace="http://schemas.microsoft.com/office/2006/metadata/properties" ma:root="true" ma:fieldsID="994c92b1337c582152f01bb23444217d" ns2:_="" ns3:_="">
    <xsd:import namespace="a8b61c0f-7615-4a4a-a6b6-8a569f9a9104"/>
    <xsd:import namespace="3b053474-e92c-4915-a747-0396708269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61c0f-7615-4a4a-a6b6-8a569f9a91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53474-e92c-4915-a747-0396708269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05383B-3BF8-4F01-A80B-2B98CDF02C3C}">
  <ds:schemaRefs>
    <ds:schemaRef ds:uri="3b053474-e92c-4915-a747-03967082692f"/>
    <ds:schemaRef ds:uri="http://purl.org/dc/terms/"/>
    <ds:schemaRef ds:uri="http://purl.org/dc/dcmitype/"/>
    <ds:schemaRef ds:uri="a8b61c0f-7615-4a4a-a6b6-8a569f9a9104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91996C-85AD-4A70-B220-57DBF3884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E71CE-4B17-4C7A-8D5E-6C03417DD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61c0f-7615-4a4a-a6b6-8a569f9a9104"/>
    <ds:schemaRef ds:uri="3b053474-e92c-4915-a747-039670826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3633</TotalTime>
  <Words>1023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5 Yr Plan OOH Presentation 10 03 2014</vt:lpstr>
      <vt:lpstr>Wandsworth Self-Management Service</vt:lpstr>
      <vt:lpstr>What is Self-Management?</vt:lpstr>
      <vt:lpstr>The Expert Patients Programme</vt:lpstr>
      <vt:lpstr>New Beginnings</vt:lpstr>
      <vt:lpstr>Looking After Me</vt:lpstr>
      <vt:lpstr>Reunions</vt:lpstr>
      <vt:lpstr>Feedback</vt:lpstr>
      <vt:lpstr>PowerPoint Presentation</vt:lpstr>
      <vt:lpstr>Healthcare Professional Training</vt:lpstr>
      <vt:lpstr>Questions?</vt:lpstr>
      <vt:lpstr>The Wandsworth Wellbeing Hub</vt:lpstr>
      <vt:lpstr>PowerPoint Presentation</vt:lpstr>
      <vt:lpstr>The Wandsworth Wellbeing Hub</vt:lpstr>
      <vt:lpstr>Wandsworth Wellbeing Hub - community pilot</vt:lpstr>
      <vt:lpstr>Accessing Our Services</vt:lpstr>
      <vt:lpstr>Questions?</vt:lpstr>
    </vt:vector>
  </TitlesOfParts>
  <Company>NHS South West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Plan for Doris</dc:title>
  <dc:creator>Denton Katherine (WandsworthCCG)</dc:creator>
  <cp:lastModifiedBy>Tisson Dulabdas (Merton and Wandsworth CCGs)</cp:lastModifiedBy>
  <cp:revision>300</cp:revision>
  <cp:lastPrinted>2017-09-25T10:18:44Z</cp:lastPrinted>
  <dcterms:created xsi:type="dcterms:W3CDTF">2014-03-10T16:07:57Z</dcterms:created>
  <dcterms:modified xsi:type="dcterms:W3CDTF">2017-09-26T12:09:35Z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0x010100430E266C52C8594FB8EA613593E4F715</vt:lpwstr>
  </property>
</Properties>
</file>