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906000" cy="6858000" type="A4"/>
  <p:notesSz cx="6858000" cy="9144000"/>
  <p:defaultTextStyle>
    <a:defPPr>
      <a:defRPr lang="en-US"/>
    </a:defPPr>
    <a:lvl1pPr marL="0" algn="l" defTabSz="536372" rtl="0" eaLnBrk="1" latinLnBrk="0" hangingPunct="1">
      <a:defRPr sz="2100" kern="1200">
        <a:solidFill>
          <a:schemeClr val="tx1"/>
        </a:solidFill>
        <a:latin typeface="+mn-lt"/>
        <a:ea typeface="+mn-ea"/>
        <a:cs typeface="+mn-cs"/>
      </a:defRPr>
    </a:lvl1pPr>
    <a:lvl2pPr marL="536372" algn="l" defTabSz="536372" rtl="0" eaLnBrk="1" latinLnBrk="0" hangingPunct="1">
      <a:defRPr sz="2100" kern="1200">
        <a:solidFill>
          <a:schemeClr val="tx1"/>
        </a:solidFill>
        <a:latin typeface="+mn-lt"/>
        <a:ea typeface="+mn-ea"/>
        <a:cs typeface="+mn-cs"/>
      </a:defRPr>
    </a:lvl2pPr>
    <a:lvl3pPr marL="1072743" algn="l" defTabSz="536372" rtl="0" eaLnBrk="1" latinLnBrk="0" hangingPunct="1">
      <a:defRPr sz="2100" kern="1200">
        <a:solidFill>
          <a:schemeClr val="tx1"/>
        </a:solidFill>
        <a:latin typeface="+mn-lt"/>
        <a:ea typeface="+mn-ea"/>
        <a:cs typeface="+mn-cs"/>
      </a:defRPr>
    </a:lvl3pPr>
    <a:lvl4pPr marL="1609115" algn="l" defTabSz="536372" rtl="0" eaLnBrk="1" latinLnBrk="0" hangingPunct="1">
      <a:defRPr sz="2100" kern="1200">
        <a:solidFill>
          <a:schemeClr val="tx1"/>
        </a:solidFill>
        <a:latin typeface="+mn-lt"/>
        <a:ea typeface="+mn-ea"/>
        <a:cs typeface="+mn-cs"/>
      </a:defRPr>
    </a:lvl4pPr>
    <a:lvl5pPr marL="2145487" algn="l" defTabSz="536372" rtl="0" eaLnBrk="1" latinLnBrk="0" hangingPunct="1">
      <a:defRPr sz="2100" kern="1200">
        <a:solidFill>
          <a:schemeClr val="tx1"/>
        </a:solidFill>
        <a:latin typeface="+mn-lt"/>
        <a:ea typeface="+mn-ea"/>
        <a:cs typeface="+mn-cs"/>
      </a:defRPr>
    </a:lvl5pPr>
    <a:lvl6pPr marL="2681859" algn="l" defTabSz="536372" rtl="0" eaLnBrk="1" latinLnBrk="0" hangingPunct="1">
      <a:defRPr sz="2100" kern="1200">
        <a:solidFill>
          <a:schemeClr val="tx1"/>
        </a:solidFill>
        <a:latin typeface="+mn-lt"/>
        <a:ea typeface="+mn-ea"/>
        <a:cs typeface="+mn-cs"/>
      </a:defRPr>
    </a:lvl6pPr>
    <a:lvl7pPr marL="3218230" algn="l" defTabSz="536372" rtl="0" eaLnBrk="1" latinLnBrk="0" hangingPunct="1">
      <a:defRPr sz="2100" kern="1200">
        <a:solidFill>
          <a:schemeClr val="tx1"/>
        </a:solidFill>
        <a:latin typeface="+mn-lt"/>
        <a:ea typeface="+mn-ea"/>
        <a:cs typeface="+mn-cs"/>
      </a:defRPr>
    </a:lvl7pPr>
    <a:lvl8pPr marL="3754602" algn="l" defTabSz="536372" rtl="0" eaLnBrk="1" latinLnBrk="0" hangingPunct="1">
      <a:defRPr sz="2100" kern="1200">
        <a:solidFill>
          <a:schemeClr val="tx1"/>
        </a:solidFill>
        <a:latin typeface="+mn-lt"/>
        <a:ea typeface="+mn-ea"/>
        <a:cs typeface="+mn-cs"/>
      </a:defRPr>
    </a:lvl8pPr>
    <a:lvl9pPr marL="4290974" algn="l" defTabSz="53637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Enid" initials="CE" lastIdx="2" clrIdx="0">
    <p:extLst>
      <p:ext uri="{19B8F6BF-5375-455C-9EA6-DF929625EA0E}">
        <p15:presenceInfo xmlns:p15="http://schemas.microsoft.com/office/powerpoint/2012/main" userId="S-1-5-21-742762943-596238524-89077255-12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4AC"/>
    <a:srgbClr val="0B32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45" autoAdjust="0"/>
  </p:normalViewPr>
  <p:slideViewPr>
    <p:cSldViewPr snapToGrid="0" snapToObjects="1" showGuides="1">
      <p:cViewPr varScale="1">
        <p:scale>
          <a:sx n="81" d="100"/>
          <a:sy n="81" d="100"/>
        </p:scale>
        <p:origin x="1306" y="48"/>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E1BFD-A69B-4B09-802D-66EE0B7944C1}" type="datetimeFigureOut">
              <a:rPr lang="en-GB" smtClean="0"/>
              <a:t>21/06/2022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A8E22-4A6C-4883-A492-20516450452E}" type="slidenum">
              <a:rPr lang="en-GB" smtClean="0"/>
              <a:t>‹#›</a:t>
            </a:fld>
            <a:endParaRPr lang="en-GB"/>
          </a:p>
        </p:txBody>
      </p:sp>
    </p:spTree>
    <p:extLst>
      <p:ext uri="{BB962C8B-B14F-4D97-AF65-F5344CB8AC3E}">
        <p14:creationId xmlns:p14="http://schemas.microsoft.com/office/powerpoint/2010/main" val="274802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5A8E22-4A6C-4883-A492-20516450452E}" type="slidenum">
              <a:rPr lang="en-GB" smtClean="0"/>
              <a:t>1</a:t>
            </a:fld>
            <a:endParaRPr lang="en-GB"/>
          </a:p>
        </p:txBody>
      </p:sp>
    </p:spTree>
    <p:extLst>
      <p:ext uri="{BB962C8B-B14F-4D97-AF65-F5344CB8AC3E}">
        <p14:creationId xmlns:p14="http://schemas.microsoft.com/office/powerpoint/2010/main" val="408109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5A8E22-4A6C-4883-A492-20516450452E}" type="slidenum">
              <a:rPr lang="en-GB" smtClean="0"/>
              <a:t>2</a:t>
            </a:fld>
            <a:endParaRPr lang="en-GB"/>
          </a:p>
        </p:txBody>
      </p:sp>
    </p:spTree>
    <p:extLst>
      <p:ext uri="{BB962C8B-B14F-4D97-AF65-F5344CB8AC3E}">
        <p14:creationId xmlns:p14="http://schemas.microsoft.com/office/powerpoint/2010/main" val="282944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5A8E22-4A6C-4883-A492-20516450452E}" type="slidenum">
              <a:rPr lang="en-GB" smtClean="0"/>
              <a:t>3</a:t>
            </a:fld>
            <a:endParaRPr lang="en-GB"/>
          </a:p>
        </p:txBody>
      </p:sp>
    </p:spTree>
    <p:extLst>
      <p:ext uri="{BB962C8B-B14F-4D97-AF65-F5344CB8AC3E}">
        <p14:creationId xmlns:p14="http://schemas.microsoft.com/office/powerpoint/2010/main" val="197884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5A8E22-4A6C-4883-A492-20516450452E}" type="slidenum">
              <a:rPr lang="en-GB" smtClean="0"/>
              <a:t>4</a:t>
            </a:fld>
            <a:endParaRPr lang="en-GB"/>
          </a:p>
        </p:txBody>
      </p:sp>
    </p:spTree>
    <p:extLst>
      <p:ext uri="{BB962C8B-B14F-4D97-AF65-F5344CB8AC3E}">
        <p14:creationId xmlns:p14="http://schemas.microsoft.com/office/powerpoint/2010/main" val="259976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5A8E22-4A6C-4883-A492-20516450452E}" type="slidenum">
              <a:rPr lang="en-GB" smtClean="0"/>
              <a:t>5</a:t>
            </a:fld>
            <a:endParaRPr lang="en-GB"/>
          </a:p>
        </p:txBody>
      </p:sp>
    </p:spTree>
    <p:extLst>
      <p:ext uri="{BB962C8B-B14F-4D97-AF65-F5344CB8AC3E}">
        <p14:creationId xmlns:p14="http://schemas.microsoft.com/office/powerpoint/2010/main" val="164771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5A8E22-4A6C-4883-A492-20516450452E}" type="slidenum">
              <a:rPr lang="en-GB" smtClean="0"/>
              <a:t>6</a:t>
            </a:fld>
            <a:endParaRPr lang="en-GB"/>
          </a:p>
        </p:txBody>
      </p:sp>
    </p:spTree>
    <p:extLst>
      <p:ext uri="{BB962C8B-B14F-4D97-AF65-F5344CB8AC3E}">
        <p14:creationId xmlns:p14="http://schemas.microsoft.com/office/powerpoint/2010/main" val="175946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5A8E22-4A6C-4883-A492-20516450452E}" type="slidenum">
              <a:rPr lang="en-GB" smtClean="0"/>
              <a:t>7</a:t>
            </a:fld>
            <a:endParaRPr lang="en-GB"/>
          </a:p>
        </p:txBody>
      </p:sp>
    </p:spTree>
    <p:extLst>
      <p:ext uri="{BB962C8B-B14F-4D97-AF65-F5344CB8AC3E}">
        <p14:creationId xmlns:p14="http://schemas.microsoft.com/office/powerpoint/2010/main" val="165655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5A8E22-4A6C-4883-A492-20516450452E}" type="slidenum">
              <a:rPr lang="en-GB" smtClean="0"/>
              <a:t>8</a:t>
            </a:fld>
            <a:endParaRPr lang="en-GB"/>
          </a:p>
        </p:txBody>
      </p:sp>
    </p:spTree>
    <p:extLst>
      <p:ext uri="{BB962C8B-B14F-4D97-AF65-F5344CB8AC3E}">
        <p14:creationId xmlns:p14="http://schemas.microsoft.com/office/powerpoint/2010/main" val="417014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5A8E22-4A6C-4883-A492-20516450452E}" type="slidenum">
              <a:rPr lang="en-GB" smtClean="0"/>
              <a:t>9</a:t>
            </a:fld>
            <a:endParaRPr lang="en-GB"/>
          </a:p>
        </p:txBody>
      </p:sp>
    </p:spTree>
    <p:extLst>
      <p:ext uri="{BB962C8B-B14F-4D97-AF65-F5344CB8AC3E}">
        <p14:creationId xmlns:p14="http://schemas.microsoft.com/office/powerpoint/2010/main" val="231762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372" indent="0" algn="ctr">
              <a:buNone/>
              <a:defRPr>
                <a:solidFill>
                  <a:schemeClr val="tx1">
                    <a:tint val="75000"/>
                  </a:schemeClr>
                </a:solidFill>
              </a:defRPr>
            </a:lvl2pPr>
            <a:lvl3pPr marL="1072743" indent="0" algn="ctr">
              <a:buNone/>
              <a:defRPr>
                <a:solidFill>
                  <a:schemeClr val="tx1">
                    <a:tint val="75000"/>
                  </a:schemeClr>
                </a:solidFill>
              </a:defRPr>
            </a:lvl3pPr>
            <a:lvl4pPr marL="1609115" indent="0" algn="ctr">
              <a:buNone/>
              <a:defRPr>
                <a:solidFill>
                  <a:schemeClr val="tx1">
                    <a:tint val="75000"/>
                  </a:schemeClr>
                </a:solidFill>
              </a:defRPr>
            </a:lvl4pPr>
            <a:lvl5pPr marL="2145487" indent="0" algn="ctr">
              <a:buNone/>
              <a:defRPr>
                <a:solidFill>
                  <a:schemeClr val="tx1">
                    <a:tint val="75000"/>
                  </a:schemeClr>
                </a:solidFill>
              </a:defRPr>
            </a:lvl5pPr>
            <a:lvl6pPr marL="2681859" indent="0" algn="ctr">
              <a:buNone/>
              <a:defRPr>
                <a:solidFill>
                  <a:schemeClr val="tx1">
                    <a:tint val="75000"/>
                  </a:schemeClr>
                </a:solidFill>
              </a:defRPr>
            </a:lvl6pPr>
            <a:lvl7pPr marL="3218230" indent="0" algn="ctr">
              <a:buNone/>
              <a:defRPr>
                <a:solidFill>
                  <a:schemeClr val="tx1">
                    <a:tint val="75000"/>
                  </a:schemeClr>
                </a:solidFill>
              </a:defRPr>
            </a:lvl7pPr>
            <a:lvl8pPr marL="3754602" indent="0" algn="ctr">
              <a:buNone/>
              <a:defRPr>
                <a:solidFill>
                  <a:schemeClr val="tx1">
                    <a:tint val="75000"/>
                  </a:schemeClr>
                </a:solidFill>
              </a:defRPr>
            </a:lvl8pPr>
            <a:lvl9pPr marL="4290974"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CDAD205-4340-FB43-8352-BF7BBE144687}"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168007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DAD205-4340-FB43-8352-BF7BBE144687}"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298548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76"/>
            <a:ext cx="2228850" cy="438785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0" y="206376"/>
            <a:ext cx="6521450" cy="43878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DAD205-4340-FB43-8352-BF7BBE144687}"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196731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DAD205-4340-FB43-8352-BF7BBE144687}"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333686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700" b="1" cap="all"/>
            </a:lvl1pPr>
          </a:lstStyle>
          <a:p>
            <a:r>
              <a:rPr lang="en-GB"/>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372" indent="0">
              <a:buNone/>
              <a:defRPr sz="2100">
                <a:solidFill>
                  <a:schemeClr val="tx1">
                    <a:tint val="75000"/>
                  </a:schemeClr>
                </a:solidFill>
              </a:defRPr>
            </a:lvl2pPr>
            <a:lvl3pPr marL="1072743" indent="0">
              <a:buNone/>
              <a:defRPr sz="1900">
                <a:solidFill>
                  <a:schemeClr val="tx1">
                    <a:tint val="75000"/>
                  </a:schemeClr>
                </a:solidFill>
              </a:defRPr>
            </a:lvl3pPr>
            <a:lvl4pPr marL="1609115" indent="0">
              <a:buNone/>
              <a:defRPr sz="1600">
                <a:solidFill>
                  <a:schemeClr val="tx1">
                    <a:tint val="75000"/>
                  </a:schemeClr>
                </a:solidFill>
              </a:defRPr>
            </a:lvl4pPr>
            <a:lvl5pPr marL="2145487" indent="0">
              <a:buNone/>
              <a:defRPr sz="1600">
                <a:solidFill>
                  <a:schemeClr val="tx1">
                    <a:tint val="75000"/>
                  </a:schemeClr>
                </a:solidFill>
              </a:defRPr>
            </a:lvl5pPr>
            <a:lvl6pPr marL="2681859" indent="0">
              <a:buNone/>
              <a:defRPr sz="1600">
                <a:solidFill>
                  <a:schemeClr val="tx1">
                    <a:tint val="75000"/>
                  </a:schemeClr>
                </a:solidFill>
              </a:defRPr>
            </a:lvl6pPr>
            <a:lvl7pPr marL="3218230" indent="0">
              <a:buNone/>
              <a:defRPr sz="1600">
                <a:solidFill>
                  <a:schemeClr val="tx1">
                    <a:tint val="75000"/>
                  </a:schemeClr>
                </a:solidFill>
              </a:defRPr>
            </a:lvl7pPr>
            <a:lvl8pPr marL="3754602" indent="0">
              <a:buNone/>
              <a:defRPr sz="1600">
                <a:solidFill>
                  <a:schemeClr val="tx1">
                    <a:tint val="75000"/>
                  </a:schemeClr>
                </a:solidFill>
              </a:defRPr>
            </a:lvl8pPr>
            <a:lvl9pPr marL="4290974"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DAD205-4340-FB43-8352-BF7BBE144687}"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139311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200152"/>
            <a:ext cx="4375150" cy="3394075"/>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5550" y="1200152"/>
            <a:ext cx="4375150" cy="3394075"/>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CDAD205-4340-FB43-8352-BF7BBE144687}"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292372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800" b="1"/>
            </a:lvl1pPr>
            <a:lvl2pPr marL="536372" indent="0">
              <a:buNone/>
              <a:defRPr sz="2300" b="1"/>
            </a:lvl2pPr>
            <a:lvl3pPr marL="1072743" indent="0">
              <a:buNone/>
              <a:defRPr sz="2100" b="1"/>
            </a:lvl3pPr>
            <a:lvl4pPr marL="1609115" indent="0">
              <a:buNone/>
              <a:defRPr sz="1900" b="1"/>
            </a:lvl4pPr>
            <a:lvl5pPr marL="2145487" indent="0">
              <a:buNone/>
              <a:defRPr sz="1900" b="1"/>
            </a:lvl5pPr>
            <a:lvl6pPr marL="2681859" indent="0">
              <a:buNone/>
              <a:defRPr sz="1900" b="1"/>
            </a:lvl6pPr>
            <a:lvl7pPr marL="3218230" indent="0">
              <a:buNone/>
              <a:defRPr sz="1900" b="1"/>
            </a:lvl7pPr>
            <a:lvl8pPr marL="3754602" indent="0">
              <a:buNone/>
              <a:defRPr sz="1900" b="1"/>
            </a:lvl8pPr>
            <a:lvl9pPr marL="4290974" indent="0">
              <a:buNone/>
              <a:defRPr sz="19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113" y="1535113"/>
            <a:ext cx="4378590" cy="639763"/>
          </a:xfrm>
        </p:spPr>
        <p:txBody>
          <a:bodyPr anchor="b"/>
          <a:lstStyle>
            <a:lvl1pPr marL="0" indent="0">
              <a:buNone/>
              <a:defRPr sz="2800" b="1"/>
            </a:lvl1pPr>
            <a:lvl2pPr marL="536372" indent="0">
              <a:buNone/>
              <a:defRPr sz="2300" b="1"/>
            </a:lvl2pPr>
            <a:lvl3pPr marL="1072743" indent="0">
              <a:buNone/>
              <a:defRPr sz="2100" b="1"/>
            </a:lvl3pPr>
            <a:lvl4pPr marL="1609115" indent="0">
              <a:buNone/>
              <a:defRPr sz="1900" b="1"/>
            </a:lvl4pPr>
            <a:lvl5pPr marL="2145487" indent="0">
              <a:buNone/>
              <a:defRPr sz="1900" b="1"/>
            </a:lvl5pPr>
            <a:lvl6pPr marL="2681859" indent="0">
              <a:buNone/>
              <a:defRPr sz="1900" b="1"/>
            </a:lvl6pPr>
            <a:lvl7pPr marL="3218230" indent="0">
              <a:buNone/>
              <a:defRPr sz="1900" b="1"/>
            </a:lvl7pPr>
            <a:lvl8pPr marL="3754602" indent="0">
              <a:buNone/>
              <a:defRPr sz="1900" b="1"/>
            </a:lvl8pPr>
            <a:lvl9pPr marL="4290974" indent="0">
              <a:buNone/>
              <a:defRPr sz="1900" b="1"/>
            </a:lvl9pPr>
          </a:lstStyle>
          <a:p>
            <a:pPr lvl="0"/>
            <a:r>
              <a:rPr lang="en-GB"/>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CDAD205-4340-FB43-8352-BF7BBE144687}" type="datetimeFigureOut">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78278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CDAD205-4340-FB43-8352-BF7BBE144687}" type="datetimeFigureOut">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386767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AD205-4340-FB43-8352-BF7BBE144687}" type="datetimeFigureOut">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2363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49"/>
            <a:ext cx="3259006" cy="1162051"/>
          </a:xfrm>
        </p:spPr>
        <p:txBody>
          <a:bodyPr anchor="b"/>
          <a:lstStyle>
            <a:lvl1pPr algn="l">
              <a:defRPr sz="2300" b="1"/>
            </a:lvl1pPr>
          </a:lstStyle>
          <a:p>
            <a:r>
              <a:rPr lang="en-GB"/>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600"/>
            </a:lvl1pPr>
            <a:lvl2pPr marL="536372" indent="0">
              <a:buNone/>
              <a:defRPr sz="1400"/>
            </a:lvl2pPr>
            <a:lvl3pPr marL="1072743" indent="0">
              <a:buNone/>
              <a:defRPr sz="1200"/>
            </a:lvl3pPr>
            <a:lvl4pPr marL="1609115" indent="0">
              <a:buNone/>
              <a:defRPr sz="1100"/>
            </a:lvl4pPr>
            <a:lvl5pPr marL="2145487" indent="0">
              <a:buNone/>
              <a:defRPr sz="1100"/>
            </a:lvl5pPr>
            <a:lvl6pPr marL="2681859" indent="0">
              <a:buNone/>
              <a:defRPr sz="1100"/>
            </a:lvl6pPr>
            <a:lvl7pPr marL="3218230" indent="0">
              <a:buNone/>
              <a:defRPr sz="1100"/>
            </a:lvl7pPr>
            <a:lvl8pPr marL="3754602" indent="0">
              <a:buNone/>
              <a:defRPr sz="1100"/>
            </a:lvl8pPr>
            <a:lvl9pPr marL="4290974" indent="0">
              <a:buNone/>
              <a:defRPr sz="1100"/>
            </a:lvl9pPr>
          </a:lstStyle>
          <a:p>
            <a:pPr lvl="0"/>
            <a:r>
              <a:rPr lang="en-GB"/>
              <a:t>Click to edit Master text styles</a:t>
            </a:r>
          </a:p>
        </p:txBody>
      </p:sp>
      <p:sp>
        <p:nvSpPr>
          <p:cNvPr id="5" name="Date Placeholder 4"/>
          <p:cNvSpPr>
            <a:spLocks noGrp="1"/>
          </p:cNvSpPr>
          <p:nvPr>
            <p:ph type="dt" sz="half" idx="10"/>
          </p:nvPr>
        </p:nvSpPr>
        <p:spPr/>
        <p:txBody>
          <a:bodyPr/>
          <a:lstStyle/>
          <a:p>
            <a:fld id="{8CDAD205-4340-FB43-8352-BF7BBE144687}"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265705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9"/>
          </a:xfrm>
        </p:spPr>
        <p:txBody>
          <a:bodyPr anchor="b"/>
          <a:lstStyle>
            <a:lvl1pPr algn="l">
              <a:defRPr sz="2300" b="1"/>
            </a:lvl1pPr>
          </a:lstStyle>
          <a:p>
            <a:r>
              <a:rPr lang="en-GB"/>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800"/>
            </a:lvl1pPr>
            <a:lvl2pPr marL="536372" indent="0">
              <a:buNone/>
              <a:defRPr sz="3300"/>
            </a:lvl2pPr>
            <a:lvl3pPr marL="1072743" indent="0">
              <a:buNone/>
              <a:defRPr sz="2800"/>
            </a:lvl3pPr>
            <a:lvl4pPr marL="1609115" indent="0">
              <a:buNone/>
              <a:defRPr sz="2300"/>
            </a:lvl4pPr>
            <a:lvl5pPr marL="2145487" indent="0">
              <a:buNone/>
              <a:defRPr sz="2300"/>
            </a:lvl5pPr>
            <a:lvl6pPr marL="2681859" indent="0">
              <a:buNone/>
              <a:defRPr sz="2300"/>
            </a:lvl6pPr>
            <a:lvl7pPr marL="3218230" indent="0">
              <a:buNone/>
              <a:defRPr sz="2300"/>
            </a:lvl7pPr>
            <a:lvl8pPr marL="3754602" indent="0">
              <a:buNone/>
              <a:defRPr sz="2300"/>
            </a:lvl8pPr>
            <a:lvl9pPr marL="4290974" indent="0">
              <a:buNone/>
              <a:defRPr sz="2300"/>
            </a:lvl9pPr>
          </a:lstStyle>
          <a:p>
            <a:endParaRPr lang="en-US"/>
          </a:p>
        </p:txBody>
      </p:sp>
      <p:sp>
        <p:nvSpPr>
          <p:cNvPr id="4" name="Text Placeholder 3"/>
          <p:cNvSpPr>
            <a:spLocks noGrp="1"/>
          </p:cNvSpPr>
          <p:nvPr>
            <p:ph type="body" sz="half" idx="2"/>
          </p:nvPr>
        </p:nvSpPr>
        <p:spPr>
          <a:xfrm>
            <a:off x="1941645" y="5367339"/>
            <a:ext cx="5943600" cy="804863"/>
          </a:xfrm>
        </p:spPr>
        <p:txBody>
          <a:bodyPr/>
          <a:lstStyle>
            <a:lvl1pPr marL="0" indent="0">
              <a:buNone/>
              <a:defRPr sz="1600"/>
            </a:lvl1pPr>
            <a:lvl2pPr marL="536372" indent="0">
              <a:buNone/>
              <a:defRPr sz="1400"/>
            </a:lvl2pPr>
            <a:lvl3pPr marL="1072743" indent="0">
              <a:buNone/>
              <a:defRPr sz="1200"/>
            </a:lvl3pPr>
            <a:lvl4pPr marL="1609115" indent="0">
              <a:buNone/>
              <a:defRPr sz="1100"/>
            </a:lvl4pPr>
            <a:lvl5pPr marL="2145487" indent="0">
              <a:buNone/>
              <a:defRPr sz="1100"/>
            </a:lvl5pPr>
            <a:lvl6pPr marL="2681859" indent="0">
              <a:buNone/>
              <a:defRPr sz="1100"/>
            </a:lvl6pPr>
            <a:lvl7pPr marL="3218230" indent="0">
              <a:buNone/>
              <a:defRPr sz="1100"/>
            </a:lvl7pPr>
            <a:lvl8pPr marL="3754602" indent="0">
              <a:buNone/>
              <a:defRPr sz="1100"/>
            </a:lvl8pPr>
            <a:lvl9pPr marL="4290974" indent="0">
              <a:buNone/>
              <a:defRPr sz="1100"/>
            </a:lvl9pPr>
          </a:lstStyle>
          <a:p>
            <a:pPr lvl="0"/>
            <a:r>
              <a:rPr lang="en-GB"/>
              <a:t>Click to edit Master text styles</a:t>
            </a:r>
          </a:p>
        </p:txBody>
      </p:sp>
      <p:sp>
        <p:nvSpPr>
          <p:cNvPr id="5" name="Date Placeholder 4"/>
          <p:cNvSpPr>
            <a:spLocks noGrp="1"/>
          </p:cNvSpPr>
          <p:nvPr>
            <p:ph type="dt" sz="half" idx="10"/>
          </p:nvPr>
        </p:nvSpPr>
        <p:spPr/>
        <p:txBody>
          <a:bodyPr/>
          <a:lstStyle/>
          <a:p>
            <a:fld id="{8CDAD205-4340-FB43-8352-BF7BBE144687}" type="datetimeFigureOut">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358F6-190A-1E41-A7EF-1075827ABA69}" type="slidenum">
              <a:rPr lang="en-US" smtClean="0"/>
              <a:t>‹#›</a:t>
            </a:fld>
            <a:endParaRPr lang="en-US"/>
          </a:p>
        </p:txBody>
      </p:sp>
    </p:spTree>
    <p:extLst>
      <p:ext uri="{BB962C8B-B14F-4D97-AF65-F5344CB8AC3E}">
        <p14:creationId xmlns:p14="http://schemas.microsoft.com/office/powerpoint/2010/main" val="181553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107275" tIns="53637" rIns="107275" bIns="53637"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107275" tIns="53637" rIns="107275" bIns="53637"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95300" y="6356352"/>
            <a:ext cx="2311400" cy="365125"/>
          </a:xfrm>
          <a:prstGeom prst="rect">
            <a:avLst/>
          </a:prstGeom>
        </p:spPr>
        <p:txBody>
          <a:bodyPr vert="horz" lIns="107275" tIns="53637" rIns="107275" bIns="53637" rtlCol="0" anchor="ctr"/>
          <a:lstStyle>
            <a:lvl1pPr algn="l">
              <a:defRPr sz="1400">
                <a:solidFill>
                  <a:schemeClr val="tx1">
                    <a:tint val="75000"/>
                  </a:schemeClr>
                </a:solidFill>
              </a:defRPr>
            </a:lvl1pPr>
          </a:lstStyle>
          <a:p>
            <a:fld id="{8CDAD205-4340-FB43-8352-BF7BBE144687}" type="datetimeFigureOut">
              <a:rPr lang="en-US" smtClean="0"/>
              <a:t>6/21/2022</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107275" tIns="53637" rIns="107275" bIns="53637"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107275" tIns="53637" rIns="107275" bIns="53637" rtlCol="0" anchor="ctr"/>
          <a:lstStyle>
            <a:lvl1pPr algn="r">
              <a:defRPr sz="1400">
                <a:solidFill>
                  <a:schemeClr val="tx1">
                    <a:tint val="75000"/>
                  </a:schemeClr>
                </a:solidFill>
              </a:defRPr>
            </a:lvl1pPr>
          </a:lstStyle>
          <a:p>
            <a:fld id="{41F358F6-190A-1E41-A7EF-1075827ABA69}" type="slidenum">
              <a:rPr lang="en-US" smtClean="0"/>
              <a:t>‹#›</a:t>
            </a:fld>
            <a:endParaRPr lang="en-US"/>
          </a:p>
        </p:txBody>
      </p:sp>
      <p:sp>
        <p:nvSpPr>
          <p:cNvPr id="7" name="MSIPCM86544674a5891d6703992dad" descr="{&quot;HashCode&quot;:1987674191,&quot;Placement&quot;:&quot;Header&quot;,&quot;Top&quot;:0.0,&quot;Left&quot;:0.0,&quot;SlideWidth&quot;:780,&quot;SlideHeight&quot;:540}">
            <a:extLst>
              <a:ext uri="{FF2B5EF4-FFF2-40B4-BE49-F238E27FC236}">
                <a16:creationId xmlns:a16="http://schemas.microsoft.com/office/drawing/2014/main" id="{E34E58D7-4958-4392-9453-3060DA6EA17D}"/>
              </a:ext>
            </a:extLst>
          </p:cNvPr>
          <p:cNvSpPr txBox="1"/>
          <p:nvPr userDrawn="1"/>
        </p:nvSpPr>
        <p:spPr>
          <a:xfrm>
            <a:off x="0" y="0"/>
            <a:ext cx="635262"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84481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36372" rtl="0" eaLnBrk="1" latinLnBrk="0" hangingPunct="1">
        <a:spcBef>
          <a:spcPct val="0"/>
        </a:spcBef>
        <a:buNone/>
        <a:defRPr sz="5200" kern="1200">
          <a:solidFill>
            <a:schemeClr val="tx1"/>
          </a:solidFill>
          <a:latin typeface="+mj-lt"/>
          <a:ea typeface="+mj-ea"/>
          <a:cs typeface="+mj-cs"/>
        </a:defRPr>
      </a:lvl1pPr>
    </p:titleStyle>
    <p:bodyStyle>
      <a:lvl1pPr marL="402279" indent="-402279" algn="l" defTabSz="536372" rtl="0" eaLnBrk="1" latinLnBrk="0" hangingPunct="1">
        <a:spcBef>
          <a:spcPct val="20000"/>
        </a:spcBef>
        <a:buFont typeface="Arial"/>
        <a:buChar char="•"/>
        <a:defRPr sz="3800" kern="1200">
          <a:solidFill>
            <a:schemeClr val="tx1"/>
          </a:solidFill>
          <a:latin typeface="+mn-lt"/>
          <a:ea typeface="+mn-ea"/>
          <a:cs typeface="+mn-cs"/>
        </a:defRPr>
      </a:lvl1pPr>
      <a:lvl2pPr marL="871604" indent="-335232" algn="l" defTabSz="536372" rtl="0" eaLnBrk="1" latinLnBrk="0" hangingPunct="1">
        <a:spcBef>
          <a:spcPct val="20000"/>
        </a:spcBef>
        <a:buFont typeface="Arial"/>
        <a:buChar char="–"/>
        <a:defRPr sz="3300" kern="1200">
          <a:solidFill>
            <a:schemeClr val="tx1"/>
          </a:solidFill>
          <a:latin typeface="+mn-lt"/>
          <a:ea typeface="+mn-ea"/>
          <a:cs typeface="+mn-cs"/>
        </a:defRPr>
      </a:lvl2pPr>
      <a:lvl3pPr marL="1340929" indent="-268186" algn="l" defTabSz="536372" rtl="0" eaLnBrk="1" latinLnBrk="0" hangingPunct="1">
        <a:spcBef>
          <a:spcPct val="20000"/>
        </a:spcBef>
        <a:buFont typeface="Arial"/>
        <a:buChar char="•"/>
        <a:defRPr sz="2800" kern="1200">
          <a:solidFill>
            <a:schemeClr val="tx1"/>
          </a:solidFill>
          <a:latin typeface="+mn-lt"/>
          <a:ea typeface="+mn-ea"/>
          <a:cs typeface="+mn-cs"/>
        </a:defRPr>
      </a:lvl3pPr>
      <a:lvl4pPr marL="1877301" indent="-268186" algn="l" defTabSz="536372" rtl="0" eaLnBrk="1" latinLnBrk="0" hangingPunct="1">
        <a:spcBef>
          <a:spcPct val="20000"/>
        </a:spcBef>
        <a:buFont typeface="Arial"/>
        <a:buChar char="–"/>
        <a:defRPr sz="2300" kern="1200">
          <a:solidFill>
            <a:schemeClr val="tx1"/>
          </a:solidFill>
          <a:latin typeface="+mn-lt"/>
          <a:ea typeface="+mn-ea"/>
          <a:cs typeface="+mn-cs"/>
        </a:defRPr>
      </a:lvl4pPr>
      <a:lvl5pPr marL="2413673" indent="-268186" algn="l" defTabSz="536372" rtl="0" eaLnBrk="1" latinLnBrk="0" hangingPunct="1">
        <a:spcBef>
          <a:spcPct val="20000"/>
        </a:spcBef>
        <a:buFont typeface="Arial"/>
        <a:buChar char="»"/>
        <a:defRPr sz="2300" kern="1200">
          <a:solidFill>
            <a:schemeClr val="tx1"/>
          </a:solidFill>
          <a:latin typeface="+mn-lt"/>
          <a:ea typeface="+mn-ea"/>
          <a:cs typeface="+mn-cs"/>
        </a:defRPr>
      </a:lvl5pPr>
      <a:lvl6pPr marL="2950045" indent="-268186" algn="l" defTabSz="536372" rtl="0" eaLnBrk="1" latinLnBrk="0" hangingPunct="1">
        <a:spcBef>
          <a:spcPct val="20000"/>
        </a:spcBef>
        <a:buFont typeface="Arial"/>
        <a:buChar char="•"/>
        <a:defRPr sz="2300" kern="1200">
          <a:solidFill>
            <a:schemeClr val="tx1"/>
          </a:solidFill>
          <a:latin typeface="+mn-lt"/>
          <a:ea typeface="+mn-ea"/>
          <a:cs typeface="+mn-cs"/>
        </a:defRPr>
      </a:lvl6pPr>
      <a:lvl7pPr marL="3486416" indent="-268186" algn="l" defTabSz="536372" rtl="0" eaLnBrk="1" latinLnBrk="0" hangingPunct="1">
        <a:spcBef>
          <a:spcPct val="20000"/>
        </a:spcBef>
        <a:buFont typeface="Arial"/>
        <a:buChar char="•"/>
        <a:defRPr sz="2300" kern="1200">
          <a:solidFill>
            <a:schemeClr val="tx1"/>
          </a:solidFill>
          <a:latin typeface="+mn-lt"/>
          <a:ea typeface="+mn-ea"/>
          <a:cs typeface="+mn-cs"/>
        </a:defRPr>
      </a:lvl7pPr>
      <a:lvl8pPr marL="4022788" indent="-268186" algn="l" defTabSz="536372" rtl="0" eaLnBrk="1" latinLnBrk="0" hangingPunct="1">
        <a:spcBef>
          <a:spcPct val="20000"/>
        </a:spcBef>
        <a:buFont typeface="Arial"/>
        <a:buChar char="•"/>
        <a:defRPr sz="2300" kern="1200">
          <a:solidFill>
            <a:schemeClr val="tx1"/>
          </a:solidFill>
          <a:latin typeface="+mn-lt"/>
          <a:ea typeface="+mn-ea"/>
          <a:cs typeface="+mn-cs"/>
        </a:defRPr>
      </a:lvl8pPr>
      <a:lvl9pPr marL="4559160" indent="-268186" algn="l" defTabSz="536372"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372" rtl="0" eaLnBrk="1" latinLnBrk="0" hangingPunct="1">
        <a:defRPr sz="2100" kern="1200">
          <a:solidFill>
            <a:schemeClr val="tx1"/>
          </a:solidFill>
          <a:latin typeface="+mn-lt"/>
          <a:ea typeface="+mn-ea"/>
          <a:cs typeface="+mn-cs"/>
        </a:defRPr>
      </a:lvl1pPr>
      <a:lvl2pPr marL="536372" algn="l" defTabSz="536372" rtl="0" eaLnBrk="1" latinLnBrk="0" hangingPunct="1">
        <a:defRPr sz="2100" kern="1200">
          <a:solidFill>
            <a:schemeClr val="tx1"/>
          </a:solidFill>
          <a:latin typeface="+mn-lt"/>
          <a:ea typeface="+mn-ea"/>
          <a:cs typeface="+mn-cs"/>
        </a:defRPr>
      </a:lvl2pPr>
      <a:lvl3pPr marL="1072743" algn="l" defTabSz="536372" rtl="0" eaLnBrk="1" latinLnBrk="0" hangingPunct="1">
        <a:defRPr sz="2100" kern="1200">
          <a:solidFill>
            <a:schemeClr val="tx1"/>
          </a:solidFill>
          <a:latin typeface="+mn-lt"/>
          <a:ea typeface="+mn-ea"/>
          <a:cs typeface="+mn-cs"/>
        </a:defRPr>
      </a:lvl3pPr>
      <a:lvl4pPr marL="1609115" algn="l" defTabSz="536372" rtl="0" eaLnBrk="1" latinLnBrk="0" hangingPunct="1">
        <a:defRPr sz="2100" kern="1200">
          <a:solidFill>
            <a:schemeClr val="tx1"/>
          </a:solidFill>
          <a:latin typeface="+mn-lt"/>
          <a:ea typeface="+mn-ea"/>
          <a:cs typeface="+mn-cs"/>
        </a:defRPr>
      </a:lvl4pPr>
      <a:lvl5pPr marL="2145487" algn="l" defTabSz="536372" rtl="0" eaLnBrk="1" latinLnBrk="0" hangingPunct="1">
        <a:defRPr sz="2100" kern="1200">
          <a:solidFill>
            <a:schemeClr val="tx1"/>
          </a:solidFill>
          <a:latin typeface="+mn-lt"/>
          <a:ea typeface="+mn-ea"/>
          <a:cs typeface="+mn-cs"/>
        </a:defRPr>
      </a:lvl5pPr>
      <a:lvl6pPr marL="2681859" algn="l" defTabSz="536372" rtl="0" eaLnBrk="1" latinLnBrk="0" hangingPunct="1">
        <a:defRPr sz="2100" kern="1200">
          <a:solidFill>
            <a:schemeClr val="tx1"/>
          </a:solidFill>
          <a:latin typeface="+mn-lt"/>
          <a:ea typeface="+mn-ea"/>
          <a:cs typeface="+mn-cs"/>
        </a:defRPr>
      </a:lvl6pPr>
      <a:lvl7pPr marL="3218230" algn="l" defTabSz="536372" rtl="0" eaLnBrk="1" latinLnBrk="0" hangingPunct="1">
        <a:defRPr sz="2100" kern="1200">
          <a:solidFill>
            <a:schemeClr val="tx1"/>
          </a:solidFill>
          <a:latin typeface="+mn-lt"/>
          <a:ea typeface="+mn-ea"/>
          <a:cs typeface="+mn-cs"/>
        </a:defRPr>
      </a:lvl7pPr>
      <a:lvl8pPr marL="3754602" algn="l" defTabSz="536372" rtl="0" eaLnBrk="1" latinLnBrk="0" hangingPunct="1">
        <a:defRPr sz="2100" kern="1200">
          <a:solidFill>
            <a:schemeClr val="tx1"/>
          </a:solidFill>
          <a:latin typeface="+mn-lt"/>
          <a:ea typeface="+mn-ea"/>
          <a:cs typeface="+mn-cs"/>
        </a:defRPr>
      </a:lvl8pPr>
      <a:lvl9pPr marL="4290974" algn="l" defTabSz="5363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mailto:accesstem@wandsworth.gov.uk" TargetMode="External"/><Relationship Id="rId4" Type="http://schemas.openxmlformats.org/officeDocument/2006/relationships/hyperlink" Target="mailto:qualityassurance@wandsworth.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2" name="TextBox 1"/>
          <p:cNvSpPr txBox="1"/>
          <p:nvPr/>
        </p:nvSpPr>
        <p:spPr>
          <a:xfrm>
            <a:off x="992164" y="887537"/>
            <a:ext cx="8218444" cy="4970591"/>
          </a:xfrm>
          <a:prstGeom prst="rect">
            <a:avLst/>
          </a:prstGeom>
          <a:noFill/>
        </p:spPr>
        <p:txBody>
          <a:bodyPr wrap="square" rtlCol="0">
            <a:spAutoFit/>
          </a:bodyPr>
          <a:lstStyle/>
          <a:p>
            <a:r>
              <a:rPr lang="en-GB" b="1" dirty="0"/>
              <a:t>Richmond</a:t>
            </a:r>
            <a:r>
              <a:rPr lang="en-GB" dirty="0"/>
              <a:t> and </a:t>
            </a:r>
            <a:r>
              <a:rPr lang="en-GB" b="1" dirty="0"/>
              <a:t>Wandsworth</a:t>
            </a:r>
            <a:endParaRPr lang="en-GB" dirty="0"/>
          </a:p>
          <a:p>
            <a:r>
              <a:rPr lang="en-GB" dirty="0"/>
              <a:t>Quality Assurance &amp; Contracts Monitoring Team</a:t>
            </a:r>
          </a:p>
          <a:p>
            <a:r>
              <a:rPr lang="en-GB" dirty="0"/>
              <a:t> </a:t>
            </a:r>
          </a:p>
          <a:p>
            <a:endParaRPr lang="en-GB" dirty="0"/>
          </a:p>
          <a:p>
            <a:endParaRPr lang="en-GB" dirty="0"/>
          </a:p>
          <a:p>
            <a:r>
              <a:rPr lang="en-GB" sz="5400" b="1" dirty="0"/>
              <a:t>Service Concerns</a:t>
            </a:r>
            <a:endParaRPr lang="en-GB" sz="5400" dirty="0"/>
          </a:p>
          <a:p>
            <a:r>
              <a:rPr lang="en-GB" b="1" dirty="0"/>
              <a:t> </a:t>
            </a:r>
            <a:endParaRPr lang="en-GB" dirty="0"/>
          </a:p>
          <a:p>
            <a:r>
              <a:rPr lang="en-GB" b="1" dirty="0"/>
              <a:t> </a:t>
            </a:r>
            <a:endParaRPr lang="en-GB" dirty="0"/>
          </a:p>
          <a:p>
            <a:r>
              <a:rPr lang="en-GB" b="1" dirty="0"/>
              <a:t>  </a:t>
            </a:r>
            <a:endParaRPr lang="en-GB" dirty="0"/>
          </a:p>
          <a:p>
            <a:r>
              <a:rPr lang="en-GB" dirty="0"/>
              <a:t> </a:t>
            </a:r>
          </a:p>
          <a:p>
            <a:r>
              <a:rPr lang="en-GB" sz="1600" dirty="0"/>
              <a:t>Don Rainbow</a:t>
            </a:r>
          </a:p>
          <a:p>
            <a:r>
              <a:rPr lang="en-GB" sz="1600" dirty="0"/>
              <a:t>Deputy Quality Assurance &amp; Contracts Monitoring Manager</a:t>
            </a:r>
          </a:p>
          <a:p>
            <a:r>
              <a:rPr lang="en-GB" dirty="0"/>
              <a:t> </a:t>
            </a:r>
          </a:p>
          <a:p>
            <a:endParaRPr lang="en-US" dirty="0"/>
          </a:p>
        </p:txBody>
      </p:sp>
    </p:spTree>
    <p:extLst>
      <p:ext uri="{BB962C8B-B14F-4D97-AF65-F5344CB8AC3E}">
        <p14:creationId xmlns:p14="http://schemas.microsoft.com/office/powerpoint/2010/main" val="86392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2" name="TextBox 1"/>
          <p:cNvSpPr txBox="1"/>
          <p:nvPr/>
        </p:nvSpPr>
        <p:spPr>
          <a:xfrm>
            <a:off x="843778" y="2672117"/>
            <a:ext cx="8218444" cy="3000821"/>
          </a:xfrm>
          <a:prstGeom prst="rect">
            <a:avLst/>
          </a:prstGeom>
          <a:noFill/>
        </p:spPr>
        <p:txBody>
          <a:bodyPr wrap="square" rtlCol="0">
            <a:spAutoFit/>
          </a:bodyPr>
          <a:lstStyle/>
          <a:p>
            <a:r>
              <a:rPr lang="en-US" dirty="0"/>
              <a:t>A concern is a problem with services or commissioned services which can be raised by anyone relating to:</a:t>
            </a:r>
          </a:p>
          <a:p>
            <a:pPr marL="1415643" lvl="2" indent="-342900">
              <a:buFont typeface="Arial" panose="020B0604020202020204" pitchFamily="34" charset="0"/>
              <a:buChar char="•"/>
            </a:pPr>
            <a:r>
              <a:rPr lang="en-US" dirty="0"/>
              <a:t>Home Care (Domiciliary Care) </a:t>
            </a:r>
          </a:p>
          <a:p>
            <a:pPr marL="1415643" lvl="2" indent="-342900">
              <a:buFont typeface="Arial" panose="020B0604020202020204" pitchFamily="34" charset="0"/>
              <a:buChar char="•"/>
            </a:pPr>
            <a:r>
              <a:rPr lang="en-US" dirty="0" err="1"/>
              <a:t>Reablement</a:t>
            </a:r>
            <a:r>
              <a:rPr lang="en-US" dirty="0"/>
              <a:t> - Kite</a:t>
            </a:r>
          </a:p>
          <a:p>
            <a:pPr marL="1415643" lvl="2" indent="-342900">
              <a:buFont typeface="Arial" panose="020B0604020202020204" pitchFamily="34" charset="0"/>
              <a:buChar char="•"/>
            </a:pPr>
            <a:r>
              <a:rPr lang="en-US" dirty="0"/>
              <a:t>Residential and Nursing Care</a:t>
            </a:r>
          </a:p>
          <a:p>
            <a:pPr marL="1415643" lvl="2" indent="-342900">
              <a:buFont typeface="Arial" panose="020B0604020202020204" pitchFamily="34" charset="0"/>
              <a:buChar char="•"/>
            </a:pPr>
            <a:r>
              <a:rPr lang="en-US" dirty="0"/>
              <a:t>Meal Services</a:t>
            </a:r>
          </a:p>
          <a:p>
            <a:pPr marL="1415643" lvl="2" indent="-342900">
              <a:buFont typeface="Arial" panose="020B0604020202020204" pitchFamily="34" charset="0"/>
              <a:buChar char="•"/>
            </a:pPr>
            <a:r>
              <a:rPr lang="en-US" dirty="0"/>
              <a:t>Supporting Living</a:t>
            </a:r>
          </a:p>
          <a:p>
            <a:pPr marL="1415643" lvl="2" indent="-342900">
              <a:buFont typeface="Arial" panose="020B0604020202020204" pitchFamily="34" charset="0"/>
              <a:buChar char="•"/>
            </a:pPr>
            <a:r>
              <a:rPr lang="en-US" dirty="0"/>
              <a:t>Day Care</a:t>
            </a:r>
          </a:p>
          <a:p>
            <a:pPr marL="1415643" lvl="2" indent="-342900">
              <a:buFont typeface="Arial" panose="020B0604020202020204" pitchFamily="34" charset="0"/>
              <a:buChar char="•"/>
            </a:pPr>
            <a:r>
              <a:rPr lang="en-US" dirty="0"/>
              <a:t>Respite Services or Commissioned Services</a:t>
            </a:r>
          </a:p>
        </p:txBody>
      </p:sp>
      <p:pic>
        <p:nvPicPr>
          <p:cNvPr id="1032" name="Picture 8" descr="Related image">
            <a:extLst>
              <a:ext uri="{FF2B5EF4-FFF2-40B4-BE49-F238E27FC236}">
                <a16:creationId xmlns:a16="http://schemas.microsoft.com/office/drawing/2014/main" id="{D4373E57-5CA3-4251-88A4-BA63ECD83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46" y="291065"/>
            <a:ext cx="3571578" cy="238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5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pic>
        <p:nvPicPr>
          <p:cNvPr id="2050" name="Picture 2" descr="WBC1">
            <a:extLst>
              <a:ext uri="{FF2B5EF4-FFF2-40B4-BE49-F238E27FC236}">
                <a16:creationId xmlns:a16="http://schemas.microsoft.com/office/drawing/2014/main" id="{C0D8F1A3-837D-4CDA-9B78-7CEE4A712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8752">
            <a:off x="7448936" y="621680"/>
            <a:ext cx="1953049" cy="27613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descr="LBR">
            <a:extLst>
              <a:ext uri="{FF2B5EF4-FFF2-40B4-BE49-F238E27FC236}">
                <a16:creationId xmlns:a16="http://schemas.microsoft.com/office/drawing/2014/main" id="{25559BBA-A47A-4B88-AB37-669DDD0B0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944" b="29533"/>
          <a:stretch>
            <a:fillRect/>
          </a:stretch>
        </p:blipFill>
        <p:spPr bwMode="auto">
          <a:xfrm rot="905773">
            <a:off x="4930898" y="2969907"/>
            <a:ext cx="1982952" cy="27818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a:extLst>
              <a:ext uri="{FF2B5EF4-FFF2-40B4-BE49-F238E27FC236}">
                <a16:creationId xmlns:a16="http://schemas.microsoft.com/office/drawing/2014/main" id="{56E21975-3228-4FE8-8C84-7C3AE834DE17}"/>
              </a:ext>
            </a:extLst>
          </p:cNvPr>
          <p:cNvSpPr/>
          <p:nvPr/>
        </p:nvSpPr>
        <p:spPr>
          <a:xfrm>
            <a:off x="1137228" y="866290"/>
            <a:ext cx="5716154" cy="500843"/>
          </a:xfrm>
          <a:prstGeom prst="rect">
            <a:avLst/>
          </a:prstGeom>
        </p:spPr>
        <p:txBody>
          <a:bodyPr wrap="square">
            <a:spAutoFit/>
          </a:bodyPr>
          <a:lstStyle/>
          <a:p>
            <a:pPr>
              <a:lnSpc>
                <a:spcPct val="119000"/>
              </a:lnSpc>
              <a:spcAft>
                <a:spcPts val="600"/>
              </a:spcAft>
            </a:pPr>
            <a:r>
              <a:rPr lang="en-GB" sz="2400" b="1" kern="1400" dirty="0">
                <a:solidFill>
                  <a:srgbClr val="000000"/>
                </a:solidFill>
                <a:latin typeface="Arial" panose="020B0604020202020204" pitchFamily="34" charset="0"/>
              </a:rPr>
              <a:t>Service Concern Leaflets / Factsheet</a:t>
            </a:r>
            <a:endParaRPr lang="en-GB" sz="1600" kern="1400" dirty="0">
              <a:ln>
                <a:noFill/>
              </a:ln>
              <a:solidFill>
                <a:srgbClr val="000000"/>
              </a:solidFill>
              <a:effectLst/>
              <a:latin typeface="Calibri" panose="020F0502020204030204" pitchFamily="34" charset="0"/>
            </a:endParaRPr>
          </a:p>
        </p:txBody>
      </p:sp>
      <p:sp>
        <p:nvSpPr>
          <p:cNvPr id="9" name="TextBox 8">
            <a:extLst>
              <a:ext uri="{FF2B5EF4-FFF2-40B4-BE49-F238E27FC236}">
                <a16:creationId xmlns:a16="http://schemas.microsoft.com/office/drawing/2014/main" id="{BB986306-38BC-4DA7-B06D-636992DD1E3E}"/>
              </a:ext>
            </a:extLst>
          </p:cNvPr>
          <p:cNvSpPr txBox="1"/>
          <p:nvPr/>
        </p:nvSpPr>
        <p:spPr>
          <a:xfrm>
            <a:off x="313455" y="1808750"/>
            <a:ext cx="8112005" cy="2677656"/>
          </a:xfrm>
          <a:prstGeom prst="rect">
            <a:avLst/>
          </a:prstGeom>
          <a:noFill/>
        </p:spPr>
        <p:txBody>
          <a:bodyPr wrap="square" rtlCol="0">
            <a:spAutoFit/>
          </a:bodyPr>
          <a:lstStyle/>
          <a:p>
            <a:r>
              <a:rPr lang="en-US" dirty="0"/>
              <a:t>Service Concern leaflets and fact sheets are available in both</a:t>
            </a:r>
          </a:p>
          <a:p>
            <a:r>
              <a:rPr lang="en-US" dirty="0"/>
              <a:t>Richmond and Wandsworth. </a:t>
            </a:r>
          </a:p>
          <a:p>
            <a:endParaRPr lang="en-US" dirty="0"/>
          </a:p>
          <a:p>
            <a:endParaRPr lang="en-US" dirty="0"/>
          </a:p>
          <a:p>
            <a:r>
              <a:rPr lang="en-US" dirty="0"/>
              <a:t>It is the aim of the Quality Assurance Team</a:t>
            </a:r>
          </a:p>
          <a:p>
            <a:r>
              <a:rPr lang="en-US" dirty="0"/>
              <a:t>when all new care is commissioned or </a:t>
            </a:r>
          </a:p>
          <a:p>
            <a:r>
              <a:rPr lang="en-US" dirty="0"/>
              <a:t>reviews completed, these are left with </a:t>
            </a:r>
          </a:p>
          <a:p>
            <a:r>
              <a:rPr lang="en-US" dirty="0"/>
              <a:t>the service user  </a:t>
            </a:r>
          </a:p>
        </p:txBody>
      </p:sp>
    </p:spTree>
    <p:extLst>
      <p:ext uri="{BB962C8B-B14F-4D97-AF65-F5344CB8AC3E}">
        <p14:creationId xmlns:p14="http://schemas.microsoft.com/office/powerpoint/2010/main" val="256382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4" name="Rectangle 3">
            <a:extLst>
              <a:ext uri="{FF2B5EF4-FFF2-40B4-BE49-F238E27FC236}">
                <a16:creationId xmlns:a16="http://schemas.microsoft.com/office/drawing/2014/main" id="{56E21975-3228-4FE8-8C84-7C3AE834DE17}"/>
              </a:ext>
            </a:extLst>
          </p:cNvPr>
          <p:cNvSpPr/>
          <p:nvPr/>
        </p:nvSpPr>
        <p:spPr>
          <a:xfrm>
            <a:off x="250537" y="282320"/>
            <a:ext cx="5716154" cy="500843"/>
          </a:xfrm>
          <a:prstGeom prst="rect">
            <a:avLst/>
          </a:prstGeom>
        </p:spPr>
        <p:txBody>
          <a:bodyPr wrap="square">
            <a:spAutoFit/>
          </a:bodyPr>
          <a:lstStyle/>
          <a:p>
            <a:pPr>
              <a:lnSpc>
                <a:spcPct val="119000"/>
              </a:lnSpc>
              <a:spcAft>
                <a:spcPts val="600"/>
              </a:spcAft>
            </a:pPr>
            <a:r>
              <a:rPr lang="en-GB" sz="2400" b="1" kern="1400" dirty="0">
                <a:solidFill>
                  <a:srgbClr val="000000"/>
                </a:solidFill>
                <a:latin typeface="Arial" panose="020B0604020202020204" pitchFamily="34" charset="0"/>
              </a:rPr>
              <a:t>What is a Service Concern</a:t>
            </a:r>
            <a:endParaRPr lang="en-GB" sz="1600" kern="1400" dirty="0">
              <a:ln>
                <a:noFill/>
              </a:ln>
              <a:solidFill>
                <a:srgbClr val="000000"/>
              </a:solidFill>
              <a:effectLst/>
              <a:latin typeface="Calibri" panose="020F0502020204030204" pitchFamily="34" charset="0"/>
            </a:endParaRPr>
          </a:p>
        </p:txBody>
      </p:sp>
      <p:sp>
        <p:nvSpPr>
          <p:cNvPr id="5" name="Rectangle 4">
            <a:extLst>
              <a:ext uri="{FF2B5EF4-FFF2-40B4-BE49-F238E27FC236}">
                <a16:creationId xmlns:a16="http://schemas.microsoft.com/office/drawing/2014/main" id="{AB491FD3-B9AB-48EF-88F5-E23E0C2E89F8}"/>
              </a:ext>
            </a:extLst>
          </p:cNvPr>
          <p:cNvSpPr/>
          <p:nvPr/>
        </p:nvSpPr>
        <p:spPr>
          <a:xfrm>
            <a:off x="427759" y="906815"/>
            <a:ext cx="9050481" cy="8140690"/>
          </a:xfrm>
          <a:prstGeom prst="rect">
            <a:avLst/>
          </a:prstGeom>
        </p:spPr>
        <p:txBody>
          <a:bodyPr wrap="square">
            <a:spAutoFit/>
          </a:bodyPr>
          <a:lstStyle/>
          <a:p>
            <a:r>
              <a:rPr lang="en-US" dirty="0"/>
              <a:t>Common areas of a service concern relate to:</a:t>
            </a:r>
          </a:p>
          <a:p>
            <a:pPr lvl="1"/>
            <a:endParaRPr lang="en-US" dirty="0"/>
          </a:p>
          <a:p>
            <a:pPr marL="879272" lvl="1" indent="-342900">
              <a:buFont typeface="Arial" panose="020B0604020202020204" pitchFamily="34" charset="0"/>
              <a:buChar char="•"/>
            </a:pPr>
            <a:r>
              <a:rPr lang="en-US" b="1" dirty="0">
                <a:solidFill>
                  <a:srgbClr val="3514AC"/>
                </a:solidFill>
              </a:rPr>
              <a:t>Timekeeping</a:t>
            </a:r>
            <a:r>
              <a:rPr lang="en-US" dirty="0"/>
              <a:t> — an issue where the care worker(s)  have not arrived within the agreed time and have arrived either too early or too late, or missing a visit completely </a:t>
            </a:r>
          </a:p>
          <a:p>
            <a:pPr lvl="1"/>
            <a:endParaRPr lang="en-US" sz="1000" dirty="0"/>
          </a:p>
          <a:p>
            <a:pPr marL="879272" lvl="1" indent="-342900">
              <a:buFont typeface="Arial" panose="020B0604020202020204" pitchFamily="34" charset="0"/>
              <a:buChar char="•"/>
            </a:pPr>
            <a:r>
              <a:rPr lang="en-US" b="1" dirty="0">
                <a:solidFill>
                  <a:srgbClr val="3514AC"/>
                </a:solidFill>
              </a:rPr>
              <a:t>Communication</a:t>
            </a:r>
            <a:r>
              <a:rPr lang="en-US" dirty="0">
                <a:solidFill>
                  <a:srgbClr val="0070C0"/>
                </a:solidFill>
              </a:rPr>
              <a:t> </a:t>
            </a:r>
            <a:r>
              <a:rPr lang="en-US" dirty="0"/>
              <a:t>— the provider not notifying the client (service user) their care worker(s) have been delayed or changed</a:t>
            </a:r>
          </a:p>
          <a:p>
            <a:pPr lvl="1"/>
            <a:endParaRPr lang="en-US" sz="1000" dirty="0"/>
          </a:p>
          <a:p>
            <a:pPr marL="879272" lvl="1" indent="-342900">
              <a:buFont typeface="Arial" panose="020B0604020202020204" pitchFamily="34" charset="0"/>
              <a:buChar char="•"/>
            </a:pPr>
            <a:r>
              <a:rPr lang="en-US" b="1" dirty="0">
                <a:solidFill>
                  <a:srgbClr val="3514AC"/>
                </a:solidFill>
              </a:rPr>
              <a:t>Continuity of Care  </a:t>
            </a:r>
            <a:r>
              <a:rPr lang="en-US" dirty="0"/>
              <a:t>-  only one care worker has provided a call where two care workers have been commissioned to attend the call (double calls)</a:t>
            </a:r>
          </a:p>
          <a:p>
            <a:pPr lvl="1"/>
            <a:endParaRPr lang="en-US" sz="1000" dirty="0"/>
          </a:p>
          <a:p>
            <a:pPr marL="879272" lvl="1" indent="-342900">
              <a:buFont typeface="Arial" panose="020B0604020202020204" pitchFamily="34" charset="0"/>
              <a:buChar char="•"/>
            </a:pPr>
            <a:r>
              <a:rPr lang="en-US" b="1" dirty="0">
                <a:solidFill>
                  <a:srgbClr val="3514AC"/>
                </a:solidFill>
              </a:rPr>
              <a:t>Recording of Information </a:t>
            </a:r>
            <a:r>
              <a:rPr lang="en-US" dirty="0"/>
              <a:t>— care worker(s) not recording information correctly in the communication records </a:t>
            </a:r>
          </a:p>
          <a:p>
            <a:pPr lvl="1"/>
            <a:endParaRPr lang="en-US" sz="1000" dirty="0">
              <a:solidFill>
                <a:srgbClr val="FF0000"/>
              </a:solidFill>
            </a:endParaRPr>
          </a:p>
          <a:p>
            <a:pPr marL="879272" lvl="1" indent="-342900">
              <a:buFont typeface="Arial" panose="020B0604020202020204" pitchFamily="34" charset="0"/>
              <a:buChar char="•"/>
            </a:pPr>
            <a:r>
              <a:rPr lang="en-US" b="1" dirty="0">
                <a:solidFill>
                  <a:srgbClr val="3514AC"/>
                </a:solidFill>
              </a:rPr>
              <a:t>Choice, Dignity or Identity </a:t>
            </a:r>
            <a:r>
              <a:rPr lang="en-US" dirty="0"/>
              <a:t>— not being given sufficient support to access my community or having sufficient activities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861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1000"/>
                                        <p:tgtEl>
                                          <p:spTgt spid="5">
                                            <p:txEl>
                                              <p:pRg st="10" end="10"/>
                                            </p:txEl>
                                          </p:spTgt>
                                        </p:tgtEl>
                                      </p:cBhvr>
                                    </p:animEffect>
                                    <p:anim calcmode="lin" valueType="num">
                                      <p:cBhvr>
                                        <p:cTn id="3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4" name="Rectangle 3">
            <a:extLst>
              <a:ext uri="{FF2B5EF4-FFF2-40B4-BE49-F238E27FC236}">
                <a16:creationId xmlns:a16="http://schemas.microsoft.com/office/drawing/2014/main" id="{56E21975-3228-4FE8-8C84-7C3AE834DE17}"/>
              </a:ext>
            </a:extLst>
          </p:cNvPr>
          <p:cNvSpPr/>
          <p:nvPr/>
        </p:nvSpPr>
        <p:spPr>
          <a:xfrm>
            <a:off x="250536" y="282320"/>
            <a:ext cx="9447645" cy="500843"/>
          </a:xfrm>
          <a:prstGeom prst="rect">
            <a:avLst/>
          </a:prstGeom>
        </p:spPr>
        <p:txBody>
          <a:bodyPr wrap="square">
            <a:spAutoFit/>
          </a:bodyPr>
          <a:lstStyle/>
          <a:p>
            <a:pPr>
              <a:lnSpc>
                <a:spcPct val="119000"/>
              </a:lnSpc>
              <a:spcAft>
                <a:spcPts val="600"/>
              </a:spcAft>
            </a:pPr>
            <a:r>
              <a:rPr lang="en-GB" sz="2400" b="1" kern="1400" dirty="0">
                <a:solidFill>
                  <a:srgbClr val="000000"/>
                </a:solidFill>
                <a:latin typeface="Arial" panose="020B0604020202020204" pitchFamily="34" charset="0"/>
              </a:rPr>
              <a:t>How the Service Concern Process Works</a:t>
            </a:r>
            <a:endParaRPr lang="en-GB" sz="1600" kern="1400" dirty="0">
              <a:ln>
                <a:noFill/>
              </a:ln>
              <a:solidFill>
                <a:srgbClr val="000000"/>
              </a:solidFill>
              <a:effectLst/>
              <a:latin typeface="Calibri" panose="020F0502020204030204" pitchFamily="34" charset="0"/>
            </a:endParaRPr>
          </a:p>
        </p:txBody>
      </p:sp>
      <p:sp>
        <p:nvSpPr>
          <p:cNvPr id="5" name="Rectangle 4">
            <a:extLst>
              <a:ext uri="{FF2B5EF4-FFF2-40B4-BE49-F238E27FC236}">
                <a16:creationId xmlns:a16="http://schemas.microsoft.com/office/drawing/2014/main" id="{AB491FD3-B9AB-48EF-88F5-E23E0C2E89F8}"/>
              </a:ext>
            </a:extLst>
          </p:cNvPr>
          <p:cNvSpPr/>
          <p:nvPr/>
        </p:nvSpPr>
        <p:spPr>
          <a:xfrm>
            <a:off x="427759" y="906815"/>
            <a:ext cx="9050481" cy="3647152"/>
          </a:xfrm>
          <a:prstGeom prst="rect">
            <a:avLst/>
          </a:prstGeom>
        </p:spPr>
        <p:txBody>
          <a:bodyPr wrap="square">
            <a:spAutoFit/>
          </a:bodyPr>
          <a:lstStyle/>
          <a:p>
            <a:pPr lvl="1"/>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7AF00914-2173-4EF9-B57D-6AA8079F20FF}"/>
              </a:ext>
            </a:extLst>
          </p:cNvPr>
          <p:cNvSpPr/>
          <p:nvPr/>
        </p:nvSpPr>
        <p:spPr>
          <a:xfrm>
            <a:off x="427759" y="906815"/>
            <a:ext cx="9050481" cy="3647152"/>
          </a:xfrm>
          <a:prstGeom prst="rect">
            <a:avLst/>
          </a:prstGeom>
        </p:spPr>
        <p:txBody>
          <a:bodyPr wrap="square">
            <a:spAutoFit/>
          </a:bodyPr>
          <a:lstStyle/>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7E0CFF0D-BBBB-4010-8607-958FBC446738}"/>
              </a:ext>
            </a:extLst>
          </p:cNvPr>
          <p:cNvSpPr txBox="1"/>
          <p:nvPr/>
        </p:nvSpPr>
        <p:spPr>
          <a:xfrm>
            <a:off x="7390445" y="274088"/>
            <a:ext cx="1496690" cy="261610"/>
          </a:xfrm>
          <a:prstGeom prst="rect">
            <a:avLst/>
          </a:prstGeom>
          <a:noFill/>
        </p:spPr>
        <p:txBody>
          <a:bodyPr wrap="square" rtlCol="0">
            <a:spAutoFit/>
          </a:bodyPr>
          <a:lstStyle/>
          <a:p>
            <a:pPr algn="ctr"/>
            <a:r>
              <a:rPr lang="en-GB" sz="1100" b="1" dirty="0"/>
              <a:t> </a:t>
            </a:r>
          </a:p>
        </p:txBody>
      </p:sp>
      <p:sp>
        <p:nvSpPr>
          <p:cNvPr id="9" name="Rectangle 8">
            <a:extLst>
              <a:ext uri="{FF2B5EF4-FFF2-40B4-BE49-F238E27FC236}">
                <a16:creationId xmlns:a16="http://schemas.microsoft.com/office/drawing/2014/main" id="{4F299B4F-30BA-4D63-ADB0-B3284193D026}"/>
              </a:ext>
            </a:extLst>
          </p:cNvPr>
          <p:cNvSpPr/>
          <p:nvPr/>
        </p:nvSpPr>
        <p:spPr>
          <a:xfrm>
            <a:off x="250536" y="908466"/>
            <a:ext cx="9447645" cy="8494633"/>
          </a:xfrm>
          <a:prstGeom prst="rect">
            <a:avLst/>
          </a:prstGeom>
        </p:spPr>
        <p:txBody>
          <a:bodyPr wrap="square">
            <a:spAutoFit/>
          </a:bodyPr>
          <a:lstStyle/>
          <a:p>
            <a:r>
              <a:rPr lang="en-US" dirty="0"/>
              <a:t>Step 1 – Contact Social Services, Access Team by phone / email</a:t>
            </a:r>
          </a:p>
          <a:p>
            <a:endParaRPr lang="en-US" dirty="0"/>
          </a:p>
          <a:p>
            <a:r>
              <a:rPr lang="en-US" dirty="0"/>
              <a:t>Step 2 – Explain what the concern is giving dates, times and a </a:t>
            </a:r>
          </a:p>
          <a:p>
            <a:r>
              <a:rPr lang="en-US" dirty="0"/>
              <a:t>name of the person involved if known and as much information </a:t>
            </a:r>
          </a:p>
          <a:p>
            <a:r>
              <a:rPr lang="en-US" dirty="0"/>
              <a:t>about the concern as possible</a:t>
            </a:r>
          </a:p>
          <a:p>
            <a:endParaRPr lang="en-US" dirty="0"/>
          </a:p>
          <a:p>
            <a:r>
              <a:rPr lang="en-US" dirty="0"/>
              <a:t>Step 3 – The officer / social worker will on your behalf raise the concern and send this to the Quality Assurance Team to  process</a:t>
            </a:r>
          </a:p>
          <a:p>
            <a:endParaRPr lang="en-US" dirty="0"/>
          </a:p>
          <a:p>
            <a:r>
              <a:rPr lang="en-US" dirty="0"/>
              <a:t>Step 4 – The concern is sent to the provider to investigate and an initial response is expected by the 1</a:t>
            </a:r>
            <a:r>
              <a:rPr lang="en-US" baseline="30000" dirty="0"/>
              <a:t>st</a:t>
            </a:r>
            <a:r>
              <a:rPr lang="en-US" dirty="0"/>
              <a:t> working day, on the 5</a:t>
            </a:r>
            <a:r>
              <a:rPr lang="en-US" baseline="30000" dirty="0"/>
              <a:t>th</a:t>
            </a:r>
            <a:r>
              <a:rPr lang="en-US" dirty="0"/>
              <a:t> working day a full investigation is provided with their supporting evidence</a:t>
            </a:r>
          </a:p>
          <a:p>
            <a:endParaRPr lang="en-US" dirty="0"/>
          </a:p>
          <a:p>
            <a:r>
              <a:rPr lang="en-US" dirty="0"/>
              <a:t>Step 5 – The Quality Assurance Team review the evidence and investigation report to outcome the service concern</a:t>
            </a:r>
          </a:p>
          <a:p>
            <a:r>
              <a:rPr lang="en-US" dirty="0"/>
              <a:t>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742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1000"/>
                                        <p:tgtEl>
                                          <p:spTgt spid="9">
                                            <p:txEl>
                                              <p:pRg st="6" end="6"/>
                                            </p:txEl>
                                          </p:spTgt>
                                        </p:tgtEl>
                                      </p:cBhvr>
                                    </p:animEffect>
                                    <p:anim calcmode="lin" valueType="num">
                                      <p:cBhvr>
                                        <p:cTn id="3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8" end="8"/>
                                            </p:txEl>
                                          </p:spTgt>
                                        </p:tgtEl>
                                        <p:attrNameLst>
                                          <p:attrName>style.visibility</p:attrName>
                                        </p:attrNameLst>
                                      </p:cBhvr>
                                      <p:to>
                                        <p:strVal val="visible"/>
                                      </p:to>
                                    </p:set>
                                    <p:animEffect transition="in" filter="fade">
                                      <p:cBhvr>
                                        <p:cTn id="38" dur="1000"/>
                                        <p:tgtEl>
                                          <p:spTgt spid="9">
                                            <p:txEl>
                                              <p:pRg st="8" end="8"/>
                                            </p:txEl>
                                          </p:spTgt>
                                        </p:tgtEl>
                                      </p:cBhvr>
                                    </p:animEffect>
                                    <p:anim calcmode="lin" valueType="num">
                                      <p:cBhvr>
                                        <p:cTn id="39"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fade">
                                      <p:cBhvr>
                                        <p:cTn id="45" dur="1000"/>
                                        <p:tgtEl>
                                          <p:spTgt spid="9">
                                            <p:txEl>
                                              <p:pRg st="10" end="10"/>
                                            </p:txEl>
                                          </p:spTgt>
                                        </p:tgtEl>
                                      </p:cBhvr>
                                    </p:animEffect>
                                    <p:anim calcmode="lin" valueType="num">
                                      <p:cBhvr>
                                        <p:cTn id="46"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4" name="Rectangle 3">
            <a:extLst>
              <a:ext uri="{FF2B5EF4-FFF2-40B4-BE49-F238E27FC236}">
                <a16:creationId xmlns:a16="http://schemas.microsoft.com/office/drawing/2014/main" id="{56E21975-3228-4FE8-8C84-7C3AE834DE17}"/>
              </a:ext>
            </a:extLst>
          </p:cNvPr>
          <p:cNvSpPr/>
          <p:nvPr/>
        </p:nvSpPr>
        <p:spPr>
          <a:xfrm>
            <a:off x="250536" y="282320"/>
            <a:ext cx="9447645" cy="500843"/>
          </a:xfrm>
          <a:prstGeom prst="rect">
            <a:avLst/>
          </a:prstGeom>
        </p:spPr>
        <p:txBody>
          <a:bodyPr wrap="square">
            <a:spAutoFit/>
          </a:bodyPr>
          <a:lstStyle/>
          <a:p>
            <a:pPr>
              <a:lnSpc>
                <a:spcPct val="119000"/>
              </a:lnSpc>
              <a:spcAft>
                <a:spcPts val="600"/>
              </a:spcAft>
            </a:pPr>
            <a:r>
              <a:rPr lang="en-GB" sz="2400" b="1" kern="1400" dirty="0">
                <a:solidFill>
                  <a:srgbClr val="000000"/>
                </a:solidFill>
                <a:latin typeface="Arial" panose="020B0604020202020204" pitchFamily="34" charset="0"/>
              </a:rPr>
              <a:t>Service Concern Outcomes</a:t>
            </a:r>
            <a:endParaRPr lang="en-GB" sz="1600" kern="1400" dirty="0">
              <a:ln>
                <a:noFill/>
              </a:ln>
              <a:solidFill>
                <a:srgbClr val="000000"/>
              </a:solidFill>
              <a:effectLst/>
              <a:latin typeface="Calibri" panose="020F0502020204030204" pitchFamily="34" charset="0"/>
            </a:endParaRPr>
          </a:p>
        </p:txBody>
      </p:sp>
      <p:sp>
        <p:nvSpPr>
          <p:cNvPr id="5" name="Rectangle 4">
            <a:extLst>
              <a:ext uri="{FF2B5EF4-FFF2-40B4-BE49-F238E27FC236}">
                <a16:creationId xmlns:a16="http://schemas.microsoft.com/office/drawing/2014/main" id="{AB491FD3-B9AB-48EF-88F5-E23E0C2E89F8}"/>
              </a:ext>
            </a:extLst>
          </p:cNvPr>
          <p:cNvSpPr/>
          <p:nvPr/>
        </p:nvSpPr>
        <p:spPr>
          <a:xfrm>
            <a:off x="427759" y="906815"/>
            <a:ext cx="9050481" cy="3647152"/>
          </a:xfrm>
          <a:prstGeom prst="rect">
            <a:avLst/>
          </a:prstGeom>
        </p:spPr>
        <p:txBody>
          <a:bodyPr wrap="square">
            <a:spAutoFit/>
          </a:bodyPr>
          <a:lstStyle/>
          <a:p>
            <a:pPr lvl="1"/>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7AF00914-2173-4EF9-B57D-6AA8079F20FF}"/>
              </a:ext>
            </a:extLst>
          </p:cNvPr>
          <p:cNvSpPr/>
          <p:nvPr/>
        </p:nvSpPr>
        <p:spPr>
          <a:xfrm>
            <a:off x="427759" y="906815"/>
            <a:ext cx="9050481" cy="3647152"/>
          </a:xfrm>
          <a:prstGeom prst="rect">
            <a:avLst/>
          </a:prstGeom>
        </p:spPr>
        <p:txBody>
          <a:bodyPr wrap="square">
            <a:spAutoFit/>
          </a:bodyPr>
          <a:lstStyle/>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Rectangle 8">
            <a:extLst>
              <a:ext uri="{FF2B5EF4-FFF2-40B4-BE49-F238E27FC236}">
                <a16:creationId xmlns:a16="http://schemas.microsoft.com/office/drawing/2014/main" id="{4F299B4F-30BA-4D63-ADB0-B3284193D026}"/>
              </a:ext>
            </a:extLst>
          </p:cNvPr>
          <p:cNvSpPr/>
          <p:nvPr/>
        </p:nvSpPr>
        <p:spPr>
          <a:xfrm>
            <a:off x="250536" y="882335"/>
            <a:ext cx="9447645" cy="7201972"/>
          </a:xfrm>
          <a:prstGeom prst="rect">
            <a:avLst/>
          </a:prstGeom>
        </p:spPr>
        <p:txBody>
          <a:bodyPr wrap="square">
            <a:spAutoFit/>
          </a:bodyPr>
          <a:lstStyle/>
          <a:p>
            <a:r>
              <a:rPr lang="en-US" dirty="0"/>
              <a:t>A service concern has three outcomes</a:t>
            </a:r>
          </a:p>
          <a:p>
            <a:endParaRPr lang="en-US" dirty="0"/>
          </a:p>
          <a:p>
            <a:pPr marL="1952015" lvl="3" indent="-342900">
              <a:buFont typeface="Arial" panose="020B0604020202020204" pitchFamily="34" charset="0"/>
              <a:buChar char="•"/>
            </a:pPr>
            <a:r>
              <a:rPr lang="en-US" dirty="0"/>
              <a:t>Upheld </a:t>
            </a:r>
          </a:p>
          <a:p>
            <a:pPr marL="2488387" lvl="4" indent="-342900">
              <a:buFont typeface="Arial" panose="020B0604020202020204" pitchFamily="34" charset="0"/>
              <a:buChar char="•"/>
            </a:pPr>
            <a:r>
              <a:rPr lang="en-US" dirty="0"/>
              <a:t>Not Upheld</a:t>
            </a:r>
          </a:p>
          <a:p>
            <a:pPr marL="3024759" lvl="5" indent="-342900">
              <a:buFont typeface="Arial" panose="020B0604020202020204" pitchFamily="34" charset="0"/>
              <a:buChar char="•"/>
            </a:pPr>
            <a:r>
              <a:rPr lang="en-US" dirty="0"/>
              <a:t>Inconclusive </a:t>
            </a:r>
          </a:p>
          <a:p>
            <a:pPr lvl="1"/>
            <a:endParaRPr lang="en-US" dirty="0"/>
          </a:p>
          <a:p>
            <a:pPr lvl="1"/>
            <a:endParaRPr lang="en-US" dirty="0"/>
          </a:p>
          <a:p>
            <a:r>
              <a:rPr lang="en-US" dirty="0"/>
              <a:t>Each of these outcomes can be raised against the following:</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dirty="0"/>
              <a:t>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56EEB458-065E-4B13-9518-436A05B570EF}"/>
              </a:ext>
            </a:extLst>
          </p:cNvPr>
          <p:cNvSpPr>
            <a:spLocks noGrp="1"/>
          </p:cNvSpPr>
          <p:nvPr>
            <p:ph sz="half" idx="1"/>
          </p:nvPr>
        </p:nvSpPr>
        <p:spPr>
          <a:xfrm>
            <a:off x="599208" y="3693021"/>
            <a:ext cx="4375150" cy="2481690"/>
          </a:xfrm>
        </p:spPr>
        <p:txBody>
          <a:bodyPr>
            <a:normAutofit lnSpcReduction="10000"/>
          </a:bodyPr>
          <a:lstStyle/>
          <a:p>
            <a:pPr marL="879272" lvl="1" indent="-342900">
              <a:buFont typeface="Arial" panose="020B0604020202020204" pitchFamily="34" charset="0"/>
              <a:buChar char="•"/>
            </a:pPr>
            <a:r>
              <a:rPr lang="en-US" sz="2100" dirty="0"/>
              <a:t>Timekeeping 			</a:t>
            </a:r>
          </a:p>
          <a:p>
            <a:pPr marL="879272" lvl="1" indent="-342900">
              <a:buFont typeface="Arial" panose="020B0604020202020204" pitchFamily="34" charset="0"/>
              <a:buChar char="•"/>
            </a:pPr>
            <a:r>
              <a:rPr lang="en-US" sz="2100" dirty="0"/>
              <a:t>Continuity of care </a:t>
            </a:r>
          </a:p>
          <a:p>
            <a:pPr marL="879272" lvl="1" indent="-342900">
              <a:buFont typeface="Arial" panose="020B0604020202020204" pitchFamily="34" charset="0"/>
              <a:buChar char="•"/>
            </a:pPr>
            <a:r>
              <a:rPr lang="en-US" sz="2100" dirty="0"/>
              <a:t>Failed Visit</a:t>
            </a:r>
          </a:p>
          <a:p>
            <a:pPr marL="879272" lvl="1" indent="-342900">
              <a:buFont typeface="Arial" panose="020B0604020202020204" pitchFamily="34" charset="0"/>
              <a:buChar char="•"/>
            </a:pPr>
            <a:r>
              <a:rPr lang="en-US" sz="2100" dirty="0"/>
              <a:t>Professional Conduct</a:t>
            </a:r>
          </a:p>
          <a:p>
            <a:pPr marL="879272" lvl="1" indent="-342900">
              <a:buFont typeface="Arial" panose="020B0604020202020204" pitchFamily="34" charset="0"/>
              <a:buChar char="•"/>
            </a:pPr>
            <a:r>
              <a:rPr lang="en-US" sz="2100" dirty="0"/>
              <a:t>Standard of Care</a:t>
            </a:r>
          </a:p>
          <a:p>
            <a:pPr marL="0" indent="0">
              <a:buNone/>
            </a:pPr>
            <a:endParaRPr lang="en-GB" sz="2000" dirty="0"/>
          </a:p>
        </p:txBody>
      </p:sp>
      <p:sp>
        <p:nvSpPr>
          <p:cNvPr id="16" name="Content Placeholder 15">
            <a:extLst>
              <a:ext uri="{FF2B5EF4-FFF2-40B4-BE49-F238E27FC236}">
                <a16:creationId xmlns:a16="http://schemas.microsoft.com/office/drawing/2014/main" id="{41C699F6-0328-4468-A822-8F48A41B06BE}"/>
              </a:ext>
            </a:extLst>
          </p:cNvPr>
          <p:cNvSpPr>
            <a:spLocks noGrp="1"/>
          </p:cNvSpPr>
          <p:nvPr>
            <p:ph sz="half" idx="2"/>
          </p:nvPr>
        </p:nvSpPr>
        <p:spPr>
          <a:xfrm>
            <a:off x="5503717" y="3693492"/>
            <a:ext cx="3445163" cy="1867422"/>
          </a:xfrm>
        </p:spPr>
        <p:txBody>
          <a:bodyPr>
            <a:normAutofit lnSpcReduction="10000"/>
          </a:bodyPr>
          <a:lstStyle/>
          <a:p>
            <a:r>
              <a:rPr lang="en-US" sz="2100" dirty="0"/>
              <a:t>Choice Dignity or Identity </a:t>
            </a:r>
          </a:p>
          <a:p>
            <a:r>
              <a:rPr lang="en-GB" sz="2100" dirty="0"/>
              <a:t>Communication</a:t>
            </a:r>
          </a:p>
          <a:p>
            <a:r>
              <a:rPr lang="en-GB" sz="2100" dirty="0"/>
              <a:t>Recording of Information</a:t>
            </a:r>
          </a:p>
          <a:p>
            <a:r>
              <a:rPr lang="en-GB" sz="2100" dirty="0"/>
              <a:t>Health and Safety</a:t>
            </a:r>
          </a:p>
          <a:p>
            <a:r>
              <a:rPr lang="en-GB" sz="2100" dirty="0"/>
              <a:t>Contractual </a:t>
            </a:r>
          </a:p>
        </p:txBody>
      </p:sp>
    </p:spTree>
    <p:extLst>
      <p:ext uri="{BB962C8B-B14F-4D97-AF65-F5344CB8AC3E}">
        <p14:creationId xmlns:p14="http://schemas.microsoft.com/office/powerpoint/2010/main" val="233630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4" name="Rectangle 3">
            <a:extLst>
              <a:ext uri="{FF2B5EF4-FFF2-40B4-BE49-F238E27FC236}">
                <a16:creationId xmlns:a16="http://schemas.microsoft.com/office/drawing/2014/main" id="{56E21975-3228-4FE8-8C84-7C3AE834DE17}"/>
              </a:ext>
            </a:extLst>
          </p:cNvPr>
          <p:cNvSpPr/>
          <p:nvPr/>
        </p:nvSpPr>
        <p:spPr>
          <a:xfrm>
            <a:off x="250536" y="282320"/>
            <a:ext cx="9447645" cy="500843"/>
          </a:xfrm>
          <a:prstGeom prst="rect">
            <a:avLst/>
          </a:prstGeom>
        </p:spPr>
        <p:txBody>
          <a:bodyPr wrap="square">
            <a:spAutoFit/>
          </a:bodyPr>
          <a:lstStyle/>
          <a:p>
            <a:pPr>
              <a:lnSpc>
                <a:spcPct val="119000"/>
              </a:lnSpc>
              <a:spcAft>
                <a:spcPts val="600"/>
              </a:spcAft>
            </a:pPr>
            <a:r>
              <a:rPr lang="en-GB" sz="2400" b="1" kern="1400" dirty="0">
                <a:solidFill>
                  <a:srgbClr val="000000"/>
                </a:solidFill>
                <a:latin typeface="Arial" panose="020B0604020202020204" pitchFamily="34" charset="0"/>
              </a:rPr>
              <a:t>Monitoring of Providers and Service Concerns</a:t>
            </a:r>
            <a:endParaRPr lang="en-GB" sz="1600" kern="1400" dirty="0">
              <a:ln>
                <a:noFill/>
              </a:ln>
              <a:solidFill>
                <a:srgbClr val="000000"/>
              </a:solidFill>
              <a:effectLst/>
              <a:latin typeface="Calibri" panose="020F0502020204030204" pitchFamily="34" charset="0"/>
            </a:endParaRPr>
          </a:p>
        </p:txBody>
      </p:sp>
      <p:sp>
        <p:nvSpPr>
          <p:cNvPr id="5" name="Rectangle 4">
            <a:extLst>
              <a:ext uri="{FF2B5EF4-FFF2-40B4-BE49-F238E27FC236}">
                <a16:creationId xmlns:a16="http://schemas.microsoft.com/office/drawing/2014/main" id="{AB491FD3-B9AB-48EF-88F5-E23E0C2E89F8}"/>
              </a:ext>
            </a:extLst>
          </p:cNvPr>
          <p:cNvSpPr/>
          <p:nvPr/>
        </p:nvSpPr>
        <p:spPr>
          <a:xfrm>
            <a:off x="427759" y="906815"/>
            <a:ext cx="9050481" cy="3647152"/>
          </a:xfrm>
          <a:prstGeom prst="rect">
            <a:avLst/>
          </a:prstGeom>
        </p:spPr>
        <p:txBody>
          <a:bodyPr wrap="square">
            <a:spAutoFit/>
          </a:bodyPr>
          <a:lstStyle/>
          <a:p>
            <a:pPr lvl="1"/>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7AF00914-2173-4EF9-B57D-6AA8079F20FF}"/>
              </a:ext>
            </a:extLst>
          </p:cNvPr>
          <p:cNvSpPr/>
          <p:nvPr/>
        </p:nvSpPr>
        <p:spPr>
          <a:xfrm>
            <a:off x="427759" y="906815"/>
            <a:ext cx="9050481" cy="3647152"/>
          </a:xfrm>
          <a:prstGeom prst="rect">
            <a:avLst/>
          </a:prstGeom>
        </p:spPr>
        <p:txBody>
          <a:bodyPr wrap="square">
            <a:spAutoFit/>
          </a:bodyPr>
          <a:lstStyle/>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Rectangle 8">
            <a:extLst>
              <a:ext uri="{FF2B5EF4-FFF2-40B4-BE49-F238E27FC236}">
                <a16:creationId xmlns:a16="http://schemas.microsoft.com/office/drawing/2014/main" id="{4F299B4F-30BA-4D63-ADB0-B3284193D026}"/>
              </a:ext>
            </a:extLst>
          </p:cNvPr>
          <p:cNvSpPr/>
          <p:nvPr/>
        </p:nvSpPr>
        <p:spPr>
          <a:xfrm>
            <a:off x="250536" y="882335"/>
            <a:ext cx="9447645" cy="4939814"/>
          </a:xfrm>
          <a:prstGeom prst="rect">
            <a:avLst/>
          </a:prstGeom>
        </p:spPr>
        <p:txBody>
          <a:bodyPr wrap="square">
            <a:spAutoFit/>
          </a:bodyPr>
          <a:lstStyle/>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dirty="0"/>
              <a:t>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7" name="Rectangle 16">
            <a:extLst>
              <a:ext uri="{FF2B5EF4-FFF2-40B4-BE49-F238E27FC236}">
                <a16:creationId xmlns:a16="http://schemas.microsoft.com/office/drawing/2014/main" id="{F0F451EF-543A-446F-9506-02769F57FFAD}"/>
              </a:ext>
            </a:extLst>
          </p:cNvPr>
          <p:cNvSpPr/>
          <p:nvPr/>
        </p:nvSpPr>
        <p:spPr>
          <a:xfrm>
            <a:off x="250536" y="815753"/>
            <a:ext cx="9447645" cy="5139869"/>
          </a:xfrm>
          <a:prstGeom prst="rect">
            <a:avLst/>
          </a:prstGeom>
        </p:spPr>
        <p:txBody>
          <a:bodyPr wrap="square">
            <a:spAutoFit/>
          </a:bodyPr>
          <a:lstStyle/>
          <a:p>
            <a:endParaRPr lang="en-US" dirty="0"/>
          </a:p>
          <a:p>
            <a:r>
              <a:rPr lang="en-US" sz="2400" b="1" dirty="0"/>
              <a:t>Provider Risk Panel </a:t>
            </a:r>
          </a:p>
          <a:p>
            <a:pPr lvl="1"/>
            <a:r>
              <a:rPr lang="en-US" dirty="0"/>
              <a:t>These are held are held monthly with stakeholders, commissioners, safeguarding leads, CCG, CQC inspector and locality managers </a:t>
            </a:r>
          </a:p>
          <a:p>
            <a:pPr lvl="1"/>
            <a:endParaRPr lang="en-US" sz="1000" dirty="0"/>
          </a:p>
          <a:p>
            <a:pPr lvl="1"/>
            <a:r>
              <a:rPr lang="en-US" dirty="0"/>
              <a:t>Issues and intelligence are shared involving providers considered to be a risk due to the number of service concerns, complaints and safeguarding. Recommendations are agreed and according to risk and the levels of concerns representation about the provider may be made to the Care Governance Board.</a:t>
            </a:r>
          </a:p>
          <a:p>
            <a:endParaRPr lang="en-US" dirty="0"/>
          </a:p>
          <a:p>
            <a:r>
              <a:rPr lang="en-US" dirty="0"/>
              <a:t>Recommendations may include</a:t>
            </a:r>
          </a:p>
          <a:p>
            <a:pPr marL="879272" lvl="1" indent="-342900">
              <a:buFont typeface="Arial" panose="020B0604020202020204" pitchFamily="34" charset="0"/>
              <a:buChar char="•"/>
            </a:pPr>
            <a:r>
              <a:rPr lang="en-US" dirty="0"/>
              <a:t>Quality Assurance site visits / audits to be brought forward</a:t>
            </a:r>
          </a:p>
          <a:p>
            <a:pPr marL="879272" lvl="1" indent="-342900">
              <a:buFont typeface="Arial" panose="020B0604020202020204" pitchFamily="34" charset="0"/>
              <a:buChar char="•"/>
            </a:pPr>
            <a:r>
              <a:rPr lang="en-US" dirty="0"/>
              <a:t>Provider service concern or provider safeguarding be made</a:t>
            </a:r>
          </a:p>
          <a:p>
            <a:pPr marL="879272" lvl="1" indent="-342900">
              <a:buFont typeface="Arial" panose="020B0604020202020204" pitchFamily="34" charset="0"/>
              <a:buChar char="•"/>
            </a:pPr>
            <a:r>
              <a:rPr lang="en-US" dirty="0"/>
              <a:t>Formal suspension placed</a:t>
            </a:r>
          </a:p>
          <a:p>
            <a:pPr lvl="1"/>
            <a:endParaRPr lang="en-US" dirty="0"/>
          </a:p>
          <a:p>
            <a:endParaRPr lang="en-US" dirty="0"/>
          </a:p>
        </p:txBody>
      </p:sp>
    </p:spTree>
    <p:extLst>
      <p:ext uri="{BB962C8B-B14F-4D97-AF65-F5344CB8AC3E}">
        <p14:creationId xmlns:p14="http://schemas.microsoft.com/office/powerpoint/2010/main" val="335066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animEffect transition="in" filter="fade">
                                      <p:cBhvr>
                                        <p:cTn id="14" dur="1000"/>
                                        <p:tgtEl>
                                          <p:spTgt spid="17">
                                            <p:txEl>
                                              <p:pRg st="2" end="2"/>
                                            </p:txEl>
                                          </p:spTgt>
                                        </p:tgtEl>
                                      </p:cBhvr>
                                    </p:animEffect>
                                    <p:anim calcmode="lin" valueType="num">
                                      <p:cBhvr>
                                        <p:cTn id="1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1000"/>
                                        <p:tgtEl>
                                          <p:spTgt spid="17">
                                            <p:txEl>
                                              <p:pRg st="4" end="4"/>
                                            </p:txEl>
                                          </p:spTgt>
                                        </p:tgtEl>
                                      </p:cBhvr>
                                    </p:animEffect>
                                    <p:anim calcmode="lin" valueType="num">
                                      <p:cBhvr>
                                        <p:cTn id="22"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animEffect transition="in" filter="fade">
                                      <p:cBhvr>
                                        <p:cTn id="28" dur="1000"/>
                                        <p:tgtEl>
                                          <p:spTgt spid="17">
                                            <p:txEl>
                                              <p:pRg st="6" end="6"/>
                                            </p:txEl>
                                          </p:spTgt>
                                        </p:tgtEl>
                                      </p:cBhvr>
                                    </p:animEffect>
                                    <p:anim calcmode="lin" valueType="num">
                                      <p:cBhvr>
                                        <p:cTn id="29"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Effect transition="in" filter="fade">
                                      <p:cBhvr>
                                        <p:cTn id="35" dur="1000"/>
                                        <p:tgtEl>
                                          <p:spTgt spid="17">
                                            <p:txEl>
                                              <p:pRg st="7" end="7"/>
                                            </p:txEl>
                                          </p:spTgt>
                                        </p:tgtEl>
                                      </p:cBhvr>
                                    </p:animEffect>
                                    <p:anim calcmode="lin" valueType="num">
                                      <p:cBhvr>
                                        <p:cTn id="36"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xEl>
                                              <p:pRg st="8" end="8"/>
                                            </p:txEl>
                                          </p:spTgt>
                                        </p:tgtEl>
                                        <p:attrNameLst>
                                          <p:attrName>style.visibility</p:attrName>
                                        </p:attrNameLst>
                                      </p:cBhvr>
                                      <p:to>
                                        <p:strVal val="visible"/>
                                      </p:to>
                                    </p:set>
                                    <p:animEffect transition="in" filter="fade">
                                      <p:cBhvr>
                                        <p:cTn id="42" dur="1000"/>
                                        <p:tgtEl>
                                          <p:spTgt spid="17">
                                            <p:txEl>
                                              <p:pRg st="8" end="8"/>
                                            </p:txEl>
                                          </p:spTgt>
                                        </p:tgtEl>
                                      </p:cBhvr>
                                    </p:animEffect>
                                    <p:anim calcmode="lin" valueType="num">
                                      <p:cBhvr>
                                        <p:cTn id="43"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9" end="9"/>
                                            </p:txEl>
                                          </p:spTgt>
                                        </p:tgtEl>
                                        <p:attrNameLst>
                                          <p:attrName>style.visibility</p:attrName>
                                        </p:attrNameLst>
                                      </p:cBhvr>
                                      <p:to>
                                        <p:strVal val="visible"/>
                                      </p:to>
                                    </p:set>
                                    <p:animEffect transition="in" filter="fade">
                                      <p:cBhvr>
                                        <p:cTn id="49" dur="1000"/>
                                        <p:tgtEl>
                                          <p:spTgt spid="17">
                                            <p:txEl>
                                              <p:pRg st="9" end="9"/>
                                            </p:txEl>
                                          </p:spTgt>
                                        </p:tgtEl>
                                      </p:cBhvr>
                                    </p:animEffect>
                                    <p:anim calcmode="lin" valueType="num">
                                      <p:cBhvr>
                                        <p:cTn id="50"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4" name="Rectangle 3">
            <a:extLst>
              <a:ext uri="{FF2B5EF4-FFF2-40B4-BE49-F238E27FC236}">
                <a16:creationId xmlns:a16="http://schemas.microsoft.com/office/drawing/2014/main" id="{56E21975-3228-4FE8-8C84-7C3AE834DE17}"/>
              </a:ext>
            </a:extLst>
          </p:cNvPr>
          <p:cNvSpPr/>
          <p:nvPr/>
        </p:nvSpPr>
        <p:spPr>
          <a:xfrm>
            <a:off x="250536" y="282320"/>
            <a:ext cx="9447645" cy="500843"/>
          </a:xfrm>
          <a:prstGeom prst="rect">
            <a:avLst/>
          </a:prstGeom>
        </p:spPr>
        <p:txBody>
          <a:bodyPr wrap="square">
            <a:spAutoFit/>
          </a:bodyPr>
          <a:lstStyle/>
          <a:p>
            <a:pPr>
              <a:lnSpc>
                <a:spcPct val="119000"/>
              </a:lnSpc>
              <a:spcAft>
                <a:spcPts val="600"/>
              </a:spcAft>
            </a:pPr>
            <a:r>
              <a:rPr lang="en-GB" sz="2400" b="1" kern="1400" dirty="0">
                <a:solidFill>
                  <a:srgbClr val="000000"/>
                </a:solidFill>
                <a:latin typeface="Arial" panose="020B0604020202020204" pitchFamily="34" charset="0"/>
              </a:rPr>
              <a:t>Monitoring of Providers and Service Concerns</a:t>
            </a:r>
            <a:endParaRPr lang="en-GB" sz="1600" kern="1400" dirty="0">
              <a:ln>
                <a:noFill/>
              </a:ln>
              <a:solidFill>
                <a:srgbClr val="000000"/>
              </a:solidFill>
              <a:effectLst/>
              <a:latin typeface="Calibri" panose="020F0502020204030204" pitchFamily="34" charset="0"/>
            </a:endParaRPr>
          </a:p>
        </p:txBody>
      </p:sp>
      <p:sp>
        <p:nvSpPr>
          <p:cNvPr id="5" name="Rectangle 4">
            <a:extLst>
              <a:ext uri="{FF2B5EF4-FFF2-40B4-BE49-F238E27FC236}">
                <a16:creationId xmlns:a16="http://schemas.microsoft.com/office/drawing/2014/main" id="{AB491FD3-B9AB-48EF-88F5-E23E0C2E89F8}"/>
              </a:ext>
            </a:extLst>
          </p:cNvPr>
          <p:cNvSpPr/>
          <p:nvPr/>
        </p:nvSpPr>
        <p:spPr>
          <a:xfrm>
            <a:off x="427759" y="906815"/>
            <a:ext cx="9050481" cy="3647152"/>
          </a:xfrm>
          <a:prstGeom prst="rect">
            <a:avLst/>
          </a:prstGeom>
        </p:spPr>
        <p:txBody>
          <a:bodyPr wrap="square">
            <a:spAutoFit/>
          </a:bodyPr>
          <a:lstStyle/>
          <a:p>
            <a:pPr lvl="1"/>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7AF00914-2173-4EF9-B57D-6AA8079F20FF}"/>
              </a:ext>
            </a:extLst>
          </p:cNvPr>
          <p:cNvSpPr/>
          <p:nvPr/>
        </p:nvSpPr>
        <p:spPr>
          <a:xfrm>
            <a:off x="427759" y="906815"/>
            <a:ext cx="9050481" cy="3647152"/>
          </a:xfrm>
          <a:prstGeom prst="rect">
            <a:avLst/>
          </a:prstGeom>
        </p:spPr>
        <p:txBody>
          <a:bodyPr wrap="square">
            <a:spAutoFit/>
          </a:bodyPr>
          <a:lstStyle/>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Rectangle 8">
            <a:extLst>
              <a:ext uri="{FF2B5EF4-FFF2-40B4-BE49-F238E27FC236}">
                <a16:creationId xmlns:a16="http://schemas.microsoft.com/office/drawing/2014/main" id="{4F299B4F-30BA-4D63-ADB0-B3284193D026}"/>
              </a:ext>
            </a:extLst>
          </p:cNvPr>
          <p:cNvSpPr/>
          <p:nvPr/>
        </p:nvSpPr>
        <p:spPr>
          <a:xfrm>
            <a:off x="250536" y="882335"/>
            <a:ext cx="9447645" cy="4939814"/>
          </a:xfrm>
          <a:prstGeom prst="rect">
            <a:avLst/>
          </a:prstGeom>
        </p:spPr>
        <p:txBody>
          <a:bodyPr wrap="square">
            <a:spAutoFit/>
          </a:bodyPr>
          <a:lstStyle/>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dirty="0"/>
              <a:t> </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7" name="Rectangle 16">
            <a:extLst>
              <a:ext uri="{FF2B5EF4-FFF2-40B4-BE49-F238E27FC236}">
                <a16:creationId xmlns:a16="http://schemas.microsoft.com/office/drawing/2014/main" id="{F0F451EF-543A-446F-9506-02769F57FFAD}"/>
              </a:ext>
            </a:extLst>
          </p:cNvPr>
          <p:cNvSpPr/>
          <p:nvPr/>
        </p:nvSpPr>
        <p:spPr>
          <a:xfrm>
            <a:off x="250536" y="783163"/>
            <a:ext cx="9655464" cy="6109365"/>
          </a:xfrm>
          <a:prstGeom prst="rect">
            <a:avLst/>
          </a:prstGeom>
        </p:spPr>
        <p:txBody>
          <a:bodyPr wrap="square">
            <a:spAutoFit/>
          </a:bodyPr>
          <a:lstStyle/>
          <a:p>
            <a:endParaRPr lang="en-US" dirty="0"/>
          </a:p>
          <a:p>
            <a:r>
              <a:rPr lang="en-US" sz="2400" b="1" dirty="0"/>
              <a:t>Care Governance</a:t>
            </a:r>
          </a:p>
          <a:p>
            <a:pPr lvl="1"/>
            <a:r>
              <a:rPr lang="en-US" dirty="0"/>
              <a:t>Held monthly and chaired by the Assistant Director Derek Oliver Commissioning and Quality Standards Adult Social Services. </a:t>
            </a:r>
          </a:p>
          <a:p>
            <a:endParaRPr lang="en-US" sz="1000" dirty="0"/>
          </a:p>
          <a:p>
            <a:r>
              <a:rPr lang="en-US" dirty="0"/>
              <a:t>Attendees include:</a:t>
            </a:r>
          </a:p>
          <a:p>
            <a:r>
              <a:rPr lang="en-US" dirty="0"/>
              <a:t>  Heads of </a:t>
            </a:r>
            <a:r>
              <a:rPr lang="en-GB" dirty="0"/>
              <a:t>Services, Head of Safeguarding, Head of Service Development and Commissioning, Head of Procurement, Head of Performance &amp; Quality Assurance, Quality Assurance Manager, Complaints Manager (Quarterly)</a:t>
            </a:r>
          </a:p>
          <a:p>
            <a:pPr lvl="1"/>
            <a:endParaRPr lang="en-US" dirty="0"/>
          </a:p>
          <a:p>
            <a:r>
              <a:rPr lang="en-US" dirty="0"/>
              <a:t>Recommendations may include:</a:t>
            </a:r>
          </a:p>
          <a:p>
            <a:pPr marL="879272" lvl="1" indent="-342900">
              <a:buFont typeface="Arial" panose="020B0604020202020204" pitchFamily="34" charset="0"/>
              <a:buChar char="•"/>
            </a:pPr>
            <a:r>
              <a:rPr lang="en-US" dirty="0"/>
              <a:t>Quality Assurance site visits / audits to be brought forward</a:t>
            </a:r>
          </a:p>
          <a:p>
            <a:pPr marL="879272" lvl="1" indent="-342900">
              <a:buFont typeface="Arial" panose="020B0604020202020204" pitchFamily="34" charset="0"/>
              <a:buChar char="•"/>
            </a:pPr>
            <a:r>
              <a:rPr lang="en-US" dirty="0"/>
              <a:t>Provider service concern or provider safeguarding be made</a:t>
            </a:r>
          </a:p>
          <a:p>
            <a:pPr marL="879272" lvl="1" indent="-342900">
              <a:buFont typeface="Arial" panose="020B0604020202020204" pitchFamily="34" charset="0"/>
              <a:buChar char="•"/>
            </a:pPr>
            <a:r>
              <a:rPr lang="en-US" dirty="0"/>
              <a:t>Formal ADASS suspension placed</a:t>
            </a:r>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4562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2" end="2"/>
                                            </p:txEl>
                                          </p:spTgt>
                                        </p:tgtEl>
                                        <p:attrNameLst>
                                          <p:attrName>style.visibility</p:attrName>
                                        </p:attrNameLst>
                                      </p:cBhvr>
                                      <p:to>
                                        <p:strVal val="visible"/>
                                      </p:to>
                                    </p:set>
                                    <p:animEffect transition="in" filter="fade">
                                      <p:cBhvr>
                                        <p:cTn id="14" dur="1000"/>
                                        <p:tgtEl>
                                          <p:spTgt spid="17">
                                            <p:txEl>
                                              <p:pRg st="2" end="2"/>
                                            </p:txEl>
                                          </p:spTgt>
                                        </p:tgtEl>
                                      </p:cBhvr>
                                    </p:animEffect>
                                    <p:anim calcmode="lin" valueType="num">
                                      <p:cBhvr>
                                        <p:cTn id="15"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1000"/>
                                        <p:tgtEl>
                                          <p:spTgt spid="17">
                                            <p:txEl>
                                              <p:pRg st="4" end="4"/>
                                            </p:txEl>
                                          </p:spTgt>
                                        </p:tgtEl>
                                      </p:cBhvr>
                                    </p:animEffect>
                                    <p:anim calcmode="lin" valueType="num">
                                      <p:cBhvr>
                                        <p:cTn id="22"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fade">
                                      <p:cBhvr>
                                        <p:cTn id="28" dur="1000"/>
                                        <p:tgtEl>
                                          <p:spTgt spid="17">
                                            <p:txEl>
                                              <p:pRg st="5" end="5"/>
                                            </p:txEl>
                                          </p:spTgt>
                                        </p:tgtEl>
                                      </p:cBhvr>
                                    </p:animEffect>
                                    <p:anim calcmode="lin" valueType="num">
                                      <p:cBhvr>
                                        <p:cTn id="29"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Effect transition="in" filter="fade">
                                      <p:cBhvr>
                                        <p:cTn id="35" dur="1000"/>
                                        <p:tgtEl>
                                          <p:spTgt spid="17">
                                            <p:txEl>
                                              <p:pRg st="7" end="7"/>
                                            </p:txEl>
                                          </p:spTgt>
                                        </p:tgtEl>
                                      </p:cBhvr>
                                    </p:animEffect>
                                    <p:anim calcmode="lin" valueType="num">
                                      <p:cBhvr>
                                        <p:cTn id="36"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xEl>
                                              <p:pRg st="8" end="8"/>
                                            </p:txEl>
                                          </p:spTgt>
                                        </p:tgtEl>
                                        <p:attrNameLst>
                                          <p:attrName>style.visibility</p:attrName>
                                        </p:attrNameLst>
                                      </p:cBhvr>
                                      <p:to>
                                        <p:strVal val="visible"/>
                                      </p:to>
                                    </p:set>
                                    <p:animEffect transition="in" filter="fade">
                                      <p:cBhvr>
                                        <p:cTn id="42" dur="1000"/>
                                        <p:tgtEl>
                                          <p:spTgt spid="17">
                                            <p:txEl>
                                              <p:pRg st="8" end="8"/>
                                            </p:txEl>
                                          </p:spTgt>
                                        </p:tgtEl>
                                      </p:cBhvr>
                                    </p:animEffect>
                                    <p:anim calcmode="lin" valueType="num">
                                      <p:cBhvr>
                                        <p:cTn id="43"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9" end="9"/>
                                            </p:txEl>
                                          </p:spTgt>
                                        </p:tgtEl>
                                        <p:attrNameLst>
                                          <p:attrName>style.visibility</p:attrName>
                                        </p:attrNameLst>
                                      </p:cBhvr>
                                      <p:to>
                                        <p:strVal val="visible"/>
                                      </p:to>
                                    </p:set>
                                    <p:animEffect transition="in" filter="fade">
                                      <p:cBhvr>
                                        <p:cTn id="49" dur="1000"/>
                                        <p:tgtEl>
                                          <p:spTgt spid="17">
                                            <p:txEl>
                                              <p:pRg st="9" end="9"/>
                                            </p:txEl>
                                          </p:spTgt>
                                        </p:tgtEl>
                                      </p:cBhvr>
                                    </p:animEffect>
                                    <p:anim calcmode="lin" valueType="num">
                                      <p:cBhvr>
                                        <p:cTn id="50"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10" end="10"/>
                                            </p:txEl>
                                          </p:spTgt>
                                        </p:tgtEl>
                                        <p:attrNameLst>
                                          <p:attrName>style.visibility</p:attrName>
                                        </p:attrNameLst>
                                      </p:cBhvr>
                                      <p:to>
                                        <p:strVal val="visible"/>
                                      </p:to>
                                    </p:set>
                                    <p:animEffect transition="in" filter="fade">
                                      <p:cBhvr>
                                        <p:cTn id="56" dur="1000"/>
                                        <p:tgtEl>
                                          <p:spTgt spid="17">
                                            <p:txEl>
                                              <p:pRg st="10" end="10"/>
                                            </p:txEl>
                                          </p:spTgt>
                                        </p:tgtEl>
                                      </p:cBhvr>
                                    </p:animEffect>
                                    <p:anim calcmode="lin" valueType="num">
                                      <p:cBhvr>
                                        <p:cTn id="57" dur="10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a:spLocks/>
          </p:cNvSpPr>
          <p:nvPr/>
        </p:nvSpPr>
        <p:spPr bwMode="hidden">
          <a:xfrm>
            <a:off x="0" y="5858128"/>
            <a:ext cx="9906000" cy="1070421"/>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gradFill flip="none" rotWithShape="1">
            <a:gsLst>
              <a:gs pos="0">
                <a:srgbClr val="0B32A1"/>
              </a:gs>
              <a:gs pos="100000">
                <a:srgbClr val="FFFFFF"/>
              </a:gs>
            </a:gsLst>
            <a:lin ang="10800000" scaled="0"/>
            <a:tileRect/>
          </a:gradFill>
          <a:ln w="9525">
            <a:noFill/>
            <a:round/>
            <a:headEnd/>
            <a:tailEnd/>
          </a:ln>
        </p:spPr>
        <p:txBody>
          <a:bodyPr vert="horz" wrap="square" lIns="107275" tIns="53637" rIns="107275" bIns="53637" numCol="1" anchor="t" anchorCtr="0" compatLnSpc="1">
            <a:prstTxWarp prst="textNoShape">
              <a:avLst/>
            </a:prstTxWarp>
          </a:bodyPr>
          <a:lstStyle/>
          <a:p>
            <a:endParaRPr lang="en-US"/>
          </a:p>
        </p:txBody>
      </p:sp>
      <p:pic>
        <p:nvPicPr>
          <p:cNvPr id="3" name="Picture 2" descr="RichWand Logo 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992" y="5782961"/>
            <a:ext cx="2589162" cy="549217"/>
          </a:xfrm>
          <a:prstGeom prst="rect">
            <a:avLst/>
          </a:prstGeom>
        </p:spPr>
      </p:pic>
      <p:sp>
        <p:nvSpPr>
          <p:cNvPr id="5" name="Rectangle 4">
            <a:extLst>
              <a:ext uri="{FF2B5EF4-FFF2-40B4-BE49-F238E27FC236}">
                <a16:creationId xmlns:a16="http://schemas.microsoft.com/office/drawing/2014/main" id="{AB491FD3-B9AB-48EF-88F5-E23E0C2E89F8}"/>
              </a:ext>
            </a:extLst>
          </p:cNvPr>
          <p:cNvSpPr/>
          <p:nvPr/>
        </p:nvSpPr>
        <p:spPr>
          <a:xfrm>
            <a:off x="427759" y="906815"/>
            <a:ext cx="9050481" cy="3323987"/>
          </a:xfrm>
          <a:prstGeom prst="rect">
            <a:avLst/>
          </a:prstGeom>
        </p:spPr>
        <p:txBody>
          <a:bodyPr wrap="square">
            <a:spAutoFit/>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Rectangle 8">
            <a:extLst>
              <a:ext uri="{FF2B5EF4-FFF2-40B4-BE49-F238E27FC236}">
                <a16:creationId xmlns:a16="http://schemas.microsoft.com/office/drawing/2014/main" id="{4F299B4F-30BA-4D63-ADB0-B3284193D026}"/>
              </a:ext>
            </a:extLst>
          </p:cNvPr>
          <p:cNvSpPr/>
          <p:nvPr/>
        </p:nvSpPr>
        <p:spPr>
          <a:xfrm>
            <a:off x="250536" y="310444"/>
            <a:ext cx="9447645" cy="3323987"/>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Rectangle 10">
            <a:extLst>
              <a:ext uri="{FF2B5EF4-FFF2-40B4-BE49-F238E27FC236}">
                <a16:creationId xmlns:a16="http://schemas.microsoft.com/office/drawing/2014/main" id="{58B23894-F9EE-4DCE-895E-27D8EB9CCE3B}"/>
              </a:ext>
            </a:extLst>
          </p:cNvPr>
          <p:cNvSpPr/>
          <p:nvPr/>
        </p:nvSpPr>
        <p:spPr>
          <a:xfrm>
            <a:off x="250536" y="369492"/>
            <a:ext cx="8736137" cy="5339923"/>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Contact Details</a:t>
            </a:r>
          </a:p>
          <a:p>
            <a:endParaRPr lang="en-US" sz="2400" b="1" dirty="0">
              <a:latin typeface="Arial" panose="020B0604020202020204" pitchFamily="34" charset="0"/>
              <a:cs typeface="Arial" panose="020B0604020202020204" pitchFamily="34" charset="0"/>
            </a:endParaRPr>
          </a:p>
          <a:p>
            <a:r>
              <a:rPr lang="en-US" sz="2400" b="1" dirty="0"/>
              <a:t>Quality Assurance</a:t>
            </a:r>
            <a:endParaRPr lang="en-US" dirty="0"/>
          </a:p>
          <a:p>
            <a:pPr lvl="3"/>
            <a:endParaRPr lang="en-US" sz="1000" dirty="0"/>
          </a:p>
          <a:p>
            <a:pPr lvl="3"/>
            <a:r>
              <a:rPr lang="en-US" dirty="0"/>
              <a:t>		</a:t>
            </a:r>
            <a:r>
              <a:rPr lang="en-US" b="1" dirty="0"/>
              <a:t>020 8831 6446</a:t>
            </a:r>
          </a:p>
          <a:p>
            <a:pPr lvl="4"/>
            <a:endParaRPr lang="en-US" sz="1000" dirty="0">
              <a:hlinkClick r:id="rId4"/>
            </a:endParaRPr>
          </a:p>
          <a:p>
            <a:pPr lvl="4"/>
            <a:endParaRPr lang="en-US" dirty="0">
              <a:hlinkClick r:id="rId4"/>
            </a:endParaRPr>
          </a:p>
          <a:p>
            <a:pPr lvl="4"/>
            <a:r>
              <a:rPr lang="en-US" dirty="0">
                <a:hlinkClick r:id="rId4"/>
              </a:rPr>
              <a:t>	qualityassurance@wandsworth.gov.uk</a:t>
            </a:r>
            <a:r>
              <a:rPr lang="en-US" dirty="0"/>
              <a:t> </a:t>
            </a:r>
          </a:p>
          <a:p>
            <a:pPr lvl="1"/>
            <a:endParaRPr lang="en-US" sz="2000" b="1" dirty="0"/>
          </a:p>
          <a:p>
            <a:endParaRPr lang="en-US" sz="2400" b="1" dirty="0"/>
          </a:p>
          <a:p>
            <a:endParaRPr lang="en-US" sz="2400" b="1" dirty="0"/>
          </a:p>
          <a:p>
            <a:r>
              <a:rPr lang="en-US" sz="2400" b="1" dirty="0"/>
              <a:t>Access Team  </a:t>
            </a:r>
          </a:p>
          <a:p>
            <a:endParaRPr lang="en-US" sz="1000" b="1" dirty="0"/>
          </a:p>
          <a:p>
            <a:pPr lvl="4"/>
            <a:r>
              <a:rPr lang="en-US" b="1" dirty="0"/>
              <a:t>020 8871 8485</a:t>
            </a:r>
          </a:p>
          <a:p>
            <a:pPr lvl="4"/>
            <a:endParaRPr lang="en-US" b="1" dirty="0"/>
          </a:p>
          <a:p>
            <a:pPr lvl="4"/>
            <a:r>
              <a:rPr lang="en-US" dirty="0">
                <a:hlinkClick r:id="rId5"/>
              </a:rPr>
              <a:t>accessteam@wandsworth.gov.uk</a:t>
            </a:r>
            <a:r>
              <a:rPr lang="en-US" dirty="0"/>
              <a:t> </a:t>
            </a:r>
          </a:p>
          <a:p>
            <a:endParaRPr lang="en-US" dirty="0"/>
          </a:p>
        </p:txBody>
      </p:sp>
      <p:pic>
        <p:nvPicPr>
          <p:cNvPr id="6146" name="Picture 2" descr="Image result for telephone symbol">
            <a:extLst>
              <a:ext uri="{FF2B5EF4-FFF2-40B4-BE49-F238E27FC236}">
                <a16:creationId xmlns:a16="http://schemas.microsoft.com/office/drawing/2014/main" id="{7B9D95EF-692B-4E42-ABFC-6E188BB3AD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7170" y="1603156"/>
            <a:ext cx="459510" cy="4595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lated image">
            <a:extLst>
              <a:ext uri="{FF2B5EF4-FFF2-40B4-BE49-F238E27FC236}">
                <a16:creationId xmlns:a16="http://schemas.microsoft.com/office/drawing/2014/main" id="{12F42C98-5E4D-4F4E-B609-A3BF7EAF95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170" y="2440666"/>
            <a:ext cx="493281" cy="5054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telephone symbol">
            <a:extLst>
              <a:ext uri="{FF2B5EF4-FFF2-40B4-BE49-F238E27FC236}">
                <a16:creationId xmlns:a16="http://schemas.microsoft.com/office/drawing/2014/main" id="{F484DC56-D7A8-462A-A954-66B9BEE8DF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4055" y="4286363"/>
            <a:ext cx="459510" cy="4595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a:extLst>
              <a:ext uri="{FF2B5EF4-FFF2-40B4-BE49-F238E27FC236}">
                <a16:creationId xmlns:a16="http://schemas.microsoft.com/office/drawing/2014/main" id="{84AD9846-1B4B-4269-91F8-6E88DDD235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7170" y="4927143"/>
            <a:ext cx="493281" cy="5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5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1000"/>
                                        <p:tgtEl>
                                          <p:spTgt spid="11">
                                            <p:txEl>
                                              <p:pRg st="7" end="7"/>
                                            </p:txEl>
                                          </p:spTgt>
                                        </p:tgtEl>
                                      </p:cBhvr>
                                    </p:animEffect>
                                    <p:anim calcmode="lin" valueType="num">
                                      <p:cBhvr>
                                        <p:cTn id="29"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animEffect transition="in" filter="fade">
                                      <p:cBhvr>
                                        <p:cTn id="35" dur="1000"/>
                                        <p:tgtEl>
                                          <p:spTgt spid="11">
                                            <p:txEl>
                                              <p:pRg st="11" end="11"/>
                                            </p:txEl>
                                          </p:spTgt>
                                        </p:tgtEl>
                                      </p:cBhvr>
                                    </p:animEffect>
                                    <p:anim calcmode="lin" valueType="num">
                                      <p:cBhvr>
                                        <p:cTn id="36" dur="1000" fill="hold"/>
                                        <p:tgtEl>
                                          <p:spTgt spid="11">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13" end="13"/>
                                            </p:txEl>
                                          </p:spTgt>
                                        </p:tgtEl>
                                        <p:attrNameLst>
                                          <p:attrName>style.visibility</p:attrName>
                                        </p:attrNameLst>
                                      </p:cBhvr>
                                      <p:to>
                                        <p:strVal val="visible"/>
                                      </p:to>
                                    </p:set>
                                    <p:animEffect transition="in" filter="fade">
                                      <p:cBhvr>
                                        <p:cTn id="42" dur="1000"/>
                                        <p:tgtEl>
                                          <p:spTgt spid="11">
                                            <p:txEl>
                                              <p:pRg st="13" end="13"/>
                                            </p:txEl>
                                          </p:spTgt>
                                        </p:tgtEl>
                                      </p:cBhvr>
                                    </p:animEffect>
                                    <p:anim calcmode="lin" valueType="num">
                                      <p:cBhvr>
                                        <p:cTn id="43" dur="1000" fill="hold"/>
                                        <p:tgtEl>
                                          <p:spTgt spid="11">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5" end="15"/>
                                            </p:txEl>
                                          </p:spTgt>
                                        </p:tgtEl>
                                        <p:attrNameLst>
                                          <p:attrName>style.visibility</p:attrName>
                                        </p:attrNameLst>
                                      </p:cBhvr>
                                      <p:to>
                                        <p:strVal val="visible"/>
                                      </p:to>
                                    </p:set>
                                    <p:animEffect transition="in" filter="fade">
                                      <p:cBhvr>
                                        <p:cTn id="49" dur="1000"/>
                                        <p:tgtEl>
                                          <p:spTgt spid="11">
                                            <p:txEl>
                                              <p:pRg st="15" end="15"/>
                                            </p:txEl>
                                          </p:spTgt>
                                        </p:tgtEl>
                                      </p:cBhvr>
                                    </p:animEffect>
                                    <p:anim calcmode="lin" valueType="num">
                                      <p:cBhvr>
                                        <p:cTn id="50" dur="1000" fill="hold"/>
                                        <p:tgtEl>
                                          <p:spTgt spid="11">
                                            <p:txEl>
                                              <p:pRg st="15" end="15"/>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10315479AD21458C59163E715DE0FE" ma:contentTypeVersion="2" ma:contentTypeDescription="Create a new document." ma:contentTypeScope="" ma:versionID="b7bd3a27a224467e218275d41d79ca29">
  <xsd:schema xmlns:xsd="http://www.w3.org/2001/XMLSchema" xmlns:xs="http://www.w3.org/2001/XMLSchema" xmlns:p="http://schemas.microsoft.com/office/2006/metadata/properties" xmlns:ns2="d9c7fd0d-e118-4147-8441-727c01271dae" targetNamespace="http://schemas.microsoft.com/office/2006/metadata/properties" ma:root="true" ma:fieldsID="35b51f4929e21ef1b0a9491af8dd0882" ns2:_="">
    <xsd:import namespace="d9c7fd0d-e118-4147-8441-727c01271dae"/>
    <xsd:element name="properties">
      <xsd:complexType>
        <xsd:sequence>
          <xsd:element name="documentManagement">
            <xsd:complexType>
              <xsd:all>
                <xsd:element ref="ns2:File_x0020_type0"/>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7fd0d-e118-4147-8441-727c01271dae" elementFormDefault="qualified">
    <xsd:import namespace="http://schemas.microsoft.com/office/2006/documentManagement/types"/>
    <xsd:import namespace="http://schemas.microsoft.com/office/infopath/2007/PartnerControls"/>
    <xsd:element name="File_x0020_type0" ma:index="8" ma:displayName="File type" ma:default="Templates" ma:format="Dropdown" ma:internalName="File_x0020_type0">
      <xsd:simpleType>
        <xsd:restriction base="dms:Choice">
          <xsd:enumeration value="Logos"/>
          <xsd:enumeration value="Templates"/>
          <xsd:enumeration value="Guidelines"/>
        </xsd:restriction>
      </xsd:simpleType>
    </xsd:element>
    <xsd:element name="Category" ma:index="9" ma:displayName="Category" ma:default="Richmond" ma:format="Dropdown" ma:internalName="Category">
      <xsd:simpleType>
        <xsd:restriction base="dms:Choice">
          <xsd:enumeration value="Richmond"/>
          <xsd:enumeration value="Wandsworth"/>
          <xsd:enumeration value="SS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_x0020_type0 xmlns="d9c7fd0d-e118-4147-8441-727c01271dae">Templates</File_x0020_type0>
    <Category xmlns="d9c7fd0d-e118-4147-8441-727c01271dae">SSA</Category>
  </documentManagement>
</p:properties>
</file>

<file path=customXml/itemProps1.xml><?xml version="1.0" encoding="utf-8"?>
<ds:datastoreItem xmlns:ds="http://schemas.openxmlformats.org/officeDocument/2006/customXml" ds:itemID="{B0ED503C-9EC7-4D63-8952-D8BAF88752BA}">
  <ds:schemaRefs>
    <ds:schemaRef ds:uri="http://schemas.microsoft.com/sharepoint/v3/contenttype/forms"/>
  </ds:schemaRefs>
</ds:datastoreItem>
</file>

<file path=customXml/itemProps2.xml><?xml version="1.0" encoding="utf-8"?>
<ds:datastoreItem xmlns:ds="http://schemas.openxmlformats.org/officeDocument/2006/customXml" ds:itemID="{89AF65E7-2B6F-4C84-B4AA-B049C0291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c7fd0d-e118-4147-8441-727c01271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B9E452-4D12-45A4-874E-366043083B62}">
  <ds:schemaRefs>
    <ds:schemaRef ds:uri="http://schemas.microsoft.com/office/2006/metadata/properties"/>
    <ds:schemaRef ds:uri="d9c7fd0d-e118-4147-8441-727c01271dae"/>
    <ds:schemaRef ds:uri="http://schemas.microsoft.com/office/2006/documentManagement/types"/>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277</TotalTime>
  <Words>678</Words>
  <Application>Microsoft Office PowerPoint</Application>
  <PresentationFormat>A4 Paper (210x297 mm)</PresentationFormat>
  <Paragraphs>268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Wandsworth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 Henson</dc:creator>
  <cp:lastModifiedBy>Gijs van Amelsvoort</cp:lastModifiedBy>
  <cp:revision>33</cp:revision>
  <dcterms:created xsi:type="dcterms:W3CDTF">2015-09-28T09:40:07Z</dcterms:created>
  <dcterms:modified xsi:type="dcterms:W3CDTF">2022-06-21T10:52:16Z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0x0101005E10315479AD21458C59163E715DE0FE</vt:lpwstr>
  </property>
  <property fmtid="{D5CDD505-2E9C-101B-9397-08002B2CF9AE}" pid="3" name="MSIP_Label_763da656-5c75-4f6d-9461-4a3ce9a537cc_Enabled">
    <vt:lpwstr>True</vt:lpwstr>
  </property>
  <property fmtid="{D5CDD505-2E9C-101B-9397-08002B2CF9AE}" pid="4" name="MSIP_Label_763da656-5c75-4f6d-9461-4a3ce9a537cc_SiteId">
    <vt:lpwstr>d9d3f5ac-f803-49be-949f-14a7074d74a7</vt:lpwstr>
  </property>
  <property fmtid="{D5CDD505-2E9C-101B-9397-08002B2CF9AE}" pid="5" name="MSIP_Label_763da656-5c75-4f6d-9461-4a3ce9a537cc_Ref">
    <vt:lpwstr>https://api.informationprotection.azure.com/api/d9d3f5ac-f803-49be-949f-14a7074d74a7</vt:lpwstr>
  </property>
  <property fmtid="{D5CDD505-2E9C-101B-9397-08002B2CF9AE}" pid="6" name="MSIP_Label_763da656-5c75-4f6d-9461-4a3ce9a537cc_Owner">
    <vt:lpwstr>Don.Rainbow@richmondandwandsworth.gov.uk</vt:lpwstr>
  </property>
  <property fmtid="{D5CDD505-2E9C-101B-9397-08002B2CF9AE}" pid="7" name="MSIP_Label_763da656-5c75-4f6d-9461-4a3ce9a537cc_SetDate">
    <vt:lpwstr>2018-09-04T12:45:51.7603816+01:00</vt:lpwstr>
  </property>
  <property fmtid="{D5CDD505-2E9C-101B-9397-08002B2CF9AE}" pid="8" name="MSIP_Label_763da656-5c75-4f6d-9461-4a3ce9a537cc_Name">
    <vt:lpwstr>Official</vt:lpwstr>
  </property>
  <property fmtid="{D5CDD505-2E9C-101B-9397-08002B2CF9AE}" pid="9" name="MSIP_Label_763da656-5c75-4f6d-9461-4a3ce9a537cc_Application">
    <vt:lpwstr>Microsoft Azure Information Protection</vt:lpwstr>
  </property>
  <property fmtid="{D5CDD505-2E9C-101B-9397-08002B2CF9AE}" pid="10" name="MSIP_Label_763da656-5c75-4f6d-9461-4a3ce9a537cc_Extended_MSFT_Method">
    <vt:lpwstr>Automatic</vt:lpwstr>
  </property>
  <property fmtid="{D5CDD505-2E9C-101B-9397-08002B2CF9AE}" pid="11" name="Sensitivity">
    <vt:lpwstr>Official</vt:lpwstr>
  </property>
</Properties>
</file>