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6" r:id="rId2"/>
    <p:sldId id="480" r:id="rId3"/>
    <p:sldId id="470" r:id="rId4"/>
    <p:sldId id="467" r:id="rId5"/>
    <p:sldId id="471" r:id="rId6"/>
    <p:sldId id="477" r:id="rId7"/>
    <p:sldId id="469" r:id="rId8"/>
    <p:sldId id="468" r:id="rId9"/>
    <p:sldId id="476" r:id="rId10"/>
    <p:sldId id="481" r:id="rId11"/>
    <p:sldId id="482" r:id="rId12"/>
    <p:sldId id="478" r:id="rId13"/>
    <p:sldId id="473" r:id="rId14"/>
    <p:sldId id="486" r:id="rId15"/>
    <p:sldId id="487" r:id="rId16"/>
    <p:sldId id="472" r:id="rId1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842"/>
    <a:srgbClr val="004F6B"/>
    <a:srgbClr val="9B26B6"/>
    <a:srgbClr val="607988"/>
    <a:srgbClr val="00857C"/>
    <a:srgbClr val="FF9900"/>
    <a:srgbClr val="FEA0A9"/>
    <a:srgbClr val="AAAAAA"/>
    <a:srgbClr val="9CC5DA"/>
    <a:srgbClr val="9EB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127" autoAdjust="0"/>
  </p:normalViewPr>
  <p:slideViewPr>
    <p:cSldViewPr>
      <p:cViewPr varScale="1">
        <p:scale>
          <a:sx n="81" d="100"/>
          <a:sy n="81" d="100"/>
        </p:scale>
        <p:origin x="16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442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2D5C8-8464-4B47-949C-212047A82B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7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6763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49800"/>
            <a:ext cx="49530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4"/>
            <a:ext cx="2971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1814"/>
            <a:ext cx="2895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E64C4F-1CF4-4BEC-9555-E4E05DB5D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01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9421814"/>
            <a:ext cx="2895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6A3E3A-2BC0-4872-ADC6-DFF50B3A61AF}" type="slidenum">
              <a:rPr 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76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21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7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9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4259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25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030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257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252000"/>
            <a:ext cx="9000000" cy="90011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268760"/>
            <a:ext cx="9000000" cy="496855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4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1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0929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4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37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88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7"/>
          <p:cNvSpPr>
            <a:spLocks noChangeArrowheads="1"/>
          </p:cNvSpPr>
          <p:nvPr userDrawn="1"/>
        </p:nvSpPr>
        <p:spPr bwMode="auto">
          <a:xfrm>
            <a:off x="1762125" y="6354763"/>
            <a:ext cx="7381875" cy="503237"/>
          </a:xfrm>
          <a:prstGeom prst="rect">
            <a:avLst/>
          </a:prstGeom>
          <a:solidFill>
            <a:srgbClr val="E71842"/>
          </a:solidFill>
          <a:ln w="9525">
            <a:solidFill>
              <a:srgbClr val="E7184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762000" y="14478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000"/>
            <a:ext cx="86614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242000"/>
            <a:ext cx="8661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37" name="Picture 16" descr="POhWER_logo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4288"/>
            <a:ext cx="16922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9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7150" y="645420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2" descr="Mindful transparent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88" y="6449144"/>
            <a:ext cx="79215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3" descr="Positive About Disability - Eng - Trans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60" y="6485029"/>
            <a:ext cx="38965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533464"/>
            <a:ext cx="936104" cy="198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03" y="6470517"/>
            <a:ext cx="487218" cy="3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21" y="6438255"/>
            <a:ext cx="647539" cy="3885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52" r:id="rId3"/>
    <p:sldLayoutId id="2147483653" r:id="rId4"/>
    <p:sldLayoutId id="2147483676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18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7184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7184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7184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7184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71842"/>
        </a:buClr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Char char="•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A0A9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pohwer.net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mailto:pohwer@pohwer.ne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197973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000" b="1" dirty="0">
                <a:solidFill>
                  <a:schemeClr val="bg1"/>
                </a:solidFill>
              </a:rPr>
              <a:t>Waltham Forest Dialogue Meeting</a:t>
            </a:r>
          </a:p>
          <a:p>
            <a:pPr algn="ctr"/>
            <a:r>
              <a:rPr lang="en-GB" sz="2600" b="1" i="1" dirty="0">
                <a:solidFill>
                  <a:schemeClr val="bg1"/>
                </a:solidFill>
              </a:rPr>
              <a:t>3</a:t>
            </a:r>
            <a:r>
              <a:rPr lang="en-GB" sz="2600" b="1" i="1" baseline="30000" dirty="0">
                <a:solidFill>
                  <a:schemeClr val="bg1"/>
                </a:solidFill>
              </a:rPr>
              <a:t>rd</a:t>
            </a:r>
            <a:r>
              <a:rPr lang="en-GB" sz="2600" b="1" i="1" dirty="0">
                <a:solidFill>
                  <a:schemeClr val="bg1"/>
                </a:solidFill>
              </a:rPr>
              <a:t> September 2015</a:t>
            </a:r>
          </a:p>
          <a:p>
            <a:pPr algn="ctr"/>
            <a:r>
              <a:rPr lang="en-GB" sz="2400" i="1" dirty="0">
                <a:solidFill>
                  <a:schemeClr val="bg1"/>
                </a:solidFill>
              </a:rPr>
              <a:t>Presented by Roan Dyson, Riaz Khan and David Beer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9" y="698610"/>
            <a:ext cx="5040000" cy="1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19931" y="5013581"/>
            <a:ext cx="77041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4000" dirty="0">
                <a:solidFill>
                  <a:schemeClr val="bg1"/>
                </a:solidFill>
              </a:rPr>
              <a:t>Independent Health Complaints Advocacy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5C71D-1FB8-7EF2-1AC0-6D5DA4BDEB8F}"/>
              </a:ext>
            </a:extLst>
          </p:cNvPr>
          <p:cNvSpPr/>
          <p:nvPr/>
        </p:nvSpPr>
        <p:spPr>
          <a:xfrm>
            <a:off x="107504" y="2636912"/>
            <a:ext cx="892899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and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73" y="836712"/>
            <a:ext cx="9000000" cy="540060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Most people want and can achieve</a:t>
            </a:r>
          </a:p>
          <a:p>
            <a:r>
              <a:rPr lang="en-GB" sz="1600" dirty="0"/>
              <a:t>An investigation</a:t>
            </a:r>
          </a:p>
          <a:p>
            <a:r>
              <a:rPr lang="en-GB" sz="1600" dirty="0"/>
              <a:t>An explanation as to what has happened</a:t>
            </a:r>
          </a:p>
          <a:p>
            <a:r>
              <a:rPr lang="en-GB" sz="1600" dirty="0"/>
              <a:t>An apology where due</a:t>
            </a:r>
          </a:p>
          <a:p>
            <a:r>
              <a:rPr lang="en-GB" sz="1600" dirty="0"/>
              <a:t>Correction of policy or procedure where required</a:t>
            </a:r>
          </a:p>
          <a:p>
            <a:r>
              <a:rPr lang="en-GB" sz="1600" dirty="0"/>
              <a:t>Reassurance same thing will not happen to them or someone else gain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Sometimes</a:t>
            </a:r>
          </a:p>
          <a:p>
            <a:r>
              <a:rPr lang="en-GB" sz="1600" dirty="0"/>
              <a:t>Correction of treatment where possible</a:t>
            </a:r>
          </a:p>
          <a:p>
            <a:r>
              <a:rPr lang="en-GB" sz="1600" dirty="0"/>
              <a:t>Financial redress to put a person in place would be had event not happened</a:t>
            </a:r>
          </a:p>
          <a:p>
            <a:r>
              <a:rPr lang="en-GB" sz="1600" dirty="0"/>
              <a:t>Improved services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Not realistic </a:t>
            </a:r>
          </a:p>
          <a:p>
            <a:r>
              <a:rPr lang="en-GB" sz="1600" dirty="0"/>
              <a:t>NHS staff sacked –signposted to GMC, NMC, other professional bodies</a:t>
            </a:r>
          </a:p>
          <a:p>
            <a:r>
              <a:rPr lang="en-GB" sz="1600" dirty="0"/>
              <a:t>Compensation or changes to medical records – signposted to legal service and ICO</a:t>
            </a:r>
          </a:p>
          <a:p>
            <a:r>
              <a:rPr lang="en-GB" sz="1600" dirty="0"/>
              <a:t>Changes in treatment</a:t>
            </a:r>
          </a:p>
          <a:p>
            <a:r>
              <a:rPr lang="en-GB" sz="1600" dirty="0"/>
              <a:t>Complaints spanning over 12months ago unless exceptional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68176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Most people say they:</a:t>
            </a:r>
          </a:p>
          <a:p>
            <a:endParaRPr lang="en-GB" sz="1800" dirty="0"/>
          </a:p>
          <a:p>
            <a:r>
              <a:rPr lang="en-GB" sz="1800" dirty="0"/>
              <a:t>Want to be listened to</a:t>
            </a:r>
          </a:p>
          <a:p>
            <a:r>
              <a:rPr lang="en-GB" sz="1800" dirty="0"/>
              <a:t>Taken seriously</a:t>
            </a:r>
          </a:p>
          <a:p>
            <a:r>
              <a:rPr lang="en-GB" sz="1800" dirty="0"/>
              <a:t>Support with ‘the system’</a:t>
            </a:r>
          </a:p>
          <a:p>
            <a:r>
              <a:rPr lang="en-GB" sz="1800" dirty="0"/>
              <a:t>An outcome</a:t>
            </a:r>
          </a:p>
          <a:p>
            <a:r>
              <a:rPr lang="en-GB" sz="1800" dirty="0"/>
              <a:t>Reassurance they will not have same thing happen again</a:t>
            </a:r>
          </a:p>
          <a:p>
            <a:r>
              <a:rPr lang="en-GB" sz="1800" dirty="0"/>
              <a:t>Be safe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‘My advocate gave me the confidence to speak up for myself in the meeting’</a:t>
            </a:r>
          </a:p>
          <a:p>
            <a:pPr marL="0" indent="0">
              <a:buNone/>
            </a:pPr>
            <a:r>
              <a:rPr lang="en-GB" sz="1800" dirty="0"/>
              <a:t>‘My advocate gave me the strength to get closure and move on’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We use outcome star and encourage people to a place to self advocate.</a:t>
            </a:r>
          </a:p>
          <a:p>
            <a:pPr marL="0" indent="0">
              <a:buNone/>
            </a:pPr>
            <a:r>
              <a:rPr lang="en-GB" sz="1800" dirty="0"/>
              <a:t>We deal with complaints swiftly and learn.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7870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252000"/>
            <a:ext cx="9000000" cy="512704"/>
          </a:xfrm>
        </p:spPr>
        <p:txBody>
          <a:bodyPr/>
          <a:lstStyle/>
          <a:p>
            <a:r>
              <a:rPr lang="en-US" sz="2000" dirty="0"/>
              <a:t>People need to know about our service and what it offers: 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60" y="692696"/>
            <a:ext cx="9000000" cy="568863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We reach out to people who otherwise will find it hardest to get to know about the service </a:t>
            </a:r>
          </a:p>
          <a:p>
            <a:pPr marL="0" indent="0">
              <a:buNone/>
            </a:pPr>
            <a:r>
              <a:rPr lang="en-US" sz="1800" dirty="0"/>
              <a:t>We are locally engaged as well as bringing the learning and best practice from working nationally.</a:t>
            </a:r>
          </a:p>
          <a:p>
            <a:pPr marL="0" indent="0">
              <a:buNone/>
            </a:pPr>
            <a:r>
              <a:rPr lang="en-GB" sz="1800" dirty="0"/>
              <a:t>We share outcomes/issues and trends t</a:t>
            </a:r>
            <a:r>
              <a:rPr lang="en-US" sz="1800" dirty="0"/>
              <a:t>o inform and lever improvements above and beyond the individuals who use our service by liaising with:</a:t>
            </a:r>
            <a:endParaRPr lang="en-GB" sz="1800" dirty="0"/>
          </a:p>
          <a:p>
            <a:pPr lvl="1"/>
            <a:r>
              <a:rPr lang="en-GB" sz="1800" dirty="0"/>
              <a:t>Commissioners </a:t>
            </a:r>
          </a:p>
          <a:p>
            <a:pPr lvl="1"/>
            <a:r>
              <a:rPr lang="en-GB" sz="1800" dirty="0"/>
              <a:t>Healthwatch</a:t>
            </a:r>
          </a:p>
          <a:p>
            <a:pPr lvl="1"/>
            <a:r>
              <a:rPr lang="en-GB" sz="1800" dirty="0"/>
              <a:t>CQC where investigations imminent or serious issues</a:t>
            </a:r>
          </a:p>
          <a:p>
            <a:pPr lvl="1"/>
            <a:r>
              <a:rPr lang="en-GB" sz="1800" dirty="0"/>
              <a:t>PHSO and </a:t>
            </a:r>
            <a:r>
              <a:rPr lang="en-GB" sz="1800" dirty="0" err="1"/>
              <a:t>NHSEngland</a:t>
            </a: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00050"/>
            <a:r>
              <a:rPr lang="en-GB" sz="1800" dirty="0"/>
              <a:t>Promotion</a:t>
            </a:r>
          </a:p>
          <a:p>
            <a:pPr marL="800100" lvl="1"/>
            <a:r>
              <a:rPr lang="en-GB" sz="1800" dirty="0"/>
              <a:t>NHS providers (hospitals/GPs and other primary care and community services/ mental heath Trusts)</a:t>
            </a:r>
          </a:p>
          <a:p>
            <a:pPr marL="800100" lvl="1"/>
            <a:r>
              <a:rPr lang="en-GB" sz="1800" dirty="0" err="1"/>
              <a:t>Healthwatch,Voluntary</a:t>
            </a:r>
            <a:r>
              <a:rPr lang="en-GB" sz="1800" dirty="0"/>
              <a:t> organisations and Community groups</a:t>
            </a:r>
          </a:p>
          <a:p>
            <a:pPr marL="800100" lvl="1"/>
            <a:r>
              <a:rPr lang="en-GB" sz="1800" dirty="0"/>
              <a:t>Carers networks</a:t>
            </a:r>
          </a:p>
          <a:p>
            <a:pPr marL="800100" lvl="1"/>
            <a:r>
              <a:rPr lang="en-GB" sz="1800" dirty="0"/>
              <a:t>Social services</a:t>
            </a:r>
          </a:p>
          <a:p>
            <a:pPr marL="800100" lvl="1"/>
            <a:r>
              <a:rPr lang="en-GB" sz="1800" dirty="0"/>
              <a:t>Others… MPs, other care providers, advocacy services and </a:t>
            </a:r>
            <a:r>
              <a:rPr lang="en-GB" sz="1800" dirty="0" err="1"/>
              <a:t>charitees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6042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dirty="0"/>
              <a:t>Contact us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268761"/>
            <a:ext cx="7380320" cy="460851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POhWER, PO Box 14043, Birmingham, B6 9BL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0203 553 5960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0300 456 2365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pohwer@pohwer.net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www.pohwer.net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Opening hours:</a:t>
            </a:r>
            <a:r>
              <a:rPr lang="en-GB" dirty="0"/>
              <a:t> 8.00am to 6.00pm Monday to Friday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4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529869" y="2092999"/>
            <a:ext cx="792520" cy="566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7.jpeg" descr="V:\Information &amp; Resources\Accessibility Info\Images\Email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30466" y="3564157"/>
            <a:ext cx="979705" cy="61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9.jpg" descr="V:\Information &amp; Resources\Accessibility Info\Images\Fax_Machine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47104" y="2810111"/>
            <a:ext cx="674332" cy="60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0.jpeg" descr="V:\Information &amp; Resources\Accessibility Info\Images\Envelope_write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561807" y="1303172"/>
            <a:ext cx="846424" cy="638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Website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64879" y="4436442"/>
            <a:ext cx="1045292" cy="660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121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Advocacy services: </a:t>
            </a:r>
            <a:r>
              <a:rPr lang="en-GB" dirty="0" err="1"/>
              <a:t>Voiceability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6" y="1268413"/>
            <a:ext cx="883786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95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Voiceability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 you need to contact your local service you can use the map to find their details.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IMCA Referrals</a:t>
            </a:r>
          </a:p>
          <a:p>
            <a:r>
              <a:rPr lang="en-US" dirty="0"/>
              <a:t>Tel: 0300 330 5499</a:t>
            </a:r>
          </a:p>
          <a:p>
            <a:r>
              <a:rPr lang="en-US" dirty="0"/>
              <a:t>Fax: 0208 330 6622</a:t>
            </a:r>
          </a:p>
          <a:p>
            <a:r>
              <a:rPr lang="en-US" dirty="0"/>
              <a:t>Email us</a:t>
            </a:r>
          </a:p>
          <a:p>
            <a:endParaRPr lang="en-US" dirty="0"/>
          </a:p>
          <a:p>
            <a:r>
              <a:rPr lang="en-US" dirty="0"/>
              <a:t>Care and Support Referrals</a:t>
            </a:r>
          </a:p>
          <a:p>
            <a:r>
              <a:rPr lang="en-US" dirty="0"/>
              <a:t>Tel: 0300 222 5948</a:t>
            </a:r>
          </a:p>
          <a:p>
            <a:r>
              <a:rPr lang="en-US" dirty="0"/>
              <a:t>Text: 07860 022939</a:t>
            </a:r>
          </a:p>
          <a:p>
            <a:r>
              <a:rPr lang="en-US" dirty="0"/>
              <a:t>Email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3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252000"/>
            <a:ext cx="9000000" cy="1520816"/>
          </a:xfrm>
        </p:spPr>
        <p:txBody>
          <a:bodyPr/>
          <a:lstStyle/>
          <a:p>
            <a:pPr algn="ctr"/>
            <a:r>
              <a:rPr lang="en-GB" altLang="en-US" sz="8000" dirty="0"/>
              <a:t>Any questions? </a:t>
            </a:r>
            <a:br>
              <a:rPr lang="en-GB" altLang="en-US" sz="8000" dirty="0"/>
            </a:br>
            <a:endParaRPr lang="en-GB" sz="8000" dirty="0"/>
          </a:p>
        </p:txBody>
      </p:sp>
      <p:pic>
        <p:nvPicPr>
          <p:cNvPr id="7" name="Picture 10" descr="MCj043151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83" y="2864792"/>
            <a:ext cx="25685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252000"/>
            <a:ext cx="9000000" cy="656720"/>
          </a:xfrm>
        </p:spPr>
        <p:txBody>
          <a:bodyPr/>
          <a:lstStyle/>
          <a:p>
            <a:pPr algn="ctr"/>
            <a:r>
              <a:rPr lang="en-US" altLang="en-US" sz="3200" dirty="0"/>
              <a:t>The History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908720"/>
            <a:ext cx="8568952" cy="4932957"/>
          </a:xfrm>
        </p:spPr>
        <p:txBody>
          <a:bodyPr/>
          <a:lstStyle/>
          <a:p>
            <a:r>
              <a:rPr lang="en-GB" sz="2000" dirty="0"/>
              <a:t>Since 2005 made a statutory service under Health and Social Care Act funded by Department of Health and called ICAS (Shipman)</a:t>
            </a:r>
          </a:p>
          <a:p>
            <a:r>
              <a:rPr lang="en-GB" sz="2000" dirty="0"/>
              <a:t>National Service with 3 main providers</a:t>
            </a:r>
          </a:p>
          <a:p>
            <a:r>
              <a:rPr lang="en-GB" sz="2000" dirty="0"/>
              <a:t>London and other regions provided by POhWER until 2013 (Mid Staffs)</a:t>
            </a:r>
          </a:p>
          <a:p>
            <a:r>
              <a:rPr lang="en-GB" sz="2000" dirty="0"/>
              <a:t>2013 funding devolved to Local Authorities and recommissioned</a:t>
            </a:r>
          </a:p>
          <a:p>
            <a:r>
              <a:rPr lang="en-GB" sz="2000" dirty="0"/>
              <a:t>Various different advocacy providers won contracts </a:t>
            </a:r>
          </a:p>
          <a:p>
            <a:r>
              <a:rPr lang="en-GB" sz="2000" dirty="0"/>
              <a:t>2013 to 2017 Pan London contract covered 26 Boroughs</a:t>
            </a:r>
          </a:p>
          <a:p>
            <a:r>
              <a:rPr lang="en-GB" sz="2000" dirty="0"/>
              <a:t>2017 POhWER won Pan London with 22 Boroughs and Islington and City coming to POhWER under separate contracts</a:t>
            </a:r>
          </a:p>
          <a:p>
            <a:pPr marL="0" indent="0">
              <a:buNone/>
            </a:pPr>
            <a:r>
              <a:rPr lang="en-GB" sz="2000" dirty="0"/>
              <a:t>Model for Pan London :</a:t>
            </a:r>
          </a:p>
          <a:p>
            <a:r>
              <a:rPr lang="en-GB" sz="2000" dirty="0"/>
              <a:t>2 managers</a:t>
            </a:r>
          </a:p>
          <a:p>
            <a:r>
              <a:rPr lang="en-GB" sz="2000" dirty="0"/>
              <a:t>14 </a:t>
            </a:r>
            <a:r>
              <a:rPr lang="en-GB" sz="2000" dirty="0" err="1"/>
              <a:t>fte</a:t>
            </a:r>
            <a:r>
              <a:rPr lang="en-GB" sz="2000" dirty="0"/>
              <a:t> advocates across 2 teams East and West</a:t>
            </a:r>
          </a:p>
          <a:p>
            <a:r>
              <a:rPr lang="en-GB" sz="2000" dirty="0"/>
              <a:t>Helpline</a:t>
            </a:r>
          </a:p>
          <a:p>
            <a:r>
              <a:rPr lang="en-GB" sz="2000" dirty="0"/>
              <a:t>Home based with community meetings</a:t>
            </a:r>
          </a:p>
        </p:txBody>
      </p:sp>
    </p:spTree>
    <p:extLst>
      <p:ext uri="{BB962C8B-B14F-4D97-AF65-F5344CB8AC3E}">
        <p14:creationId xmlns:p14="http://schemas.microsoft.com/office/powerpoint/2010/main" val="211862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dirty="0"/>
              <a:t>POhWER IHCA in 22 London Boroughs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8302"/>
              </p:ext>
            </p:extLst>
          </p:nvPr>
        </p:nvGraphicFramePr>
        <p:xfrm>
          <a:off x="863637" y="1268760"/>
          <a:ext cx="7416726" cy="474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363">
                  <a:extLst>
                    <a:ext uri="{9D8B030D-6E8A-4147-A177-3AD203B41FA5}">
                      <a16:colId xmlns:a16="http://schemas.microsoft.com/office/drawing/2014/main" val="4016366379"/>
                    </a:ext>
                  </a:extLst>
                </a:gridCol>
                <a:gridCol w="3708363">
                  <a:extLst>
                    <a:ext uri="{9D8B030D-6E8A-4147-A177-3AD203B41FA5}">
                      <a16:colId xmlns:a16="http://schemas.microsoft.com/office/drawing/2014/main" val="3044829572"/>
                    </a:ext>
                  </a:extLst>
                </a:gridCol>
              </a:tblGrid>
              <a:tr h="294142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8" marB="45728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889234287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Barking &amp; Dagenham</a:t>
                      </a:r>
                    </a:p>
                  </a:txBody>
                  <a:tcPr marL="91438" marR="91438" marT="45728" marB="45728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Brent</a:t>
                      </a:r>
                    </a:p>
                  </a:txBody>
                  <a:tcPr marL="91438" marR="91438" marT="45728" marB="45728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4922001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Bromley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Barnet</a:t>
                      </a: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3772362005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Camden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Ealing</a:t>
                      </a: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1088631020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Enfield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Hammersmith and Fulham</a:t>
                      </a: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2247593600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Greenwich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Hillingdon</a:t>
                      </a: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3418885272"/>
                  </a:ext>
                </a:extLst>
              </a:tr>
              <a:tr h="299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Haringey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/>
                        <a:t>Wandsworth</a:t>
                      </a:r>
                      <a:endParaRPr lang="en-GB" sz="2000" dirty="0"/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804290659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Islington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Kensington and Chelsea</a:t>
                      </a: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1188387882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Redbridge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Kingston Upon Thames</a:t>
                      </a: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1383101454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Lambeth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Merton</a:t>
                      </a: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2865266537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Southwark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Tower Hamlets</a:t>
                      </a: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875428341"/>
                  </a:ext>
                </a:extLst>
              </a:tr>
              <a:tr h="475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Westminster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City of London</a:t>
                      </a:r>
                    </a:p>
                  </a:txBody>
                  <a:tcPr marL="91438" marR="91438" marT="45728" marB="45728"/>
                </a:tc>
                <a:extLst>
                  <a:ext uri="{0D108BD9-81ED-4DB2-BD59-A6C34878D82A}">
                    <a16:rowId xmlns:a16="http://schemas.microsoft.com/office/drawing/2014/main" val="87273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8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252000"/>
            <a:ext cx="9000000" cy="656720"/>
          </a:xfrm>
        </p:spPr>
        <p:txBody>
          <a:bodyPr/>
          <a:lstStyle/>
          <a:p>
            <a:pPr algn="ctr"/>
            <a:r>
              <a:rPr lang="en-US" altLang="en-US" sz="3200" dirty="0"/>
              <a:t>Independent Health Complaints Advocacy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32957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2400" dirty="0"/>
              <a:t>POhWER Independent Health Complaints advocates can support a person to navigate their way through the NHS Complaints process by providing;</a:t>
            </a:r>
            <a:br>
              <a:rPr lang="en-US" sz="2400" dirty="0"/>
            </a:br>
            <a:endParaRPr lang="en-US" sz="2400" dirty="0"/>
          </a:p>
          <a:p>
            <a:pPr algn="just">
              <a:lnSpc>
                <a:spcPct val="90000"/>
              </a:lnSpc>
              <a:defRPr/>
            </a:pPr>
            <a:r>
              <a:rPr lang="en-US" sz="2400" dirty="0"/>
              <a:t>Helpline: front line support SHIP , website, signposting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Remote: Support to pursue the complaint themselves providing phone support with letters, emails and exploring  options and outcomes available.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Face to face meetings for those clients whom require one to one advocacy support to conduct their complaint.</a:t>
            </a:r>
            <a:endParaRPr lang="en-GB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7778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dirty="0"/>
              <a:t>Independent Health Complaints Advocacy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752529"/>
          </a:xfrm>
        </p:spPr>
        <p:txBody>
          <a:bodyPr/>
          <a:lstStyle/>
          <a:p>
            <a:r>
              <a:rPr lang="en-GB" altLang="en-US" sz="2000" dirty="0"/>
              <a:t>Free</a:t>
            </a:r>
          </a:p>
          <a:p>
            <a:r>
              <a:rPr lang="en-GB" altLang="en-US" sz="2000" dirty="0"/>
              <a:t>Confidential</a:t>
            </a:r>
          </a:p>
          <a:p>
            <a:r>
              <a:rPr lang="en-GB" altLang="en-US" sz="2000" dirty="0"/>
              <a:t>Independent from NHS</a:t>
            </a:r>
          </a:p>
          <a:p>
            <a:r>
              <a:rPr lang="en-GB" altLang="en-US" sz="2000" dirty="0"/>
              <a:t>Primary and acute NHS funded services including acute and community NHS Trusts, NHS England, Clinical Commissioning Groups, GPs, pharmacies, opticians and dentists</a:t>
            </a:r>
          </a:p>
          <a:p>
            <a:r>
              <a:rPr lang="en-GB" altLang="en-US" sz="2000" dirty="0"/>
              <a:t>For everyone including children and people in secure services such as prison</a:t>
            </a:r>
          </a:p>
          <a:p>
            <a:r>
              <a:rPr lang="en-GB" altLang="en-US" sz="2000" dirty="0"/>
              <a:t>Commissioned by Local Authorities</a:t>
            </a:r>
          </a:p>
          <a:p>
            <a:r>
              <a:rPr lang="en-GB" altLang="en-US" sz="2000" dirty="0"/>
              <a:t>Working in partnership with </a:t>
            </a:r>
            <a:r>
              <a:rPr lang="en-GB" altLang="en-US" sz="2000" dirty="0" err="1"/>
              <a:t>Healthwatch</a:t>
            </a:r>
            <a:r>
              <a:rPr lang="en-GB" altLang="en-US" sz="2000" dirty="0"/>
              <a:t>, CQC, PHS Ombudsman, other voluntary sector providers and </a:t>
            </a:r>
            <a:r>
              <a:rPr lang="en-GB" altLang="en-US" sz="2000"/>
              <a:t>advocacy services</a:t>
            </a:r>
            <a:endParaRPr lang="en-GB" altLang="en-US" sz="2000" dirty="0"/>
          </a:p>
          <a:p>
            <a:r>
              <a:rPr lang="en-GB" altLang="en-US" sz="2000" dirty="0"/>
              <a:t>Translation and interpreting and Easy Read available</a:t>
            </a:r>
          </a:p>
        </p:txBody>
      </p:sp>
    </p:spTree>
    <p:extLst>
      <p:ext uri="{BB962C8B-B14F-4D97-AF65-F5344CB8AC3E}">
        <p14:creationId xmlns:p14="http://schemas.microsoft.com/office/powerpoint/2010/main" val="168138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IHCAS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2" y="836712"/>
            <a:ext cx="9000000" cy="5328592"/>
          </a:xfrm>
        </p:spPr>
        <p:txBody>
          <a:bodyPr/>
          <a:lstStyle/>
          <a:p>
            <a:r>
              <a:rPr lang="en-US" sz="1600" dirty="0"/>
              <a:t>Listen to the persons experience and</a:t>
            </a:r>
            <a:r>
              <a:rPr lang="en-GB" sz="1600" dirty="0"/>
              <a:t> complaint issues </a:t>
            </a:r>
          </a:p>
          <a:p>
            <a:r>
              <a:rPr lang="en-US" sz="1600" dirty="0"/>
              <a:t>Talk about what support is needed to raise the complaint/s </a:t>
            </a:r>
          </a:p>
          <a:p>
            <a:pPr marL="0" indent="0">
              <a:buNone/>
            </a:pPr>
            <a:r>
              <a:rPr lang="en-US" sz="1600" dirty="0"/>
              <a:t>      and help focus people on the issue</a:t>
            </a:r>
            <a:endParaRPr lang="en-GB" sz="1600" dirty="0"/>
          </a:p>
          <a:p>
            <a:r>
              <a:rPr lang="en-GB" sz="1600" dirty="0"/>
              <a:t>Provide information; </a:t>
            </a:r>
          </a:p>
          <a:p>
            <a:pPr lvl="1"/>
            <a:r>
              <a:rPr lang="en-GB" sz="1600" dirty="0"/>
              <a:t>explain complaints process, </a:t>
            </a:r>
          </a:p>
          <a:p>
            <a:pPr lvl="1"/>
            <a:r>
              <a:rPr lang="en-GB" sz="1600" dirty="0"/>
              <a:t>explore and discuss options and outcomes </a:t>
            </a:r>
            <a:r>
              <a:rPr lang="en-US" sz="1600" dirty="0"/>
              <a:t>at all stages </a:t>
            </a:r>
          </a:p>
          <a:p>
            <a:pPr lvl="1"/>
            <a:r>
              <a:rPr lang="en-GB" sz="1600" dirty="0"/>
              <a:t>navigate NHS services</a:t>
            </a:r>
          </a:p>
          <a:p>
            <a:pPr lvl="1"/>
            <a:r>
              <a:rPr lang="en-GB" sz="1600" dirty="0"/>
              <a:t>consult NHS regulations, NICE guidelines, other available</a:t>
            </a:r>
          </a:p>
          <a:p>
            <a:pPr marL="400050" lvl="1" indent="0">
              <a:buNone/>
            </a:pPr>
            <a:r>
              <a:rPr lang="en-GB" sz="1600" dirty="0"/>
              <a:t>      guidance e.g. Safeguarding Policy, Human Rights Act, DPA, FOI,</a:t>
            </a:r>
          </a:p>
          <a:p>
            <a:pPr marL="400050" lvl="1" indent="0">
              <a:buNone/>
            </a:pPr>
            <a:r>
              <a:rPr lang="en-GB" sz="1600" dirty="0"/>
              <a:t>     Duty of Candour</a:t>
            </a:r>
          </a:p>
          <a:p>
            <a:pPr lvl="1"/>
            <a:r>
              <a:rPr lang="en-GB" sz="1600" dirty="0"/>
              <a:t>Manage expectations and boundaries</a:t>
            </a:r>
          </a:p>
          <a:p>
            <a:r>
              <a:rPr lang="en-GB" sz="1600" dirty="0"/>
              <a:t>Help write effective letters to the right people and understand </a:t>
            </a:r>
          </a:p>
          <a:p>
            <a:pPr marL="0" indent="0">
              <a:buNone/>
            </a:pPr>
            <a:r>
              <a:rPr lang="en-GB" sz="1600" dirty="0"/>
              <a:t>      responses</a:t>
            </a:r>
          </a:p>
          <a:p>
            <a:r>
              <a:rPr lang="en-US" sz="1600" dirty="0"/>
              <a:t>Prepare for and attend meetings</a:t>
            </a:r>
          </a:p>
          <a:p>
            <a:r>
              <a:rPr lang="en-GB" sz="1600" dirty="0" err="1"/>
              <a:t>PHSOmbudsman</a:t>
            </a:r>
            <a:r>
              <a:rPr lang="en-GB" sz="1600" dirty="0"/>
              <a:t> applications and process</a:t>
            </a:r>
          </a:p>
          <a:p>
            <a:r>
              <a:rPr lang="en-US" sz="1600" dirty="0"/>
              <a:t>Consider whether you are satisfied with the response you receive </a:t>
            </a:r>
          </a:p>
          <a:p>
            <a:pPr marL="0" indent="0">
              <a:buNone/>
            </a:pPr>
            <a:r>
              <a:rPr lang="en-US" sz="1600" dirty="0"/>
              <a:t>      and review </a:t>
            </a:r>
          </a:p>
          <a:p>
            <a:r>
              <a:rPr lang="en-US" sz="1600" dirty="0"/>
              <a:t>Signpost to other </a:t>
            </a:r>
            <a:r>
              <a:rPr lang="en-US" sz="1600" dirty="0" err="1"/>
              <a:t>organisations</a:t>
            </a:r>
            <a:r>
              <a:rPr lang="en-US" sz="1600" dirty="0"/>
              <a:t> where appropriate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58" y="0"/>
            <a:ext cx="2157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24728" y="16288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19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/>
              <a:t>How advocacy works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5"/>
          <a:stretch/>
        </p:blipFill>
        <p:spPr bwMode="auto">
          <a:xfrm>
            <a:off x="0" y="1340768"/>
            <a:ext cx="9036050" cy="482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7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/>
              <a:t>What we can do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37" y="980728"/>
            <a:ext cx="9000000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We will listen to the complaint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We will ask clients how they would like to be helped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We will find out how best to communicate with our client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We will give information about the NHS complaints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We will explain options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We will explain possible outcomes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Ensure people are safe through safeguarding procedures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Empowerment model – just enough support to enable people to take as much control as possible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/>
              <a:t>POhWER</a:t>
            </a:r>
            <a:r>
              <a:rPr lang="en-US" sz="1800" dirty="0"/>
              <a:t> Promises: respond within 2 days, Client Advocacy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Use of interpreters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How we can support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Writing complaint letters</a:t>
            </a:r>
          </a:p>
          <a:p>
            <a:r>
              <a:rPr lang="en-GB" sz="1800" dirty="0"/>
              <a:t>Attending meetings</a:t>
            </a:r>
          </a:p>
          <a:p>
            <a:r>
              <a:rPr lang="en-GB" sz="1800" dirty="0"/>
              <a:t>Parliamentary and Health Service Ombudsman application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75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/>
              <a:t>What we can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×"/>
            </a:pPr>
            <a:r>
              <a:rPr lang="en-GB" altLang="en-US" sz="2800" dirty="0"/>
              <a:t>Investigate complaints</a:t>
            </a:r>
          </a:p>
          <a:p>
            <a:pPr marL="457200" indent="-457200">
              <a:buFont typeface="Arial" panose="020B0604020202020204" pitchFamily="34" charset="0"/>
              <a:buChar char="×"/>
            </a:pPr>
            <a:r>
              <a:rPr lang="en-GB" altLang="en-US" sz="2800" dirty="0"/>
              <a:t>Give clinical advice</a:t>
            </a:r>
          </a:p>
          <a:p>
            <a:pPr marL="457200" indent="-457200">
              <a:buFont typeface="Arial" panose="020B0604020202020204" pitchFamily="34" charset="0"/>
              <a:buChar char="×"/>
            </a:pPr>
            <a:r>
              <a:rPr lang="en-GB" altLang="en-US" sz="2800" dirty="0"/>
              <a:t>Give legal advice</a:t>
            </a:r>
          </a:p>
          <a:p>
            <a:pPr marL="457200" indent="-457200">
              <a:buFont typeface="Arial" panose="020B0604020202020204" pitchFamily="34" charset="0"/>
              <a:buChar char="×"/>
            </a:pPr>
            <a:r>
              <a:rPr lang="en-GB" altLang="en-US" sz="2800" dirty="0"/>
              <a:t>Counselling</a:t>
            </a:r>
          </a:p>
          <a:p>
            <a:pPr marL="457200" indent="-457200">
              <a:buFont typeface="Arial" panose="020B0604020202020204" pitchFamily="34" charset="0"/>
              <a:buChar char="×"/>
            </a:pPr>
            <a:r>
              <a:rPr lang="en-GB" altLang="en-US" sz="2800" dirty="0"/>
              <a:t>Befriending</a:t>
            </a:r>
          </a:p>
          <a:p>
            <a:pPr marL="457200" indent="-457200">
              <a:buFont typeface="Arial" panose="020B0604020202020204" pitchFamily="34" charset="0"/>
              <a:buChar char="×"/>
            </a:pPr>
            <a:r>
              <a:rPr lang="en-GB" altLang="en-US" sz="2800" dirty="0"/>
              <a:t>Secretarial service</a:t>
            </a:r>
          </a:p>
        </p:txBody>
      </p:sp>
    </p:spTree>
    <p:extLst>
      <p:ext uri="{BB962C8B-B14F-4D97-AF65-F5344CB8AC3E}">
        <p14:creationId xmlns:p14="http://schemas.microsoft.com/office/powerpoint/2010/main" val="15128470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20157</TotalTime>
  <Words>976</Words>
  <Application>Microsoft Office PowerPoint</Application>
  <PresentationFormat>On-screen Show (4:3)</PresentationFormat>
  <Paragraphs>173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Wingdings</vt:lpstr>
      <vt:lpstr>Default Design</vt:lpstr>
      <vt:lpstr>PowerPoint Presentation</vt:lpstr>
      <vt:lpstr>The History</vt:lpstr>
      <vt:lpstr>POhWER IHCA in 22 London Boroughs</vt:lpstr>
      <vt:lpstr>Independent Health Complaints Advocacy </vt:lpstr>
      <vt:lpstr>Independent Health Complaints Advocacy</vt:lpstr>
      <vt:lpstr>IHCAS</vt:lpstr>
      <vt:lpstr>How advocacy works</vt:lpstr>
      <vt:lpstr>What we can do </vt:lpstr>
      <vt:lpstr>What we can not do</vt:lpstr>
      <vt:lpstr>Outcomes and expectations</vt:lpstr>
      <vt:lpstr>Feedback</vt:lpstr>
      <vt:lpstr>People need to know about our service and what it offers:  </vt:lpstr>
      <vt:lpstr>Contact us</vt:lpstr>
      <vt:lpstr>Other Advocacy services: Voiceability</vt:lpstr>
      <vt:lpstr>Voiceability</vt:lpstr>
      <vt:lpstr>Any questions?  </vt:lpstr>
    </vt:vector>
  </TitlesOfParts>
  <Company>POhWER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POhWER Corporate presentation</dc:title>
  <dc:creator>Andrew Goode</dc:creator>
  <cp:lastModifiedBy>Gijs van Amelsvoort</cp:lastModifiedBy>
  <cp:revision>760</cp:revision>
  <cp:lastPrinted>2015-10-16T10:16:47Z</cp:lastPrinted>
  <dcterms:created xsi:type="dcterms:W3CDTF">2005-10-28T10:00:50Z</dcterms:created>
  <dcterms:modified xsi:type="dcterms:W3CDTF">2022-06-21T10:50:51Z</dcterms:modified>
</cp:coreProperties>
</file>